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omments/modernComment_7C5D92D8_428A1F1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1"/>
  </p:sldMasterIdLst>
  <p:notesMasterIdLst>
    <p:notesMasterId r:id="rId64"/>
  </p:notesMasterIdLst>
  <p:handoutMasterIdLst>
    <p:handoutMasterId r:id="rId65"/>
  </p:handoutMasterIdLst>
  <p:sldIdLst>
    <p:sldId id="1331" r:id="rId12"/>
    <p:sldId id="526" r:id="rId13"/>
    <p:sldId id="517" r:id="rId14"/>
    <p:sldId id="525" r:id="rId15"/>
    <p:sldId id="576" r:id="rId16"/>
    <p:sldId id="577" r:id="rId17"/>
    <p:sldId id="527" r:id="rId18"/>
    <p:sldId id="528" r:id="rId19"/>
    <p:sldId id="529" r:id="rId20"/>
    <p:sldId id="531" r:id="rId21"/>
    <p:sldId id="532" r:id="rId22"/>
    <p:sldId id="533" r:id="rId23"/>
    <p:sldId id="534" r:id="rId24"/>
    <p:sldId id="535" r:id="rId25"/>
    <p:sldId id="536" r:id="rId26"/>
    <p:sldId id="537" r:id="rId27"/>
    <p:sldId id="538" r:id="rId28"/>
    <p:sldId id="539" r:id="rId29"/>
    <p:sldId id="575" r:id="rId30"/>
    <p:sldId id="540" r:id="rId31"/>
    <p:sldId id="541" r:id="rId32"/>
    <p:sldId id="542" r:id="rId33"/>
    <p:sldId id="543" r:id="rId34"/>
    <p:sldId id="544" r:id="rId35"/>
    <p:sldId id="545" r:id="rId36"/>
    <p:sldId id="546" r:id="rId37"/>
    <p:sldId id="547" r:id="rId38"/>
    <p:sldId id="548" r:id="rId39"/>
    <p:sldId id="549" r:id="rId40"/>
    <p:sldId id="550" r:id="rId41"/>
    <p:sldId id="551" r:id="rId42"/>
    <p:sldId id="552" r:id="rId43"/>
    <p:sldId id="553" r:id="rId44"/>
    <p:sldId id="554" r:id="rId45"/>
    <p:sldId id="555" r:id="rId46"/>
    <p:sldId id="556" r:id="rId47"/>
    <p:sldId id="557" r:id="rId48"/>
    <p:sldId id="558" r:id="rId49"/>
    <p:sldId id="559" r:id="rId50"/>
    <p:sldId id="560" r:id="rId51"/>
    <p:sldId id="561" r:id="rId52"/>
    <p:sldId id="562" r:id="rId53"/>
    <p:sldId id="563" r:id="rId54"/>
    <p:sldId id="564" r:id="rId55"/>
    <p:sldId id="565" r:id="rId56"/>
    <p:sldId id="566" r:id="rId57"/>
    <p:sldId id="567" r:id="rId58"/>
    <p:sldId id="568" r:id="rId59"/>
    <p:sldId id="569" r:id="rId60"/>
    <p:sldId id="570" r:id="rId61"/>
    <p:sldId id="2086507224" r:id="rId62"/>
    <p:sldId id="1874" r:id="rId63"/>
  </p:sldIdLst>
  <p:sldSz cx="10058400" cy="7772400"/>
  <p:notesSz cx="7023100" cy="9309100"/>
  <p:custDataLst>
    <p:custData r:id="rId9"/>
    <p:custData r:id="rId10"/>
    <p:custData r:id="rId7"/>
    <p:custData r:id="rId3"/>
    <p:custData r:id="rId8"/>
    <p:custData r:id="rId4"/>
    <p:custData r:id="rId1"/>
  </p:custDataLst>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3168">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87A3E4-3D76-4CE5-E07A-0A99834C3302}" name="Tobin, Dominique" initials="DT" userId="S::Dominique.Tobin@fiduciarytrust.com::6d947b53-e653-4fe2-ab73-aaf9513b14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irk, Bryan D." initials="KBD" lastIdx="7" clrIdx="0">
    <p:extLst>
      <p:ext uri="{19B8F6BF-5375-455C-9EA6-DF929625EA0E}">
        <p15:presenceInfo xmlns:p15="http://schemas.microsoft.com/office/powerpoint/2012/main" userId="S::bryan.kirk@ftci.com::643e8db3-6df1-481d-93ab-4174e78d6f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0000"/>
    <a:srgbClr val="63666A"/>
    <a:srgbClr val="959595"/>
    <a:srgbClr val="DFF0F7"/>
    <a:srgbClr val="EBB151"/>
    <a:srgbClr val="A797AF"/>
    <a:srgbClr val="E7A7B0"/>
    <a:srgbClr val="E2EDF2"/>
    <a:srgbClr val="D25E4E"/>
    <a:srgbClr val="BBC6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41" autoAdjust="0"/>
  </p:normalViewPr>
  <p:slideViewPr>
    <p:cSldViewPr snapToGrid="0">
      <p:cViewPr varScale="1">
        <p:scale>
          <a:sx n="85" d="100"/>
          <a:sy n="85" d="100"/>
        </p:scale>
        <p:origin x="1614" y="78"/>
      </p:cViewPr>
      <p:guideLst>
        <p:guide orient="horz"/>
        <p:guide pos="3168"/>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3" d="100"/>
          <a:sy n="83" d="100"/>
        </p:scale>
        <p:origin x="388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5.xml"/><Relationship Id="rId21" Type="http://schemas.openxmlformats.org/officeDocument/2006/relationships/slide" Target="slides/slide10.xml"/><Relationship Id="rId42" Type="http://schemas.openxmlformats.org/officeDocument/2006/relationships/slide" Target="slides/slide31.xml"/><Relationship Id="rId47" Type="http://schemas.openxmlformats.org/officeDocument/2006/relationships/slide" Target="slides/slide36.xml"/><Relationship Id="rId63" Type="http://schemas.openxmlformats.org/officeDocument/2006/relationships/slide" Target="slides/slide52.xml"/><Relationship Id="rId68" Type="http://schemas.openxmlformats.org/officeDocument/2006/relationships/viewProps" Target="viewProps.xml"/><Relationship Id="rId7" Type="http://schemas.openxmlformats.org/officeDocument/2006/relationships/customXml" Target="../customXml/item7.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commentAuthors" Target="commentAuthors.xml"/><Relationship Id="rId5" Type="http://schemas.openxmlformats.org/officeDocument/2006/relationships/customXml" Target="../customXml/item5.xml"/><Relationship Id="rId61" Type="http://schemas.openxmlformats.org/officeDocument/2006/relationships/slide" Target="slides/slide50.xml"/><Relationship Id="rId19" Type="http://schemas.openxmlformats.org/officeDocument/2006/relationships/slide" Target="slides/slide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customXml" Target="../customXml/item8.xml"/><Relationship Id="rId51" Type="http://schemas.openxmlformats.org/officeDocument/2006/relationships/slide" Target="slides/slide40.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presProps" Target="presProps.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10" Type="http://schemas.openxmlformats.org/officeDocument/2006/relationships/customXml" Target="../customXml/item10.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slide" Target="slides/slide2.xml"/><Relationship Id="rId18" Type="http://schemas.openxmlformats.org/officeDocument/2006/relationships/slide" Target="slides/slide7.xml"/><Relationship Id="rId39" Type="http://schemas.openxmlformats.org/officeDocument/2006/relationships/slide" Target="slides/slide28.xml"/><Relationship Id="rId34" Type="http://schemas.openxmlformats.org/officeDocument/2006/relationships/slide" Target="slides/slide23.xml"/><Relationship Id="rId50" Type="http://schemas.openxmlformats.org/officeDocument/2006/relationships/slide" Target="slides/slide39.xml"/><Relationship Id="rId55" Type="http://schemas.openxmlformats.org/officeDocument/2006/relationships/slide" Target="slides/slide44.xml"/></Relationships>
</file>

<file path=ppt/comments/modernComment_7C5D92D8_428A1F1B.xml><?xml version="1.0" encoding="utf-8"?>
<p188:cmLst xmlns:a="http://schemas.openxmlformats.org/drawingml/2006/main" xmlns:r="http://schemas.openxmlformats.org/officeDocument/2006/relationships" xmlns:p188="http://schemas.microsoft.com/office/powerpoint/2018/8/main">
  <p188:cm id="{9D8ACD33-BB7A-47E0-9C02-42BCD62E4830}" authorId="{3D87A3E4-3D76-4CE5-E07A-0A99834C3302}" status="resolved" created="2024-12-16T19:58:48.865">
    <pc:sldMkLst xmlns:pc="http://schemas.microsoft.com/office/powerpoint/2013/main/command">
      <pc:docMk/>
      <pc:sldMk cId="1116348187" sldId="2086507224"/>
    </pc:sldMkLst>
    <p188:txBody>
      <a:bodyPr/>
      <a:lstStyle/>
      <a:p>
        <a:r>
          <a:rPr lang="en-US"/>
          <a:t>Added updated disclosures</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864" tIns="46431" rIns="92864" bIns="46431" rtlCol="0"/>
          <a:lstStyle>
            <a:lvl1pPr algn="l">
              <a:defRPr sz="1300"/>
            </a:lvl1pPr>
          </a:lstStyle>
          <a:p>
            <a:endParaRPr lang="en-US" dirty="0"/>
          </a:p>
        </p:txBody>
      </p:sp>
      <p:sp>
        <p:nvSpPr>
          <p:cNvPr id="3" name="Date Placeholder 2"/>
          <p:cNvSpPr>
            <a:spLocks noGrp="1"/>
          </p:cNvSpPr>
          <p:nvPr>
            <p:ph type="dt" sz="quarter" idx="1"/>
          </p:nvPr>
        </p:nvSpPr>
        <p:spPr>
          <a:xfrm>
            <a:off x="3978131" y="0"/>
            <a:ext cx="3043343" cy="465455"/>
          </a:xfrm>
          <a:prstGeom prst="rect">
            <a:avLst/>
          </a:prstGeom>
        </p:spPr>
        <p:txBody>
          <a:bodyPr vert="horz" lIns="92864" tIns="46431" rIns="92864" bIns="46431" rtlCol="0"/>
          <a:lstStyle>
            <a:lvl1pPr algn="r">
              <a:defRPr sz="1300"/>
            </a:lvl1pPr>
          </a:lstStyle>
          <a:p>
            <a:fld id="{222C315B-F6F0-43F3-90A1-EFF61086AE5D}" type="datetimeFigureOut">
              <a:rPr lang="en-US" smtClean="0"/>
              <a:t>1/8/2025</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2864" tIns="46431" rIns="92864" bIns="464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8131" y="8842030"/>
            <a:ext cx="3043343" cy="465455"/>
          </a:xfrm>
          <a:prstGeom prst="rect">
            <a:avLst/>
          </a:prstGeom>
        </p:spPr>
        <p:txBody>
          <a:bodyPr vert="horz" lIns="92864" tIns="46431" rIns="92864" bIns="46431" rtlCol="0" anchor="b"/>
          <a:lstStyle>
            <a:lvl1pPr algn="r">
              <a:defRPr sz="1300"/>
            </a:lvl1pPr>
          </a:lstStyle>
          <a:p>
            <a:fld id="{D0C4CE89-A85A-4BC2-90E3-8A7C7FB6E271}" type="slidenum">
              <a:rPr lang="en-US" smtClean="0"/>
              <a:t>‹#›</a:t>
            </a:fld>
            <a:endParaRPr lang="en-US" dirty="0"/>
          </a:p>
        </p:txBody>
      </p:sp>
    </p:spTree>
    <p:extLst>
      <p:ext uri="{BB962C8B-B14F-4D97-AF65-F5344CB8AC3E}">
        <p14:creationId xmlns:p14="http://schemas.microsoft.com/office/powerpoint/2010/main" val="3081788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649" cy="464839"/>
          </a:xfrm>
          <a:prstGeom prst="rect">
            <a:avLst/>
          </a:prstGeom>
        </p:spPr>
        <p:txBody>
          <a:bodyPr vert="horz" lIns="87847" tIns="43923" rIns="87847" bIns="43923" rtlCol="0"/>
          <a:lstStyle>
            <a:lvl1pPr algn="l">
              <a:defRPr sz="1200"/>
            </a:lvl1pPr>
          </a:lstStyle>
          <a:p>
            <a:endParaRPr lang="en-US" dirty="0"/>
          </a:p>
        </p:txBody>
      </p:sp>
      <p:sp>
        <p:nvSpPr>
          <p:cNvPr id="3" name="Date Placeholder 2"/>
          <p:cNvSpPr>
            <a:spLocks noGrp="1"/>
          </p:cNvSpPr>
          <p:nvPr>
            <p:ph type="dt" idx="1"/>
          </p:nvPr>
        </p:nvSpPr>
        <p:spPr>
          <a:xfrm>
            <a:off x="3977929" y="2"/>
            <a:ext cx="3043649" cy="464839"/>
          </a:xfrm>
          <a:prstGeom prst="rect">
            <a:avLst/>
          </a:prstGeom>
        </p:spPr>
        <p:txBody>
          <a:bodyPr vert="horz" lIns="87847" tIns="43923" rIns="87847" bIns="43923" rtlCol="0"/>
          <a:lstStyle>
            <a:lvl1pPr algn="r">
              <a:defRPr sz="1200"/>
            </a:lvl1pPr>
          </a:lstStyle>
          <a:p>
            <a:fld id="{7C466873-6B98-431C-9D79-8B6110C51C4F}" type="datetimeFigureOut">
              <a:rPr lang="en-US" smtClean="0"/>
              <a:t>1/8/2025</a:t>
            </a:fld>
            <a:endParaRPr lang="en-US" dirty="0"/>
          </a:p>
        </p:txBody>
      </p:sp>
      <p:sp>
        <p:nvSpPr>
          <p:cNvPr id="4" name="Slide Image Placeholder 3"/>
          <p:cNvSpPr>
            <a:spLocks noGrp="1" noRot="1" noChangeAspect="1"/>
          </p:cNvSpPr>
          <p:nvPr>
            <p:ph type="sldImg" idx="2"/>
          </p:nvPr>
        </p:nvSpPr>
        <p:spPr>
          <a:xfrm>
            <a:off x="1254125" y="700088"/>
            <a:ext cx="4514850" cy="3490912"/>
          </a:xfrm>
          <a:prstGeom prst="rect">
            <a:avLst/>
          </a:prstGeom>
          <a:noFill/>
          <a:ln w="12700">
            <a:solidFill>
              <a:prstClr val="black"/>
            </a:solidFill>
          </a:ln>
        </p:spPr>
        <p:txBody>
          <a:bodyPr vert="horz" lIns="87847" tIns="43923" rIns="87847" bIns="43923" rtlCol="0" anchor="ctr"/>
          <a:lstStyle/>
          <a:p>
            <a:endParaRPr lang="en-US" dirty="0"/>
          </a:p>
        </p:txBody>
      </p:sp>
      <p:sp>
        <p:nvSpPr>
          <p:cNvPr id="5" name="Notes Placeholder 4"/>
          <p:cNvSpPr>
            <a:spLocks noGrp="1"/>
          </p:cNvSpPr>
          <p:nvPr>
            <p:ph type="body" sz="quarter" idx="3"/>
          </p:nvPr>
        </p:nvSpPr>
        <p:spPr>
          <a:xfrm>
            <a:off x="702619" y="4422134"/>
            <a:ext cx="5617870" cy="4188170"/>
          </a:xfrm>
          <a:prstGeom prst="rect">
            <a:avLst/>
          </a:prstGeom>
        </p:spPr>
        <p:txBody>
          <a:bodyPr vert="horz" lIns="87847" tIns="43923" rIns="87847" bIns="439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42724"/>
            <a:ext cx="3043649" cy="464839"/>
          </a:xfrm>
          <a:prstGeom prst="rect">
            <a:avLst/>
          </a:prstGeom>
        </p:spPr>
        <p:txBody>
          <a:bodyPr vert="horz" lIns="87847" tIns="43923" rIns="87847" bIns="439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7929" y="8842724"/>
            <a:ext cx="3043649" cy="464839"/>
          </a:xfrm>
          <a:prstGeom prst="rect">
            <a:avLst/>
          </a:prstGeom>
        </p:spPr>
        <p:txBody>
          <a:bodyPr vert="horz" lIns="87847" tIns="43923" rIns="87847" bIns="43923" rtlCol="0" anchor="b"/>
          <a:lstStyle>
            <a:lvl1pPr algn="r">
              <a:defRPr sz="1200"/>
            </a:lvl1pPr>
          </a:lstStyle>
          <a:p>
            <a:fld id="{DD555CA9-CB65-49A3-9F25-23B7ECE092E8}" type="slidenum">
              <a:rPr lang="en-US" smtClean="0"/>
              <a:t>‹#›</a:t>
            </a:fld>
            <a:endParaRPr lang="en-US" dirty="0"/>
          </a:p>
        </p:txBody>
      </p:sp>
    </p:spTree>
    <p:extLst>
      <p:ext uri="{BB962C8B-B14F-4D97-AF65-F5344CB8AC3E}">
        <p14:creationId xmlns:p14="http://schemas.microsoft.com/office/powerpoint/2010/main" val="234882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555CA9-CB65-49A3-9F25-23B7ECE092E8}" type="slidenum">
              <a:rPr lang="en-US" smtClean="0"/>
              <a:t>0</a:t>
            </a:fld>
            <a:endParaRPr lang="en-US" dirty="0"/>
          </a:p>
        </p:txBody>
      </p:sp>
    </p:spTree>
    <p:extLst>
      <p:ext uri="{BB962C8B-B14F-4D97-AF65-F5344CB8AC3E}">
        <p14:creationId xmlns:p14="http://schemas.microsoft.com/office/powerpoint/2010/main" val="1376567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ELISA: First we will discuss the personal income tax return…. We will not cover all of these but they are in the materials.</a:t>
            </a:r>
          </a:p>
        </p:txBody>
      </p:sp>
      <p:sp>
        <p:nvSpPr>
          <p:cNvPr id="4" name="Slide Number Placeholder 3"/>
          <p:cNvSpPr>
            <a:spLocks noGrp="1"/>
          </p:cNvSpPr>
          <p:nvPr>
            <p:ph type="sldNum" sz="quarter" idx="10"/>
          </p:nvPr>
        </p:nvSpPr>
        <p:spPr/>
        <p:txBody>
          <a:bodyPr/>
          <a:lstStyle/>
          <a:p>
            <a:fld id="{DD555CA9-CB65-49A3-9F25-23B7ECE092E8}" type="slidenum">
              <a:rPr lang="en-US" smtClean="0"/>
              <a:t>9</a:t>
            </a:fld>
            <a:endParaRPr lang="en-US" dirty="0"/>
          </a:p>
        </p:txBody>
      </p:sp>
    </p:spTree>
    <p:extLst>
      <p:ext uri="{BB962C8B-B14F-4D97-AF65-F5344CB8AC3E}">
        <p14:creationId xmlns:p14="http://schemas.microsoft.com/office/powerpoint/2010/main" val="1063295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5" y="4420842"/>
            <a:ext cx="5617870" cy="4188170"/>
          </a:xfrm>
        </p:spPr>
        <p:txBody>
          <a:bodyPr/>
          <a:lstStyle/>
          <a:p>
            <a:r>
              <a:rPr lang="en-US" sz="1000" b="1" dirty="0"/>
              <a:t>BC – explain about join returns vs individual for a married couple.</a:t>
            </a:r>
          </a:p>
          <a:p>
            <a:endParaRPr lang="en-US" sz="1000" b="1" dirty="0"/>
          </a:p>
          <a:p>
            <a:r>
              <a:rPr lang="en-US" sz="1000" dirty="0"/>
              <a:t>File joint return as normal, even if decedent dies very early in the year, so long as SS does not remarry before the end of the year!</a:t>
            </a:r>
          </a:p>
          <a:p>
            <a:endParaRPr lang="en-US" sz="1000" dirty="0"/>
          </a:p>
          <a:p>
            <a:r>
              <a:rPr lang="en-US" sz="1000" dirty="0"/>
              <a:t>Pro:</a:t>
            </a:r>
          </a:p>
          <a:p>
            <a:r>
              <a:rPr lang="en-US" sz="1000" dirty="0"/>
              <a:t>	More favorable income tax brackets, lower tax rate</a:t>
            </a:r>
          </a:p>
          <a:p>
            <a:r>
              <a:rPr lang="en-US" sz="1000" dirty="0"/>
              <a:t>	Use decedent’s carryovers that may have been lost if decedent’s separate income was not sufficient to use carryover – especially if the decedent dies early in the year</a:t>
            </a:r>
          </a:p>
          <a:p>
            <a:endParaRPr lang="en-US" sz="1000" dirty="0"/>
          </a:p>
          <a:p>
            <a:r>
              <a:rPr lang="en-US" sz="1000" dirty="0"/>
              <a:t>Con:	</a:t>
            </a:r>
          </a:p>
          <a:p>
            <a:r>
              <a:rPr lang="en-US" sz="1000" dirty="0"/>
              <a:t>	Joint and several liability for estate – know your surviving spouse.</a:t>
            </a:r>
          </a:p>
          <a:p>
            <a:r>
              <a:rPr lang="en-US" sz="1000" dirty="0"/>
              <a:t>	If SS has unknown tax liabilities, estate may be on the hook</a:t>
            </a:r>
          </a:p>
          <a:p>
            <a:endParaRPr lang="en-US" sz="1000" dirty="0"/>
          </a:p>
          <a:p>
            <a:r>
              <a:rPr lang="en-US" sz="1000" dirty="0"/>
              <a:t>Two examples:</a:t>
            </a:r>
          </a:p>
          <a:p>
            <a:r>
              <a:rPr lang="en-US" sz="1000" dirty="0"/>
              <a:t>	Decedent dies 1/3/2016 – still able to file joint return and tax advantage of carryovers – huge tax savings</a:t>
            </a:r>
          </a:p>
          <a:p>
            <a:r>
              <a:rPr lang="en-US" sz="1000" dirty="0"/>
              <a:t>	Estate on calendar year.  Surviving spouse was outright beneficiary of estate – distribute income to her in the first calendar year to be picked up on her return, which is a joint return with decedent, taking advantage of the lower tax rate for a joint return</a:t>
            </a:r>
          </a:p>
          <a:p>
            <a:endParaRPr lang="en-US" sz="1000" dirty="0"/>
          </a:p>
          <a:p>
            <a:endParaRPr lang="en-US" sz="1000" dirty="0"/>
          </a:p>
          <a:p>
            <a:r>
              <a:rPr lang="en-US" sz="1000" dirty="0"/>
              <a:t>RUN PROJECTIONS – LOOK AT THE BIG PICTURE</a:t>
            </a:r>
          </a:p>
          <a:p>
            <a:endParaRPr lang="en-US" sz="1000" b="1" dirty="0"/>
          </a:p>
          <a:p>
            <a:endParaRPr lang="en-US" sz="1000" b="1" dirty="0"/>
          </a:p>
        </p:txBody>
      </p:sp>
      <p:sp>
        <p:nvSpPr>
          <p:cNvPr id="4" name="Slide Number Placeholder 3"/>
          <p:cNvSpPr>
            <a:spLocks noGrp="1"/>
          </p:cNvSpPr>
          <p:nvPr>
            <p:ph type="sldNum" sz="quarter" idx="10"/>
          </p:nvPr>
        </p:nvSpPr>
        <p:spPr/>
        <p:txBody>
          <a:bodyPr/>
          <a:lstStyle/>
          <a:p>
            <a:fld id="{DD555CA9-CB65-49A3-9F25-23B7ECE092E8}" type="slidenum">
              <a:rPr lang="en-US" smtClean="0"/>
              <a:t>10</a:t>
            </a:fld>
            <a:endParaRPr lang="en-US" dirty="0"/>
          </a:p>
        </p:txBody>
      </p:sp>
    </p:spTree>
    <p:extLst>
      <p:ext uri="{BB962C8B-B14F-4D97-AF65-F5344CB8AC3E}">
        <p14:creationId xmlns:p14="http://schemas.microsoft.com/office/powerpoint/2010/main" val="566884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Elisa </a:t>
            </a:r>
          </a:p>
          <a:p>
            <a:endParaRPr lang="en-US" sz="1000" b="1" dirty="0"/>
          </a:p>
          <a:p>
            <a:r>
              <a:rPr lang="en-US" sz="1000" b="1" dirty="0"/>
              <a:t>The next two elections are really requests that an executor needs to decide if he or she wishes to make to the IRS</a:t>
            </a:r>
          </a:p>
          <a:p>
            <a:endParaRPr lang="en-US" sz="1000" b="1" dirty="0"/>
          </a:p>
          <a:p>
            <a:r>
              <a:rPr lang="en-US" sz="1000" b="1" dirty="0"/>
              <a:t>The first is a request for Prompt Assessment of tax</a:t>
            </a:r>
          </a:p>
          <a:p>
            <a:endParaRPr lang="en-US" sz="1000" dirty="0"/>
          </a:p>
          <a:p>
            <a:r>
              <a:rPr lang="en-US" sz="1000" dirty="0"/>
              <a:t>An executor would make this request in order to limit the time in which an assessment of tax may be made to a period of 18 months from the date the request is filed.</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11</a:t>
            </a:fld>
            <a:endParaRPr lang="en-US" dirty="0"/>
          </a:p>
        </p:txBody>
      </p:sp>
    </p:spTree>
    <p:extLst>
      <p:ext uri="{BB962C8B-B14F-4D97-AF65-F5344CB8AC3E}">
        <p14:creationId xmlns:p14="http://schemas.microsoft.com/office/powerpoint/2010/main" val="324164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Elisa</a:t>
            </a:r>
          </a:p>
          <a:p>
            <a:endParaRPr lang="en-US" sz="1000" dirty="0"/>
          </a:p>
          <a:p>
            <a:r>
              <a:rPr lang="en-US" sz="1000" dirty="0"/>
              <a:t>The next election is a request for discharge from personal liability.</a:t>
            </a:r>
          </a:p>
          <a:p>
            <a:endParaRPr lang="en-US" sz="1000" dirty="0"/>
          </a:p>
          <a:p>
            <a:r>
              <a:rPr lang="en-US" sz="1000" dirty="0"/>
              <a:t>The effect of this election is to ensure that within 9 months of the application the executor will be notified of the amount of taxes due and upon payment of these taxes be discharged from </a:t>
            </a:r>
            <a:r>
              <a:rPr lang="en-US" sz="1000" b="1" dirty="0"/>
              <a:t>personal liability </a:t>
            </a:r>
            <a:r>
              <a:rPr lang="en-US" sz="1000" dirty="0"/>
              <a:t>for these taxes and any deficiency found to be due thereafter.</a:t>
            </a:r>
          </a:p>
          <a:p>
            <a:endParaRPr lang="en-US" sz="1000" b="1" dirty="0"/>
          </a:p>
          <a:p>
            <a:r>
              <a:rPr lang="en-US" sz="1000" dirty="0"/>
              <a:t>If the executor is not notified they will be discharged at the end of the 9 month period.</a:t>
            </a:r>
          </a:p>
          <a:p>
            <a:endParaRPr lang="en-US" sz="1000" dirty="0"/>
          </a:p>
          <a:p>
            <a:r>
              <a:rPr lang="en-US" sz="1000" dirty="0"/>
              <a:t>This only applies to the individual in his/her capacity as executor and only applies to the Executor’s own assets it does not apply to the executor’s liability in his fiduciary capacity to the extent of assets in his possession or control.</a:t>
            </a:r>
          </a:p>
          <a:p>
            <a:endParaRPr lang="en-US" sz="1000" dirty="0"/>
          </a:p>
          <a:p>
            <a:r>
              <a:rPr lang="en-US" sz="1000" b="1" dirty="0"/>
              <a:t>Whether or not an executor makes either or both of these election is we have found is largely dependent on the law firm they select to advise them.  Some firms advise clients that one or both of these should be filed routinely while others are of the mindset that making one or both of these election could precipitate an audit.</a:t>
            </a:r>
          </a:p>
          <a:p>
            <a:endParaRPr lang="en-US" sz="1000" dirty="0"/>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12</a:t>
            </a:fld>
            <a:endParaRPr lang="en-US" dirty="0"/>
          </a:p>
        </p:txBody>
      </p:sp>
    </p:spTree>
    <p:extLst>
      <p:ext uri="{BB962C8B-B14F-4D97-AF65-F5344CB8AC3E}">
        <p14:creationId xmlns:p14="http://schemas.microsoft.com/office/powerpoint/2010/main" val="2849482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13</a:t>
            </a:fld>
            <a:endParaRPr lang="en-US" dirty="0"/>
          </a:p>
        </p:txBody>
      </p:sp>
    </p:spTree>
    <p:extLst>
      <p:ext uri="{BB962C8B-B14F-4D97-AF65-F5344CB8AC3E}">
        <p14:creationId xmlns:p14="http://schemas.microsoft.com/office/powerpoint/2010/main" val="2869962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ELISA – unpaid medical expenses as of date of death – either on 706 (debt of decedent) or on final personal return… threshold.</a:t>
            </a:r>
          </a:p>
          <a:p>
            <a:endParaRPr lang="en-US" sz="1000" b="1" dirty="0"/>
          </a:p>
        </p:txBody>
      </p:sp>
      <p:sp>
        <p:nvSpPr>
          <p:cNvPr id="4" name="Slide Number Placeholder 3"/>
          <p:cNvSpPr>
            <a:spLocks noGrp="1"/>
          </p:cNvSpPr>
          <p:nvPr>
            <p:ph type="sldNum" sz="quarter" idx="10"/>
          </p:nvPr>
        </p:nvSpPr>
        <p:spPr/>
        <p:txBody>
          <a:bodyPr/>
          <a:lstStyle/>
          <a:p>
            <a:fld id="{DD555CA9-CB65-49A3-9F25-23B7ECE092E8}" type="slidenum">
              <a:rPr lang="en-US" smtClean="0"/>
              <a:t>14</a:t>
            </a:fld>
            <a:endParaRPr lang="en-US" dirty="0"/>
          </a:p>
        </p:txBody>
      </p:sp>
    </p:spTree>
    <p:extLst>
      <p:ext uri="{BB962C8B-B14F-4D97-AF65-F5344CB8AC3E}">
        <p14:creationId xmlns:p14="http://schemas.microsoft.com/office/powerpoint/2010/main" val="2607242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BC </a:t>
            </a:r>
            <a:r>
              <a:rPr lang="en-US" sz="1000" dirty="0"/>
              <a:t>– reiterate about the estate/trust being separate taxpayer after death and has to file its own income tax return.</a:t>
            </a:r>
          </a:p>
        </p:txBody>
      </p:sp>
      <p:sp>
        <p:nvSpPr>
          <p:cNvPr id="4" name="Slide Number Placeholder 3"/>
          <p:cNvSpPr>
            <a:spLocks noGrp="1"/>
          </p:cNvSpPr>
          <p:nvPr>
            <p:ph type="sldNum" sz="quarter" idx="10"/>
          </p:nvPr>
        </p:nvSpPr>
        <p:spPr/>
        <p:txBody>
          <a:bodyPr/>
          <a:lstStyle/>
          <a:p>
            <a:fld id="{DD555CA9-CB65-49A3-9F25-23B7ECE092E8}" type="slidenum">
              <a:rPr lang="en-US" smtClean="0"/>
              <a:t>15</a:t>
            </a:fld>
            <a:endParaRPr lang="en-US" dirty="0"/>
          </a:p>
        </p:txBody>
      </p:sp>
    </p:spTree>
    <p:extLst>
      <p:ext uri="{BB962C8B-B14F-4D97-AF65-F5344CB8AC3E}">
        <p14:creationId xmlns:p14="http://schemas.microsoft.com/office/powerpoint/2010/main" val="4126720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EMP</a:t>
            </a:r>
          </a:p>
          <a:p>
            <a:endParaRPr lang="en-US" sz="1000" dirty="0"/>
          </a:p>
          <a:p>
            <a:r>
              <a:rPr lang="en-US" sz="1000" dirty="0"/>
              <a:t>The next election we will discuss is whether an executor should elect to take commissions.  In deciding the executor is typically advised to look at the effect on the estate and himself.</a:t>
            </a:r>
          </a:p>
          <a:p>
            <a:endParaRPr lang="en-US" sz="1000" dirty="0"/>
          </a:p>
          <a:p>
            <a:r>
              <a:rPr lang="en-US" sz="1000" dirty="0"/>
              <a:t>So first what is the effect on the estate:</a:t>
            </a:r>
          </a:p>
          <a:p>
            <a:endParaRPr lang="en-US" sz="1000" dirty="0"/>
          </a:p>
          <a:p>
            <a:r>
              <a:rPr lang="en-US" sz="1000" dirty="0"/>
              <a:t>Fees and commissions paid to the executor for services rendered are deductible by the estate on either the estate tax return or the estate’s income tax return or partially on each as the executor chooses.</a:t>
            </a:r>
          </a:p>
          <a:p>
            <a:endParaRPr lang="en-US" sz="1000" dirty="0"/>
          </a:p>
          <a:p>
            <a:r>
              <a:rPr lang="en-US" sz="1000" dirty="0"/>
              <a:t>The effect of the executor on himself is that commissions are taxable income.</a:t>
            </a:r>
          </a:p>
          <a:p>
            <a:endParaRPr lang="en-US" sz="1000" dirty="0"/>
          </a:p>
          <a:p>
            <a:r>
              <a:rPr lang="en-US" sz="1000" dirty="0"/>
              <a:t>The estate and income tax brackets of the estate versus the executor.  If the receipt of this income would increase the tax bracket of the executor it may not be worth it for them to take.</a:t>
            </a:r>
          </a:p>
          <a:p>
            <a:endParaRPr lang="en-US" sz="1000" dirty="0"/>
          </a:p>
          <a:p>
            <a:r>
              <a:rPr lang="en-US" sz="1000" dirty="0"/>
              <a:t>Discuss tax brackets and timing.</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16</a:t>
            </a:fld>
            <a:endParaRPr lang="en-US" dirty="0"/>
          </a:p>
        </p:txBody>
      </p:sp>
    </p:spTree>
    <p:extLst>
      <p:ext uri="{BB962C8B-B14F-4D97-AF65-F5344CB8AC3E}">
        <p14:creationId xmlns:p14="http://schemas.microsoft.com/office/powerpoint/2010/main" val="1159006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BC – discuss fiscal year selection</a:t>
            </a:r>
          </a:p>
          <a:p>
            <a:endParaRPr lang="en-US" sz="1000" b="1" dirty="0"/>
          </a:p>
        </p:txBody>
      </p:sp>
      <p:sp>
        <p:nvSpPr>
          <p:cNvPr id="4" name="Slide Number Placeholder 3"/>
          <p:cNvSpPr>
            <a:spLocks noGrp="1"/>
          </p:cNvSpPr>
          <p:nvPr>
            <p:ph type="sldNum" sz="quarter" idx="10"/>
          </p:nvPr>
        </p:nvSpPr>
        <p:spPr/>
        <p:txBody>
          <a:bodyPr/>
          <a:lstStyle/>
          <a:p>
            <a:fld id="{DD555CA9-CB65-49A3-9F25-23B7ECE092E8}" type="slidenum">
              <a:rPr lang="en-US" smtClean="0"/>
              <a:t>17</a:t>
            </a:fld>
            <a:endParaRPr lang="en-US" dirty="0"/>
          </a:p>
        </p:txBody>
      </p:sp>
    </p:spTree>
    <p:extLst>
      <p:ext uri="{BB962C8B-B14F-4D97-AF65-F5344CB8AC3E}">
        <p14:creationId xmlns:p14="http://schemas.microsoft.com/office/powerpoint/2010/main" val="886015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BRIAN</a:t>
            </a:r>
          </a:p>
          <a:p>
            <a:pPr marL="165518" indent="-165518">
              <a:buFontTx/>
              <a:buChar char="-"/>
            </a:pPr>
            <a:r>
              <a:rPr lang="en-US" sz="1000" dirty="0"/>
              <a:t>Fiscal year selection is made on first 1041 filing for the estate or trust</a:t>
            </a:r>
          </a:p>
          <a:p>
            <a:pPr marL="165518" indent="-165518">
              <a:buFontTx/>
              <a:buChar char="-"/>
            </a:pPr>
            <a:r>
              <a:rPr lang="en-US" sz="1000" dirty="0"/>
              <a:t>Practical tip: When you are applying for an EIN, the Form SS-4 typically asks for the “tax year” for the entity for which you are obtaining the EIN – that does NOT lock in the fiscal year for estate.  In  our experience, typically would choose 12/31 on that form because you don’t know if you might choose a fiscal year.</a:t>
            </a:r>
          </a:p>
        </p:txBody>
      </p:sp>
      <p:sp>
        <p:nvSpPr>
          <p:cNvPr id="4" name="Slide Number Placeholder 3"/>
          <p:cNvSpPr>
            <a:spLocks noGrp="1"/>
          </p:cNvSpPr>
          <p:nvPr>
            <p:ph type="sldNum" sz="quarter" idx="10"/>
          </p:nvPr>
        </p:nvSpPr>
        <p:spPr/>
        <p:txBody>
          <a:bodyPr/>
          <a:lstStyle/>
          <a:p>
            <a:fld id="{DD555CA9-CB65-49A3-9F25-23B7ECE092E8}" type="slidenum">
              <a:rPr lang="en-US" smtClean="0"/>
              <a:t>18</a:t>
            </a:fld>
            <a:endParaRPr lang="en-US" dirty="0"/>
          </a:p>
        </p:txBody>
      </p:sp>
    </p:spTree>
    <p:extLst>
      <p:ext uri="{BB962C8B-B14F-4D97-AF65-F5344CB8AC3E}">
        <p14:creationId xmlns:p14="http://schemas.microsoft.com/office/powerpoint/2010/main" val="1924525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Brian</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1</a:t>
            </a:fld>
            <a:endParaRPr lang="en-US" dirty="0"/>
          </a:p>
        </p:txBody>
      </p:sp>
    </p:spTree>
    <p:extLst>
      <p:ext uri="{BB962C8B-B14F-4D97-AF65-F5344CB8AC3E}">
        <p14:creationId xmlns:p14="http://schemas.microsoft.com/office/powerpoint/2010/main" val="146481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BC</a:t>
            </a:r>
          </a:p>
          <a:p>
            <a:endParaRPr lang="en-US" sz="1000" dirty="0"/>
          </a:p>
          <a:p>
            <a:r>
              <a:rPr lang="en-US" sz="1000" dirty="0"/>
              <a:t>First,  a qualified revocable trust is a trust that was treated as owned by the decedent as a result of a power held by him during his lifetime.  </a:t>
            </a:r>
          </a:p>
          <a:p>
            <a:endParaRPr lang="en-US" sz="1000" dirty="0"/>
          </a:p>
          <a:p>
            <a:r>
              <a:rPr lang="en-US" sz="1000" dirty="0"/>
              <a:t>How does an executor make this election?  </a:t>
            </a:r>
          </a:p>
          <a:p>
            <a:pPr marL="165518" indent="-165518">
              <a:buFontTx/>
              <a:buChar char="-"/>
            </a:pPr>
            <a:r>
              <a:rPr lang="en-US" sz="1000" dirty="0"/>
              <a:t>The election is made by filing form 8855.</a:t>
            </a:r>
          </a:p>
          <a:p>
            <a:pPr marL="165518" indent="-165518">
              <a:buFontTx/>
              <a:buChar char="-"/>
            </a:pPr>
            <a:r>
              <a:rPr lang="en-US" sz="1000" dirty="0"/>
              <a:t>Made by both trustee of rev trust and executor of estate if any</a:t>
            </a:r>
          </a:p>
          <a:p>
            <a:pPr marL="165518" indent="-165518">
              <a:buFontTx/>
              <a:buChar char="-"/>
            </a:pPr>
            <a:r>
              <a:rPr lang="en-US" sz="1000" dirty="0"/>
              <a:t>Must be made no later than the due date for filing the estate’s income tax return for its first year including extensions</a:t>
            </a:r>
          </a:p>
          <a:p>
            <a:pPr marL="165518" indent="-165518">
              <a:buFontTx/>
              <a:buChar char="-"/>
            </a:pPr>
            <a:r>
              <a:rPr lang="en-US" sz="1000" dirty="0"/>
              <a:t>Once the election is made it is irrevocable</a:t>
            </a:r>
          </a:p>
          <a:p>
            <a:pPr marL="165518" indent="-165518">
              <a:buFontTx/>
              <a:buChar char="-"/>
            </a:pPr>
            <a:endParaRPr lang="en-US" sz="1000" dirty="0"/>
          </a:p>
          <a:p>
            <a:r>
              <a:rPr lang="en-US" sz="1000" dirty="0"/>
              <a:t>What are the benefits if any, to making this election – the revocable trust received similar income tax treatment to an estate when the 645 election is made</a:t>
            </a:r>
          </a:p>
          <a:p>
            <a:pPr marL="165518" indent="-165518">
              <a:buFontTx/>
              <a:buChar char="-"/>
            </a:pPr>
            <a:r>
              <a:rPr lang="en-US" sz="1000" dirty="0"/>
              <a:t>The primary benefit is that the trust will now be able to report income on a fiscal year basis rather than a calendar year</a:t>
            </a:r>
          </a:p>
          <a:p>
            <a:pPr marL="165518" indent="-165518">
              <a:buFontTx/>
              <a:buChar char="-"/>
            </a:pPr>
            <a:r>
              <a:rPr lang="en-US" sz="1000" dirty="0"/>
              <a:t>The trust will now be allowed a charitable deduction for amounts permanently set aside for charitable purposes with the requirement that such amount be paid to the charity in order to secure a charitable deduction.</a:t>
            </a:r>
          </a:p>
          <a:p>
            <a:pPr marL="165518" indent="-165518">
              <a:buFontTx/>
              <a:buChar char="-"/>
            </a:pPr>
            <a:endParaRPr lang="en-US" sz="1000" dirty="0"/>
          </a:p>
          <a:p>
            <a:r>
              <a:rPr lang="en-US" sz="1000" dirty="0"/>
              <a:t>A few things to keep in mind if this election is made:</a:t>
            </a:r>
          </a:p>
          <a:p>
            <a:pPr marL="165518" indent="-165518">
              <a:buFontTx/>
              <a:buChar char="-"/>
            </a:pPr>
            <a:r>
              <a:rPr lang="en-US" sz="1000" dirty="0"/>
              <a:t>You must obtain a new tax identification number for the trust following the decedent’s death  (even if you did not use the decedents SSN and obtained a tax id number for the trust while the decedent was alive</a:t>
            </a:r>
          </a:p>
          <a:p>
            <a:pPr marL="165518" indent="-165518">
              <a:buFontTx/>
              <a:buChar char="-"/>
            </a:pPr>
            <a:r>
              <a:rPr lang="en-US" sz="1000" dirty="0"/>
              <a:t>If the trustee makes a 645 election the trustee is not required to file a 1041 for the short taxable year beginning with the decedent’s date of death and ending on dec 31 of that year.</a:t>
            </a:r>
          </a:p>
          <a:p>
            <a:pPr marL="165518" indent="-165518">
              <a:buFontTx/>
              <a:buChar char="-"/>
            </a:pPr>
            <a:r>
              <a:rPr lang="en-US" sz="1000" dirty="0"/>
              <a:t>The 645 election period terminates 2 years after the decedent’s date of death if no 706 is required to be filed</a:t>
            </a:r>
          </a:p>
          <a:p>
            <a:pPr marL="165518" indent="-165518">
              <a:buFontTx/>
              <a:buChar char="-"/>
            </a:pPr>
            <a:r>
              <a:rPr lang="en-US" sz="1000" dirty="0"/>
              <a:t>if a 706 is filed, the 645 election terminates 1 day prior to 6 months after final determination of tax (</a:t>
            </a:r>
            <a:r>
              <a:rPr lang="en-US" sz="1000" dirty="0" err="1"/>
              <a:t>i.e</a:t>
            </a:r>
            <a:r>
              <a:rPr lang="en-US" sz="1000" dirty="0"/>
              <a:t>, closing letter)</a:t>
            </a:r>
          </a:p>
          <a:p>
            <a:pPr marL="165518" indent="-165518">
              <a:buFontTx/>
              <a:buChar char="-"/>
            </a:pPr>
            <a:r>
              <a:rPr lang="en-US" sz="1000" dirty="0"/>
              <a:t>At this point, the estate and trust would have to file separate returns again – with the trust going on a calendar (remember, trusts can only file on a fiscal year fi a 645 election is made – now it terminating).</a:t>
            </a:r>
          </a:p>
          <a:p>
            <a:endParaRPr lang="en-US" sz="1000" dirty="0"/>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19</a:t>
            </a:fld>
            <a:endParaRPr lang="en-US" dirty="0"/>
          </a:p>
        </p:txBody>
      </p:sp>
    </p:spTree>
    <p:extLst>
      <p:ext uri="{BB962C8B-B14F-4D97-AF65-F5344CB8AC3E}">
        <p14:creationId xmlns:p14="http://schemas.microsoft.com/office/powerpoint/2010/main" val="3104040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SKIP</a:t>
            </a:r>
            <a:endParaRPr lang="en-US" sz="1000" dirty="0"/>
          </a:p>
          <a:p>
            <a:pPr marL="165518" indent="-165518">
              <a:buFontTx/>
              <a:buChar char="-"/>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20</a:t>
            </a:fld>
            <a:endParaRPr lang="en-US" dirty="0"/>
          </a:p>
        </p:txBody>
      </p:sp>
    </p:spTree>
    <p:extLst>
      <p:ext uri="{BB962C8B-B14F-4D97-AF65-F5344CB8AC3E}">
        <p14:creationId xmlns:p14="http://schemas.microsoft.com/office/powerpoint/2010/main" val="2162880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21</a:t>
            </a:fld>
            <a:endParaRPr lang="en-US" dirty="0"/>
          </a:p>
        </p:txBody>
      </p:sp>
    </p:spTree>
    <p:extLst>
      <p:ext uri="{BB962C8B-B14F-4D97-AF65-F5344CB8AC3E}">
        <p14:creationId xmlns:p14="http://schemas.microsoft.com/office/powerpoint/2010/main" val="1181633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ELISA to discuss</a:t>
            </a:r>
          </a:p>
          <a:p>
            <a:endParaRPr lang="en-US" sz="1000" dirty="0"/>
          </a:p>
          <a:p>
            <a:endParaRPr lang="en-US" sz="1000" dirty="0"/>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22</a:t>
            </a:fld>
            <a:endParaRPr lang="en-US" dirty="0"/>
          </a:p>
        </p:txBody>
      </p:sp>
    </p:spTree>
    <p:extLst>
      <p:ext uri="{BB962C8B-B14F-4D97-AF65-F5344CB8AC3E}">
        <p14:creationId xmlns:p14="http://schemas.microsoft.com/office/powerpoint/2010/main" val="8810527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ELISA</a:t>
            </a:r>
          </a:p>
          <a:p>
            <a:endParaRPr lang="en-US" sz="1000" dirty="0"/>
          </a:p>
          <a:p>
            <a:pPr marL="165518" indent="-165518">
              <a:buFontTx/>
              <a:buChar char="-"/>
            </a:pPr>
            <a:r>
              <a:rPr lang="en-US" sz="1000" dirty="0"/>
              <a:t>Excess Deductions in year of termination only</a:t>
            </a:r>
          </a:p>
          <a:p>
            <a:pPr marL="165518" indent="-165518">
              <a:buFontTx/>
              <a:buChar char="-"/>
            </a:pPr>
            <a:r>
              <a:rPr lang="en-US" sz="1000" dirty="0"/>
              <a:t>Possibility of cutting short final year to pass income and deductions out to beneficiaries within a certain calendar year</a:t>
            </a:r>
          </a:p>
          <a:p>
            <a:pPr marL="165518" indent="-165518">
              <a:buFontTx/>
              <a:buChar char="-"/>
            </a:pPr>
            <a:r>
              <a:rPr lang="en-US" sz="1000" dirty="0"/>
              <a:t>RUN PROJECTIONS!</a:t>
            </a:r>
          </a:p>
        </p:txBody>
      </p:sp>
      <p:sp>
        <p:nvSpPr>
          <p:cNvPr id="4" name="Slide Number Placeholder 3"/>
          <p:cNvSpPr>
            <a:spLocks noGrp="1"/>
          </p:cNvSpPr>
          <p:nvPr>
            <p:ph type="sldNum" sz="quarter" idx="10"/>
          </p:nvPr>
        </p:nvSpPr>
        <p:spPr/>
        <p:txBody>
          <a:bodyPr/>
          <a:lstStyle/>
          <a:p>
            <a:fld id="{DD555CA9-CB65-49A3-9F25-23B7ECE092E8}" type="slidenum">
              <a:rPr lang="en-US" smtClean="0"/>
              <a:t>23</a:t>
            </a:fld>
            <a:endParaRPr lang="en-US" dirty="0"/>
          </a:p>
        </p:txBody>
      </p:sp>
    </p:spTree>
    <p:extLst>
      <p:ext uri="{BB962C8B-B14F-4D97-AF65-F5344CB8AC3E}">
        <p14:creationId xmlns:p14="http://schemas.microsoft.com/office/powerpoint/2010/main" val="2494371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BRIAN</a:t>
            </a:r>
          </a:p>
          <a:p>
            <a:pPr marL="220690" indent="-220690">
              <a:buAutoNum type="arabicPlain" startAt="706"/>
            </a:pPr>
            <a:endParaRPr lang="en-US" sz="1000" dirty="0"/>
          </a:p>
          <a:p>
            <a:pPr marL="220690" indent="-220690">
              <a:buAutoNum type="arabicPlain" startAt="706"/>
            </a:pPr>
            <a:endParaRPr lang="en-US" sz="1000" dirty="0"/>
          </a:p>
          <a:p>
            <a:pPr marL="220690" indent="-220690">
              <a:buAutoNum type="arabicPlain" startAt="706"/>
            </a:pPr>
            <a:r>
              <a:rPr lang="en-US" sz="1000" dirty="0"/>
              <a:t>- inventory of asset as of a point in time (DOD or Alt Value)</a:t>
            </a:r>
          </a:p>
          <a:p>
            <a:pPr marL="220690" indent="-220690">
              <a:buAutoNum type="arabicPlain" startAt="706"/>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24</a:t>
            </a:fld>
            <a:endParaRPr lang="en-US" dirty="0"/>
          </a:p>
        </p:txBody>
      </p:sp>
    </p:spTree>
    <p:extLst>
      <p:ext uri="{BB962C8B-B14F-4D97-AF65-F5344CB8AC3E}">
        <p14:creationId xmlns:p14="http://schemas.microsoft.com/office/powerpoint/2010/main" val="15566496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ELISA</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25</a:t>
            </a:fld>
            <a:endParaRPr lang="en-US" dirty="0"/>
          </a:p>
        </p:txBody>
      </p:sp>
    </p:spTree>
    <p:extLst>
      <p:ext uri="{BB962C8B-B14F-4D97-AF65-F5344CB8AC3E}">
        <p14:creationId xmlns:p14="http://schemas.microsoft.com/office/powerpoint/2010/main" val="1721330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5" y="4420842"/>
            <a:ext cx="5617870" cy="4188170"/>
          </a:xfrm>
        </p:spPr>
        <p:txBody>
          <a:bodyPr/>
          <a:lstStyle/>
          <a:p>
            <a:r>
              <a:rPr lang="en-US" sz="1000" dirty="0"/>
              <a:t>ELISA</a:t>
            </a:r>
          </a:p>
          <a:p>
            <a:endParaRPr lang="en-US" sz="1000" dirty="0"/>
          </a:p>
          <a:p>
            <a:r>
              <a:rPr lang="en-US" sz="1000" dirty="0"/>
              <a:t>-IRS charges interest but you can deduct the interest</a:t>
            </a:r>
          </a:p>
        </p:txBody>
      </p:sp>
      <p:sp>
        <p:nvSpPr>
          <p:cNvPr id="4" name="Slide Number Placeholder 3"/>
          <p:cNvSpPr>
            <a:spLocks noGrp="1"/>
          </p:cNvSpPr>
          <p:nvPr>
            <p:ph type="sldNum" sz="quarter" idx="10"/>
          </p:nvPr>
        </p:nvSpPr>
        <p:spPr/>
        <p:txBody>
          <a:bodyPr/>
          <a:lstStyle/>
          <a:p>
            <a:fld id="{DD555CA9-CB65-49A3-9F25-23B7ECE092E8}" type="slidenum">
              <a:rPr lang="en-US" smtClean="0"/>
              <a:t>26</a:t>
            </a:fld>
            <a:endParaRPr lang="en-US" dirty="0"/>
          </a:p>
        </p:txBody>
      </p:sp>
    </p:spTree>
    <p:extLst>
      <p:ext uri="{BB962C8B-B14F-4D97-AF65-F5344CB8AC3E}">
        <p14:creationId xmlns:p14="http://schemas.microsoft.com/office/powerpoint/2010/main" val="42900722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5" y="4420592"/>
            <a:ext cx="5617870" cy="4188170"/>
          </a:xfrm>
        </p:spPr>
        <p:txBody>
          <a:bodyPr/>
          <a:lstStyle/>
          <a:p>
            <a:r>
              <a:rPr lang="en-US" sz="1000" b="1" dirty="0"/>
              <a:t>ELISA</a:t>
            </a:r>
          </a:p>
          <a:p>
            <a:endParaRPr lang="en-US" sz="1000" dirty="0"/>
          </a:p>
          <a:p>
            <a:r>
              <a:rPr lang="en-US" sz="1000" dirty="0"/>
              <a:t>Deductions</a:t>
            </a:r>
          </a:p>
          <a:p>
            <a:pPr marL="165518" indent="-165518">
              <a:buFontTx/>
              <a:buChar char="-"/>
            </a:pPr>
            <a:r>
              <a:rPr lang="en-US" sz="1000" dirty="0"/>
              <a:t>Generally debts of decedent – only 706 </a:t>
            </a:r>
          </a:p>
          <a:p>
            <a:pPr marL="165518" indent="-165518">
              <a:buFontTx/>
              <a:buChar char="-"/>
            </a:pPr>
            <a:r>
              <a:rPr lang="en-US" sz="1000" dirty="0"/>
              <a:t>Funeral Expenses – ONLY taken on 706</a:t>
            </a:r>
          </a:p>
          <a:p>
            <a:pPr marL="165518" indent="-165518">
              <a:buFontTx/>
              <a:buChar char="-"/>
            </a:pPr>
            <a:r>
              <a:rPr lang="en-US" sz="1000" dirty="0"/>
              <a:t>Admin Expenses (legal fees, commission, etc.) – 1041 vs 706 … or a little bit on both …. Just no double dipping</a:t>
            </a:r>
          </a:p>
          <a:p>
            <a:pPr marL="165518" indent="-165518">
              <a:buFontTx/>
              <a:buChar char="-"/>
            </a:pPr>
            <a:r>
              <a:rPr lang="en-US" sz="1000" dirty="0"/>
              <a:t>Property taxes for post-death period are NOT deductible on 706 as admin expense – only prop taxes accrued thru DOD are deductible.</a:t>
            </a:r>
          </a:p>
          <a:p>
            <a:endParaRPr lang="en-US" sz="1000" dirty="0"/>
          </a:p>
          <a:p>
            <a:r>
              <a:rPr lang="en-US" sz="1000" dirty="0"/>
              <a:t>CAUTION: Hubert Regulations</a:t>
            </a:r>
          </a:p>
          <a:p>
            <a:r>
              <a:rPr lang="en-US" sz="1000" dirty="0"/>
              <a:t>- Be careful when deducting “Transmission Expenses” on the 1041 as opposed to the 706.  If you have a charitable or marital residuary/deduction, reserving expenses for the 1041 will require that the marital or charitable deduction be reduced since those expenses are NOT being paid to the charity or marital share and instead are being paid to the law firm, accounting firm, fiduciary, or other vendor.  This could have an unintended consequence of increasing the estate tax payable.</a:t>
            </a:r>
          </a:p>
        </p:txBody>
      </p:sp>
      <p:sp>
        <p:nvSpPr>
          <p:cNvPr id="4" name="Slide Number Placeholder 3"/>
          <p:cNvSpPr>
            <a:spLocks noGrp="1"/>
          </p:cNvSpPr>
          <p:nvPr>
            <p:ph type="sldNum" sz="quarter" idx="10"/>
          </p:nvPr>
        </p:nvSpPr>
        <p:spPr/>
        <p:txBody>
          <a:bodyPr/>
          <a:lstStyle/>
          <a:p>
            <a:fld id="{DD555CA9-CB65-49A3-9F25-23B7ECE092E8}" type="slidenum">
              <a:rPr lang="en-US" smtClean="0"/>
              <a:t>27</a:t>
            </a:fld>
            <a:endParaRPr lang="en-US" dirty="0"/>
          </a:p>
        </p:txBody>
      </p:sp>
    </p:spTree>
    <p:extLst>
      <p:ext uri="{BB962C8B-B14F-4D97-AF65-F5344CB8AC3E}">
        <p14:creationId xmlns:p14="http://schemas.microsoft.com/office/powerpoint/2010/main" val="27394685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EMP</a:t>
            </a:r>
          </a:p>
          <a:p>
            <a:pPr marL="165518" indent="-165518">
              <a:buFontTx/>
              <a:buChar char="-"/>
            </a:pPr>
            <a:r>
              <a:rPr lang="en-US" sz="1000" dirty="0"/>
              <a:t>Reasonableness of expenses (no hard and fast rule – but $1 million in legal fees on a $5 million estate is not going to fly).</a:t>
            </a:r>
          </a:p>
          <a:p>
            <a:pPr marL="165518" indent="-165518">
              <a:buFontTx/>
              <a:buChar char="-"/>
            </a:pPr>
            <a:r>
              <a:rPr lang="en-US" sz="1000" dirty="0"/>
              <a:t>If you save admin expenses for 1041, be careful – if deductions exceed income, excess deductions are lost in all years of the estate except the final year, where they are carried out to beneficiaries.</a:t>
            </a:r>
          </a:p>
        </p:txBody>
      </p:sp>
      <p:sp>
        <p:nvSpPr>
          <p:cNvPr id="4" name="Slide Number Placeholder 3"/>
          <p:cNvSpPr>
            <a:spLocks noGrp="1"/>
          </p:cNvSpPr>
          <p:nvPr>
            <p:ph type="sldNum" sz="quarter" idx="10"/>
          </p:nvPr>
        </p:nvSpPr>
        <p:spPr/>
        <p:txBody>
          <a:bodyPr/>
          <a:lstStyle/>
          <a:p>
            <a:fld id="{DD555CA9-CB65-49A3-9F25-23B7ECE092E8}" type="slidenum">
              <a:rPr lang="en-US" smtClean="0"/>
              <a:t>28</a:t>
            </a:fld>
            <a:endParaRPr lang="en-US" dirty="0"/>
          </a:p>
        </p:txBody>
      </p:sp>
    </p:spTree>
    <p:extLst>
      <p:ext uri="{BB962C8B-B14F-4D97-AF65-F5344CB8AC3E}">
        <p14:creationId xmlns:p14="http://schemas.microsoft.com/office/powerpoint/2010/main" val="96654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44093" y="4422902"/>
            <a:ext cx="5617870" cy="4188170"/>
          </a:xfrm>
        </p:spPr>
        <p:txBody>
          <a:bodyPr/>
          <a:lstStyle/>
          <a:p>
            <a:r>
              <a:rPr lang="en-US" sz="1000" b="1" dirty="0"/>
              <a:t>Brian – </a:t>
            </a:r>
            <a:r>
              <a:rPr lang="en-US" sz="1000" b="0" dirty="0"/>
              <a:t>Preliminary Letters – or better yet, REV TRUST!  Court delays.</a:t>
            </a:r>
            <a:endParaRPr lang="en-US" sz="1000" b="1" dirty="0"/>
          </a:p>
          <a:p>
            <a:endParaRPr lang="en-US" sz="1000" b="1" dirty="0"/>
          </a:p>
          <a:p>
            <a:r>
              <a:rPr lang="en-US" sz="1000" b="1" dirty="0"/>
              <a:t>ELISA:</a:t>
            </a:r>
            <a:r>
              <a:rPr lang="en-US" sz="1000" dirty="0"/>
              <a:t> PRESERVATION OF DOCS</a:t>
            </a:r>
          </a:p>
          <a:p>
            <a:pPr marL="165518" indent="-165518">
              <a:buFontTx/>
              <a:buChar char="-"/>
            </a:pPr>
            <a:r>
              <a:rPr lang="en-US" sz="1000" dirty="0"/>
              <a:t>FTCI will go through the house and collect the relevant docs so that 706 preparer </a:t>
            </a:r>
            <a:r>
              <a:rPr lang="en-US" sz="1000" dirty="0" err="1"/>
              <a:t>etc</a:t>
            </a:r>
            <a:r>
              <a:rPr lang="en-US" sz="1000" dirty="0"/>
              <a:t> has everything he/she needs!</a:t>
            </a:r>
          </a:p>
          <a:p>
            <a:pPr marL="165518" indent="-165518">
              <a:buFontTx/>
              <a:buChar char="-"/>
            </a:pPr>
            <a:r>
              <a:rPr lang="en-US" sz="1000" dirty="0"/>
              <a:t>We will put docs in boxes, etc.</a:t>
            </a:r>
          </a:p>
          <a:p>
            <a:pPr marL="165518" indent="-165518">
              <a:buFontTx/>
              <a:buChar char="-"/>
            </a:pPr>
            <a:r>
              <a:rPr lang="en-US" sz="1000" dirty="0"/>
              <a:t>Copies of deeds, etc. (can also go to County Clerk)</a:t>
            </a:r>
          </a:p>
          <a:p>
            <a:pPr marL="165518" indent="-165518">
              <a:buFontTx/>
              <a:buChar char="-"/>
            </a:pPr>
            <a:r>
              <a:rPr lang="en-US" sz="1000" dirty="0"/>
              <a:t>Identify what we don’t have, etc.</a:t>
            </a:r>
          </a:p>
          <a:p>
            <a:pPr marL="165518" indent="-165518">
              <a:buFontTx/>
              <a:buChar char="-"/>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a:t>
            </a:fld>
            <a:endParaRPr lang="en-US" dirty="0"/>
          </a:p>
        </p:txBody>
      </p:sp>
    </p:spTree>
    <p:extLst>
      <p:ext uri="{BB962C8B-B14F-4D97-AF65-F5344CB8AC3E}">
        <p14:creationId xmlns:p14="http://schemas.microsoft.com/office/powerpoint/2010/main" val="4267411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BRIAN</a:t>
            </a:r>
          </a:p>
          <a:p>
            <a:endParaRPr lang="en-US" sz="1000" dirty="0"/>
          </a:p>
          <a:p>
            <a:r>
              <a:rPr lang="en-US" sz="1000" dirty="0"/>
              <a:t>All or nothing election – must revalue ALL includable assets as of AVD and must result in lower gross estate AND lower tax payable.</a:t>
            </a:r>
          </a:p>
          <a:p>
            <a:pPr marL="165518" indent="-165518">
              <a:buFontTx/>
              <a:buChar char="-"/>
            </a:pPr>
            <a:r>
              <a:rPr lang="en-US" sz="1000" dirty="0"/>
              <a:t>If you have a fully marital or charitable estate, then cannot use AVD because second prong not met – wouldn’t result in lower tax because there is no tax to begin with.</a:t>
            </a:r>
          </a:p>
          <a:p>
            <a:pPr marL="165518" indent="-165518">
              <a:buFontTx/>
              <a:buChar char="-"/>
            </a:pPr>
            <a:endParaRPr lang="en-US" sz="1000" dirty="0"/>
          </a:p>
          <a:p>
            <a:pPr marL="165518" indent="-165518">
              <a:buFontTx/>
              <a:buChar char="-"/>
            </a:pPr>
            <a:r>
              <a:rPr lang="en-US" sz="1000" dirty="0"/>
              <a:t>Practical tip: increased costs of administering AVD – update cost basis, possibly amend income tax returns, track basis, etc.  All could result in additional legal and/or accounting fees.</a:t>
            </a:r>
          </a:p>
          <a:p>
            <a:pPr marL="165518" indent="-165518">
              <a:buFontTx/>
              <a:buChar char="-"/>
            </a:pPr>
            <a:r>
              <a:rPr lang="en-US" sz="1000" dirty="0"/>
              <a:t>Inherent conflict:</a:t>
            </a:r>
          </a:p>
          <a:p>
            <a:pPr marL="606899" lvl="1" indent="-165518">
              <a:buFontTx/>
              <a:buChar char="-"/>
            </a:pPr>
            <a:r>
              <a:rPr lang="en-US" sz="1000" dirty="0"/>
              <a:t>Result in a lower estate tax payment, which results in more residue passing to beneficiaries.</a:t>
            </a:r>
          </a:p>
          <a:p>
            <a:pPr marL="606899" lvl="1" indent="-165518">
              <a:buFontTx/>
              <a:buChar char="-"/>
            </a:pPr>
            <a:r>
              <a:rPr lang="en-US" sz="1000" dirty="0"/>
              <a:t>BUT also results in beneficiaries receiving a lower cost basis.</a:t>
            </a:r>
          </a:p>
          <a:p>
            <a:pPr marL="606899" lvl="1" indent="-165518">
              <a:buFontTx/>
              <a:buChar char="-"/>
            </a:pPr>
            <a:r>
              <a:rPr lang="en-US" sz="1000" dirty="0"/>
              <a:t>What do you do??  </a:t>
            </a:r>
          </a:p>
          <a:p>
            <a:pPr marL="606899" lvl="1" indent="-165518">
              <a:buFontTx/>
              <a:buChar char="-"/>
            </a:pPr>
            <a:r>
              <a:rPr lang="en-US" sz="1000" dirty="0"/>
              <a:t>Scenario #1:</a:t>
            </a:r>
          </a:p>
          <a:p>
            <a:pPr marL="1048280" lvl="2" indent="-165518">
              <a:buFontTx/>
              <a:buChar char="-"/>
            </a:pPr>
            <a:r>
              <a:rPr lang="en-US" sz="1000" dirty="0"/>
              <a:t>Pecuniary funding of Marital Trust for second spouse and residue in trust for kids from first marriage.</a:t>
            </a:r>
          </a:p>
          <a:p>
            <a:pPr marL="1048280" lvl="2" indent="-165518">
              <a:buFontTx/>
              <a:buChar char="-"/>
            </a:pPr>
            <a:r>
              <a:rPr lang="en-US" sz="1000" dirty="0"/>
              <a:t>By electing AVD, save on estate taxes, which means more $$ flows to residuary trusts for the kids from the first marriage.  They get a lower cost basis.  But also, the Marital Trust, if funded in kind, receives assets with lower cost basis and does not benefit from a larger funding amount since it’s a fixed amount.</a:t>
            </a:r>
          </a:p>
          <a:p>
            <a:pPr marL="606899" lvl="1" indent="-165518">
              <a:buFontTx/>
              <a:buChar char="-"/>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29</a:t>
            </a:fld>
            <a:endParaRPr lang="en-US" dirty="0"/>
          </a:p>
        </p:txBody>
      </p:sp>
    </p:spTree>
    <p:extLst>
      <p:ext uri="{BB962C8B-B14F-4D97-AF65-F5344CB8AC3E}">
        <p14:creationId xmlns:p14="http://schemas.microsoft.com/office/powerpoint/2010/main" val="4181312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7369" y="4420842"/>
            <a:ext cx="5617870" cy="4188170"/>
          </a:xfrm>
        </p:spPr>
        <p:txBody>
          <a:bodyPr/>
          <a:lstStyle/>
          <a:p>
            <a:pPr marL="165518" indent="-165518">
              <a:buFontTx/>
              <a:buChar char="-"/>
            </a:pPr>
            <a:r>
              <a:rPr lang="en-US" sz="1000" dirty="0"/>
              <a:t>Fluctuating market.</a:t>
            </a:r>
          </a:p>
          <a:p>
            <a:pPr marL="606899" lvl="1" indent="-165518">
              <a:buFontTx/>
              <a:buChar char="-"/>
            </a:pPr>
            <a:r>
              <a:rPr lang="en-US" sz="1000" dirty="0"/>
              <a:t>Caution – early funding of continuing trusts or distributions to beneficiaries (i.e., within 6 months of death) will lock in value of those assets for AVD purposes.   Therefore, do not necessarily rush to make distributions if the market is expected to continue dropping</a:t>
            </a:r>
          </a:p>
          <a:p>
            <a:pPr marL="606899" lvl="1" indent="-165518">
              <a:buFontTx/>
              <a:buChar char="-"/>
            </a:pPr>
            <a:endParaRPr lang="en-US" sz="1000" dirty="0"/>
          </a:p>
          <a:p>
            <a:pPr lvl="1"/>
            <a:r>
              <a:rPr lang="en-US" sz="1000" dirty="0"/>
              <a:t>More conflict: Typically in estates, goal is asset preservation, not growth.  Therefore, do not let tax implications dictate next steps (i.e., if it is most prudent to liquidate portfolio very close after death to avoid losses, do not just hold onto assets to get to 6 month mark only to see them drop very significantly in value.  Cannot time market and do not let AVD control decision to “de-risk” portfolio</a:t>
            </a:r>
          </a:p>
          <a:p>
            <a:pPr lvl="1"/>
            <a:endParaRPr lang="en-US" sz="1000" dirty="0"/>
          </a:p>
          <a:p>
            <a:pPr lvl="1"/>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30</a:t>
            </a:fld>
            <a:endParaRPr lang="en-US" dirty="0"/>
          </a:p>
        </p:txBody>
      </p:sp>
    </p:spTree>
    <p:extLst>
      <p:ext uri="{BB962C8B-B14F-4D97-AF65-F5344CB8AC3E}">
        <p14:creationId xmlns:p14="http://schemas.microsoft.com/office/powerpoint/2010/main" val="1243251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5" y="4420842"/>
            <a:ext cx="5617870" cy="4188170"/>
          </a:xfrm>
        </p:spPr>
        <p:txBody>
          <a:bodyPr/>
          <a:lstStyle/>
          <a:p>
            <a:r>
              <a:rPr lang="en-US" sz="1000" b="1"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31</a:t>
            </a:fld>
            <a:endParaRPr lang="en-US" dirty="0"/>
          </a:p>
        </p:txBody>
      </p:sp>
    </p:spTree>
    <p:extLst>
      <p:ext uri="{BB962C8B-B14F-4D97-AF65-F5344CB8AC3E}">
        <p14:creationId xmlns:p14="http://schemas.microsoft.com/office/powerpoint/2010/main" val="27168839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32</a:t>
            </a:fld>
            <a:endParaRPr lang="en-US" dirty="0"/>
          </a:p>
        </p:txBody>
      </p:sp>
    </p:spTree>
    <p:extLst>
      <p:ext uri="{BB962C8B-B14F-4D97-AF65-F5344CB8AC3E}">
        <p14:creationId xmlns:p14="http://schemas.microsoft.com/office/powerpoint/2010/main" val="3393409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33</a:t>
            </a:fld>
            <a:endParaRPr lang="en-US" dirty="0"/>
          </a:p>
        </p:txBody>
      </p:sp>
    </p:spTree>
    <p:extLst>
      <p:ext uri="{BB962C8B-B14F-4D97-AF65-F5344CB8AC3E}">
        <p14:creationId xmlns:p14="http://schemas.microsoft.com/office/powerpoint/2010/main" val="212906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ELISA</a:t>
            </a:r>
          </a:p>
          <a:p>
            <a:r>
              <a:rPr lang="en-US" sz="1000" dirty="0"/>
              <a:t>-There is an unlimited marital deduction.</a:t>
            </a:r>
          </a:p>
          <a:p>
            <a:r>
              <a:rPr lang="en-US" sz="1000" dirty="0"/>
              <a:t>Unlimited marital deduction can apply to outright distributions to the surviving spouse OR to distributions to surviving spouse in trust by making QTIP election.  Trust must meet certain requirements:</a:t>
            </a:r>
          </a:p>
          <a:p>
            <a:pPr marL="165518" indent="-165518">
              <a:buFontTx/>
              <a:buChar char="-"/>
            </a:pPr>
            <a:endParaRPr lang="en-US" sz="1000" dirty="0"/>
          </a:p>
          <a:p>
            <a:pPr marL="165518" indent="-165518">
              <a:buFontTx/>
              <a:buChar char="-"/>
            </a:pPr>
            <a:r>
              <a:rPr lang="en-US" sz="1000" dirty="0"/>
              <a:t>Surviving spouse must receive all net income from trust</a:t>
            </a:r>
          </a:p>
          <a:p>
            <a:pPr marL="165518" indent="-165518">
              <a:buFontTx/>
              <a:buChar char="-"/>
            </a:pPr>
            <a:r>
              <a:rPr lang="en-US" sz="1000" dirty="0"/>
              <a:t>Surviving spouse must be sole beneficiary of trust during her/his life</a:t>
            </a:r>
          </a:p>
          <a:p>
            <a:pPr marL="165518" indent="-165518">
              <a:buFontTx/>
              <a:buChar char="-"/>
            </a:pPr>
            <a:r>
              <a:rPr lang="en-US" sz="1000" dirty="0"/>
              <a:t>Note: By making QTIP election, assets in trust at surviving spouse’s death are includable in his/her estate (in other words, marital deduction is simply a *deferral* of tax)</a:t>
            </a:r>
          </a:p>
          <a:p>
            <a:pPr marL="165518" indent="-165518">
              <a:buFontTx/>
              <a:buChar char="-"/>
            </a:pPr>
            <a:endParaRPr lang="en-US" sz="1000" dirty="0"/>
          </a:p>
          <a:p>
            <a:endParaRPr lang="en-US" sz="1000" dirty="0"/>
          </a:p>
          <a:p>
            <a:r>
              <a:rPr lang="en-US" sz="1000" dirty="0"/>
              <a:t>Because assets are includable in SS estate Basis Adjustment at second death: Assets over which a QTIP election has been made will receive a second step up equal to value at surviving spouse DOD</a:t>
            </a:r>
          </a:p>
          <a:p>
            <a:endParaRPr lang="en-US" sz="1000" dirty="0"/>
          </a:p>
          <a:p>
            <a:r>
              <a:rPr lang="en-US" sz="1000" dirty="0"/>
              <a:t>Portability – Do you make a full QTIP election and rely on portability?</a:t>
            </a:r>
          </a:p>
          <a:p>
            <a:r>
              <a:rPr lang="en-US" sz="1000" dirty="0"/>
              <a:t>Remember Portability is not indexed for inflation so the DSUE amount will not increase with inflation and is locked in at value on first spouse’s death</a:t>
            </a:r>
          </a:p>
          <a:p>
            <a:endParaRPr lang="en-US" sz="1000" dirty="0"/>
          </a:p>
          <a:p>
            <a:r>
              <a:rPr lang="en-US" sz="1000" dirty="0"/>
              <a:t>.  If you do traditional credit shelter trust planning to shield first spouse’s exemption, the appreciation on the assets in the CST will not be subject to estate tax on the second spouse’s death.  But, no second step up.</a:t>
            </a:r>
          </a:p>
          <a:p>
            <a:endParaRPr lang="en-US" sz="1000" dirty="0"/>
          </a:p>
          <a:p>
            <a:r>
              <a:rPr lang="en-US" sz="1000" dirty="0"/>
              <a:t>-Caution – portability is a FEDERAL ONLY concept – if state estate taxes are at issue, consider traditional credit shelter planning.</a:t>
            </a:r>
          </a:p>
          <a:p>
            <a:endParaRPr lang="en-US" sz="1000" dirty="0"/>
          </a:p>
          <a:p>
            <a:pPr marL="165518" indent="-165518">
              <a:buFontTx/>
              <a:buChar char="-"/>
            </a:pPr>
            <a:r>
              <a:rPr lang="en-US" sz="1000" dirty="0"/>
              <a:t>QTIP elections are no longer a Federal only concept.  Many states have now authorized executors to make QTIP elections that are different than the election made for federal purposes.  </a:t>
            </a:r>
          </a:p>
          <a:p>
            <a:pPr marL="165518" indent="-165518">
              <a:buFontTx/>
              <a:buChar char="-"/>
            </a:pPr>
            <a:r>
              <a:rPr lang="en-US" sz="1000" dirty="0"/>
              <a:t>(New York allows a state only QTIP if a federal return is not required to be filed)</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34</a:t>
            </a:fld>
            <a:endParaRPr lang="en-US" dirty="0"/>
          </a:p>
        </p:txBody>
      </p:sp>
    </p:spTree>
    <p:extLst>
      <p:ext uri="{BB962C8B-B14F-4D97-AF65-F5344CB8AC3E}">
        <p14:creationId xmlns:p14="http://schemas.microsoft.com/office/powerpoint/2010/main" val="21842476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35</a:t>
            </a:fld>
            <a:endParaRPr lang="en-US" dirty="0"/>
          </a:p>
        </p:txBody>
      </p:sp>
    </p:spTree>
    <p:extLst>
      <p:ext uri="{BB962C8B-B14F-4D97-AF65-F5344CB8AC3E}">
        <p14:creationId xmlns:p14="http://schemas.microsoft.com/office/powerpoint/2010/main" val="42062859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SKIP</a:t>
            </a: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36</a:t>
            </a:fld>
            <a:endParaRPr lang="en-US" dirty="0"/>
          </a:p>
        </p:txBody>
      </p:sp>
    </p:spTree>
    <p:extLst>
      <p:ext uri="{BB962C8B-B14F-4D97-AF65-F5344CB8AC3E}">
        <p14:creationId xmlns:p14="http://schemas.microsoft.com/office/powerpoint/2010/main" val="11832771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37</a:t>
            </a:fld>
            <a:endParaRPr lang="en-US" dirty="0"/>
          </a:p>
        </p:txBody>
      </p:sp>
    </p:spTree>
    <p:extLst>
      <p:ext uri="{BB962C8B-B14F-4D97-AF65-F5344CB8AC3E}">
        <p14:creationId xmlns:p14="http://schemas.microsoft.com/office/powerpoint/2010/main" val="1373583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a:p>
            <a:pPr marL="165518" indent="-165518">
              <a:buFontTx/>
              <a:buChar char="-"/>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38</a:t>
            </a:fld>
            <a:endParaRPr lang="en-US" dirty="0"/>
          </a:p>
        </p:txBody>
      </p:sp>
    </p:spTree>
    <p:extLst>
      <p:ext uri="{BB962C8B-B14F-4D97-AF65-F5344CB8AC3E}">
        <p14:creationId xmlns:p14="http://schemas.microsoft.com/office/powerpoint/2010/main" val="3483609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9" y="4191251"/>
            <a:ext cx="5617870" cy="4419053"/>
          </a:xfrm>
        </p:spPr>
        <p:txBody>
          <a:bodyPr/>
          <a:lstStyle/>
          <a:p>
            <a:r>
              <a:rPr lang="en-US" sz="1000" b="1" dirty="0"/>
              <a:t>ELISA</a:t>
            </a:r>
            <a:r>
              <a:rPr lang="en-US" sz="1000" dirty="0"/>
              <a:t> -Family to keep accurate records</a:t>
            </a:r>
          </a:p>
          <a:p>
            <a:r>
              <a:rPr lang="en-US" sz="1000" dirty="0"/>
              <a:t>-We will reimburse them for expenses, etc., but need full backup</a:t>
            </a:r>
          </a:p>
          <a:p>
            <a:r>
              <a:rPr lang="en-US" sz="1000" dirty="0"/>
              <a:t>-Reasonable expenses!</a:t>
            </a:r>
          </a:p>
          <a:p>
            <a:endParaRPr lang="en-US" sz="1000" b="1" dirty="0"/>
          </a:p>
          <a:p>
            <a:r>
              <a:rPr lang="en-US" sz="1000" b="1" dirty="0"/>
              <a:t>BRIAN </a:t>
            </a:r>
            <a:r>
              <a:rPr lang="en-US" sz="1000" dirty="0"/>
              <a:t>-Cash Requirements Memo</a:t>
            </a:r>
          </a:p>
          <a:p>
            <a:endParaRPr lang="en-US" sz="1000" dirty="0"/>
          </a:p>
          <a:p>
            <a:r>
              <a:rPr lang="en-US" sz="1000" b="1" dirty="0"/>
              <a:t>BRIAN</a:t>
            </a:r>
            <a:r>
              <a:rPr lang="en-US" sz="1000" dirty="0"/>
              <a:t> - Prepare Memo – Visual Flowchart</a:t>
            </a:r>
          </a:p>
          <a:p>
            <a:endParaRPr lang="en-US" sz="1000" dirty="0"/>
          </a:p>
          <a:p>
            <a:r>
              <a:rPr lang="en-US" sz="1000" b="1" dirty="0"/>
              <a:t>BRIAN </a:t>
            </a:r>
            <a:r>
              <a:rPr lang="en-US" sz="1000" dirty="0"/>
              <a:t> ID Assets</a:t>
            </a:r>
          </a:p>
          <a:p>
            <a:pPr marL="165518" indent="-165518">
              <a:buFontTx/>
              <a:buChar char="-"/>
            </a:pPr>
            <a:r>
              <a:rPr lang="en-US" sz="1000" dirty="0"/>
              <a:t>Review mail</a:t>
            </a:r>
          </a:p>
          <a:p>
            <a:pPr marL="165518" indent="-165518">
              <a:buFontTx/>
              <a:buChar char="-"/>
            </a:pPr>
            <a:r>
              <a:rPr lang="en-US" sz="1000" dirty="0"/>
              <a:t>Review insurance policies</a:t>
            </a:r>
          </a:p>
          <a:p>
            <a:pPr marL="165518" indent="-165518">
              <a:buFontTx/>
              <a:buChar char="-"/>
            </a:pPr>
            <a:r>
              <a:rPr lang="en-US" sz="1000" dirty="0"/>
              <a:t>Review bank and investment statements for inflows and outflows</a:t>
            </a:r>
          </a:p>
          <a:p>
            <a:pPr marL="165518" indent="-165518">
              <a:buFontTx/>
              <a:buChar char="-"/>
            </a:pPr>
            <a:r>
              <a:rPr lang="en-US" sz="1000" dirty="0"/>
              <a:t>MISSINGMONEY.com</a:t>
            </a:r>
          </a:p>
          <a:p>
            <a:endParaRPr lang="en-US" sz="1000" dirty="0"/>
          </a:p>
          <a:p>
            <a:r>
              <a:rPr lang="en-US" sz="1000" b="1" dirty="0"/>
              <a:t>BRIAN</a:t>
            </a:r>
            <a:r>
              <a:rPr lang="en-US" sz="1000" dirty="0"/>
              <a:t> – Roadmap Letter</a:t>
            </a:r>
          </a:p>
        </p:txBody>
      </p:sp>
      <p:sp>
        <p:nvSpPr>
          <p:cNvPr id="4" name="Slide Number Placeholder 3"/>
          <p:cNvSpPr>
            <a:spLocks noGrp="1"/>
          </p:cNvSpPr>
          <p:nvPr>
            <p:ph type="sldNum" sz="quarter" idx="10"/>
          </p:nvPr>
        </p:nvSpPr>
        <p:spPr/>
        <p:txBody>
          <a:bodyPr/>
          <a:lstStyle/>
          <a:p>
            <a:fld id="{DD555CA9-CB65-49A3-9F25-23B7ECE092E8}" type="slidenum">
              <a:rPr lang="en-US" smtClean="0"/>
              <a:t>3</a:t>
            </a:fld>
            <a:endParaRPr lang="en-US" dirty="0"/>
          </a:p>
        </p:txBody>
      </p:sp>
    </p:spTree>
    <p:extLst>
      <p:ext uri="{BB962C8B-B14F-4D97-AF65-F5344CB8AC3E}">
        <p14:creationId xmlns:p14="http://schemas.microsoft.com/office/powerpoint/2010/main" val="33409797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39</a:t>
            </a:fld>
            <a:endParaRPr lang="en-US" dirty="0"/>
          </a:p>
        </p:txBody>
      </p:sp>
    </p:spTree>
    <p:extLst>
      <p:ext uri="{BB962C8B-B14F-4D97-AF65-F5344CB8AC3E}">
        <p14:creationId xmlns:p14="http://schemas.microsoft.com/office/powerpoint/2010/main" val="221047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p:txBody>
      </p:sp>
      <p:sp>
        <p:nvSpPr>
          <p:cNvPr id="4" name="Slide Number Placeholder 3"/>
          <p:cNvSpPr>
            <a:spLocks noGrp="1"/>
          </p:cNvSpPr>
          <p:nvPr>
            <p:ph type="sldNum" sz="quarter" idx="10"/>
          </p:nvPr>
        </p:nvSpPr>
        <p:spPr/>
        <p:txBody>
          <a:bodyPr/>
          <a:lstStyle/>
          <a:p>
            <a:fld id="{DD555CA9-CB65-49A3-9F25-23B7ECE092E8}" type="slidenum">
              <a:rPr lang="en-US" smtClean="0"/>
              <a:t>40</a:t>
            </a:fld>
            <a:endParaRPr lang="en-US" dirty="0"/>
          </a:p>
        </p:txBody>
      </p:sp>
    </p:spTree>
    <p:extLst>
      <p:ext uri="{BB962C8B-B14F-4D97-AF65-F5344CB8AC3E}">
        <p14:creationId xmlns:p14="http://schemas.microsoft.com/office/powerpoint/2010/main" val="20526807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Already discussed… </a:t>
            </a:r>
          </a:p>
        </p:txBody>
      </p:sp>
      <p:sp>
        <p:nvSpPr>
          <p:cNvPr id="4" name="Slide Number Placeholder 3"/>
          <p:cNvSpPr>
            <a:spLocks noGrp="1"/>
          </p:cNvSpPr>
          <p:nvPr>
            <p:ph type="sldNum" sz="quarter" idx="10"/>
          </p:nvPr>
        </p:nvSpPr>
        <p:spPr/>
        <p:txBody>
          <a:bodyPr/>
          <a:lstStyle/>
          <a:p>
            <a:fld id="{DD555CA9-CB65-49A3-9F25-23B7ECE092E8}" type="slidenum">
              <a:rPr lang="en-US" smtClean="0"/>
              <a:t>41</a:t>
            </a:fld>
            <a:endParaRPr lang="en-US" dirty="0"/>
          </a:p>
        </p:txBody>
      </p:sp>
    </p:spTree>
    <p:extLst>
      <p:ext uri="{BB962C8B-B14F-4D97-AF65-F5344CB8AC3E}">
        <p14:creationId xmlns:p14="http://schemas.microsoft.com/office/powerpoint/2010/main" val="38191652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42</a:t>
            </a:fld>
            <a:endParaRPr lang="en-US" dirty="0"/>
          </a:p>
        </p:txBody>
      </p:sp>
    </p:spTree>
    <p:extLst>
      <p:ext uri="{BB962C8B-B14F-4D97-AF65-F5344CB8AC3E}">
        <p14:creationId xmlns:p14="http://schemas.microsoft.com/office/powerpoint/2010/main" val="5862225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SKIP</a:t>
            </a:r>
          </a:p>
          <a:p>
            <a:pPr marL="165518" indent="-165518">
              <a:buFontTx/>
              <a:buChar char="-"/>
            </a:pPr>
            <a:endParaRPr lang="en-US" sz="1000" dirty="0"/>
          </a:p>
          <a:p>
            <a:pPr marL="165518" indent="-165518">
              <a:buFontTx/>
              <a:buChar char="-"/>
            </a:pPr>
            <a:endParaRPr lang="en-US" sz="1000" dirty="0"/>
          </a:p>
          <a:p>
            <a:pPr marL="165518" indent="-165518">
              <a:buFontTx/>
              <a:buChar char="-"/>
            </a:pPr>
            <a:endParaRPr lang="en-US" sz="1000" dirty="0"/>
          </a:p>
          <a:p>
            <a:pPr marL="165518" indent="-165518">
              <a:buFontTx/>
              <a:buChar char="-"/>
            </a:pPr>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43</a:t>
            </a:fld>
            <a:endParaRPr lang="en-US" dirty="0"/>
          </a:p>
        </p:txBody>
      </p:sp>
    </p:spTree>
    <p:extLst>
      <p:ext uri="{BB962C8B-B14F-4D97-AF65-F5344CB8AC3E}">
        <p14:creationId xmlns:p14="http://schemas.microsoft.com/office/powerpoint/2010/main" val="24561113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44</a:t>
            </a:fld>
            <a:endParaRPr lang="en-US" dirty="0"/>
          </a:p>
        </p:txBody>
      </p:sp>
    </p:spTree>
    <p:extLst>
      <p:ext uri="{BB962C8B-B14F-4D97-AF65-F5344CB8AC3E}">
        <p14:creationId xmlns:p14="http://schemas.microsoft.com/office/powerpoint/2010/main" val="2001740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BRIAN/ELISA to alternate</a:t>
            </a:r>
          </a:p>
          <a:p>
            <a:endParaRPr lang="en-US" sz="1000" dirty="0"/>
          </a:p>
          <a:p>
            <a:r>
              <a:rPr lang="en-US" sz="1000" dirty="0"/>
              <a:t>BRIAN</a:t>
            </a:r>
          </a:p>
          <a:p>
            <a:pPr marL="165518" indent="-165518">
              <a:buFontTx/>
              <a:buChar char="-"/>
            </a:pPr>
            <a:r>
              <a:rPr lang="en-US" sz="1000" dirty="0"/>
              <a:t>Sloppy return. </a:t>
            </a:r>
          </a:p>
          <a:p>
            <a:pPr marL="165518" indent="-165518">
              <a:buFontTx/>
              <a:buChar char="-"/>
            </a:pPr>
            <a:r>
              <a:rPr lang="en-US" sz="1000" dirty="0"/>
              <a:t>Handwritten return.</a:t>
            </a:r>
          </a:p>
          <a:p>
            <a:pPr marL="165518" indent="-165518">
              <a:buFontTx/>
              <a:buChar char="-"/>
            </a:pPr>
            <a:r>
              <a:rPr lang="en-US" sz="1000" dirty="0"/>
              <a:t>Neatness/organization counts</a:t>
            </a:r>
          </a:p>
          <a:p>
            <a:pPr marL="165518" indent="-165518">
              <a:buFontTx/>
              <a:buChar char="-"/>
            </a:pPr>
            <a:r>
              <a:rPr lang="en-US" sz="1000" dirty="0"/>
              <a:t>Reading instructions and ensuring that return is COMPLETE.</a:t>
            </a:r>
          </a:p>
          <a:p>
            <a:pPr marL="622718" lvl="1" indent="-165518">
              <a:buFontTx/>
              <a:buChar char="-"/>
            </a:pPr>
            <a:r>
              <a:rPr lang="en-US" sz="1000" dirty="0"/>
              <a:t>Make sure to answer ALL questions </a:t>
            </a:r>
          </a:p>
          <a:p>
            <a:pPr marL="622718" lvl="1" indent="-165518">
              <a:buFontTx/>
              <a:buChar char="-"/>
            </a:pPr>
            <a:r>
              <a:rPr lang="en-US" sz="1000" dirty="0"/>
              <a:t>Story: CT requires ALL fiduciaries to sign extension form – be careful!</a:t>
            </a:r>
          </a:p>
          <a:p>
            <a:pPr marL="165518" indent="-165518">
              <a:buFontTx/>
              <a:buChar char="-"/>
            </a:pPr>
            <a:r>
              <a:rPr lang="en-US" sz="1000" dirty="0"/>
              <a:t>Clear in explanations – do not leave the agent wondering what you meant by something.  Clarity can avoid too much back and forth on audit.</a:t>
            </a:r>
          </a:p>
          <a:p>
            <a:pPr marL="165518" indent="-165518">
              <a:buFontTx/>
              <a:buChar char="-"/>
            </a:pPr>
            <a:endParaRPr lang="en-US" sz="1000" dirty="0"/>
          </a:p>
          <a:p>
            <a:r>
              <a:rPr lang="en-US" sz="1000" dirty="0"/>
              <a:t>ELISA</a:t>
            </a:r>
          </a:p>
          <a:p>
            <a:pPr marL="171450" indent="-171450">
              <a:buFontTx/>
              <a:buChar char="-"/>
            </a:pPr>
            <a:r>
              <a:rPr lang="en-US" sz="1000" dirty="0"/>
              <a:t>Real Estate – sale price vs. appraised value – databases etc.</a:t>
            </a:r>
          </a:p>
          <a:p>
            <a:endParaRPr lang="en-US" sz="1000" dirty="0"/>
          </a:p>
          <a:p>
            <a:pPr marL="171450" indent="-171450">
              <a:buFontTx/>
              <a:buChar char="-"/>
            </a:pPr>
            <a:r>
              <a:rPr lang="en-US" sz="1000" dirty="0"/>
              <a:t>Reasonableness of deductions/expenses and funeral expenses and discounts</a:t>
            </a:r>
          </a:p>
          <a:p>
            <a:pPr marL="171450" indent="-171450">
              <a:buFontTx/>
              <a:buChar char="-"/>
            </a:pPr>
            <a:endParaRPr lang="en-US" sz="1000" dirty="0"/>
          </a:p>
          <a:p>
            <a:pPr marL="171450" indent="-171450">
              <a:buFontTx/>
              <a:buChar char="-"/>
            </a:pPr>
            <a:r>
              <a:rPr lang="en-US" sz="1000" dirty="0"/>
              <a:t>Include all exhibits at back of return with a schedule – not individual docs included behind each individual schedule of the 706</a:t>
            </a:r>
          </a:p>
          <a:p>
            <a:pPr marL="171450" indent="-171450">
              <a:buFontTx/>
              <a:buChar char="-"/>
            </a:pPr>
            <a:endParaRPr lang="en-US" sz="1000" dirty="0"/>
          </a:p>
          <a:p>
            <a:pPr marL="171450" indent="-171450">
              <a:buFontTx/>
              <a:buChar char="-"/>
            </a:pPr>
            <a:r>
              <a:rPr lang="en-US" sz="1000" dirty="0"/>
              <a:t>Be careful if you are including other tax returns as exhibits to clearly mark them as exhibits to not risk the IRS misunderstanding them to be </a:t>
            </a:r>
            <a:r>
              <a:rPr lang="en-US" sz="1000"/>
              <a:t>actual returns for filing.</a:t>
            </a:r>
          </a:p>
          <a:p>
            <a:pPr marL="171450" indent="-171450">
              <a:buFontTx/>
              <a:buChar char="-"/>
            </a:pPr>
            <a:endParaRPr lang="en-US" sz="1000" dirty="0"/>
          </a:p>
          <a:p>
            <a:pPr marL="171450" indent="-171450">
              <a:buFontTx/>
              <a:buChar char="-"/>
            </a:pPr>
            <a:endParaRPr lang="en-US" sz="1000" dirty="0"/>
          </a:p>
          <a:p>
            <a:pPr marL="171450" indent="-171450">
              <a:buFontTx/>
              <a:buChar char="-"/>
            </a:pPr>
            <a:endParaRPr lang="en-US" sz="1000" dirty="0"/>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45</a:t>
            </a:fld>
            <a:endParaRPr lang="en-US" dirty="0"/>
          </a:p>
        </p:txBody>
      </p:sp>
    </p:spTree>
    <p:extLst>
      <p:ext uri="{BB962C8B-B14F-4D97-AF65-F5344CB8AC3E}">
        <p14:creationId xmlns:p14="http://schemas.microsoft.com/office/powerpoint/2010/main" val="8438625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46</a:t>
            </a:fld>
            <a:endParaRPr lang="en-US" dirty="0"/>
          </a:p>
        </p:txBody>
      </p:sp>
    </p:spTree>
    <p:extLst>
      <p:ext uri="{BB962C8B-B14F-4D97-AF65-F5344CB8AC3E}">
        <p14:creationId xmlns:p14="http://schemas.microsoft.com/office/powerpoint/2010/main" val="559818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47</a:t>
            </a:fld>
            <a:endParaRPr lang="en-US" dirty="0"/>
          </a:p>
        </p:txBody>
      </p:sp>
    </p:spTree>
    <p:extLst>
      <p:ext uri="{BB962C8B-B14F-4D97-AF65-F5344CB8AC3E}">
        <p14:creationId xmlns:p14="http://schemas.microsoft.com/office/powerpoint/2010/main" val="25305189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48</a:t>
            </a:fld>
            <a:endParaRPr lang="en-US" dirty="0"/>
          </a:p>
        </p:txBody>
      </p:sp>
    </p:spTree>
    <p:extLst>
      <p:ext uri="{BB962C8B-B14F-4D97-AF65-F5344CB8AC3E}">
        <p14:creationId xmlns:p14="http://schemas.microsoft.com/office/powerpoint/2010/main" val="2886152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518" indent="-165518">
              <a:buFontTx/>
              <a:buChar char="-"/>
            </a:pPr>
            <a:endParaRPr lang="en-US" sz="1000" b="1" dirty="0"/>
          </a:p>
          <a:p>
            <a:r>
              <a:rPr lang="en-US" sz="1000" b="1" dirty="0"/>
              <a:t>ELISA </a:t>
            </a:r>
            <a:r>
              <a:rPr lang="en-US" sz="1000" dirty="0"/>
              <a:t>– timeline to set expectations regarding process – not as quick as people think.</a:t>
            </a:r>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a:t>
            </a:fld>
            <a:endParaRPr lang="en-US" dirty="0"/>
          </a:p>
        </p:txBody>
      </p:sp>
    </p:spTree>
    <p:extLst>
      <p:ext uri="{BB962C8B-B14F-4D97-AF65-F5344CB8AC3E}">
        <p14:creationId xmlns:p14="http://schemas.microsoft.com/office/powerpoint/2010/main" val="35805600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49</a:t>
            </a:fld>
            <a:endParaRPr lang="en-US" dirty="0"/>
          </a:p>
        </p:txBody>
      </p:sp>
    </p:spTree>
    <p:extLst>
      <p:ext uri="{BB962C8B-B14F-4D97-AF65-F5344CB8AC3E}">
        <p14:creationId xmlns:p14="http://schemas.microsoft.com/office/powerpoint/2010/main" val="2553857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5</a:t>
            </a:fld>
            <a:endParaRPr lang="en-US" dirty="0"/>
          </a:p>
        </p:txBody>
      </p:sp>
    </p:spTree>
    <p:extLst>
      <p:ext uri="{BB962C8B-B14F-4D97-AF65-F5344CB8AC3E}">
        <p14:creationId xmlns:p14="http://schemas.microsoft.com/office/powerpoint/2010/main" val="904510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BRIAN</a:t>
            </a:r>
          </a:p>
          <a:p>
            <a:r>
              <a:rPr lang="en-US" sz="1000" b="1" dirty="0"/>
              <a:t>Many tax elections – may be repercussions for estate, gift tax returns, beneficiaries, income tax, etc.</a:t>
            </a:r>
          </a:p>
          <a:p>
            <a:endParaRPr lang="en-US" sz="1000" b="1" dirty="0"/>
          </a:p>
          <a:p>
            <a:r>
              <a:rPr lang="en-US" sz="1000" b="1" dirty="0"/>
              <a:t>But also need to consider non-tax issues like beneficiary’s age or needs.</a:t>
            </a:r>
          </a:p>
        </p:txBody>
      </p:sp>
      <p:sp>
        <p:nvSpPr>
          <p:cNvPr id="4" name="Slide Number Placeholder 3"/>
          <p:cNvSpPr>
            <a:spLocks noGrp="1"/>
          </p:cNvSpPr>
          <p:nvPr>
            <p:ph type="sldNum" sz="quarter" idx="10"/>
          </p:nvPr>
        </p:nvSpPr>
        <p:spPr/>
        <p:txBody>
          <a:bodyPr/>
          <a:lstStyle/>
          <a:p>
            <a:fld id="{DD555CA9-CB65-49A3-9F25-23B7ECE092E8}" type="slidenum">
              <a:rPr lang="en-US" smtClean="0"/>
              <a:t>6</a:t>
            </a:fld>
            <a:endParaRPr lang="en-US" dirty="0"/>
          </a:p>
        </p:txBody>
      </p:sp>
    </p:spTree>
    <p:extLst>
      <p:ext uri="{BB962C8B-B14F-4D97-AF65-F5344CB8AC3E}">
        <p14:creationId xmlns:p14="http://schemas.microsoft.com/office/powerpoint/2010/main" val="3041409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615" y="4420842"/>
            <a:ext cx="5617870" cy="4188170"/>
          </a:xfrm>
        </p:spPr>
        <p:txBody>
          <a:bodyPr/>
          <a:lstStyle/>
          <a:p>
            <a:r>
              <a:rPr lang="en-US" sz="1000" b="1" dirty="0"/>
              <a:t>BRIAN – continued </a:t>
            </a:r>
          </a:p>
        </p:txBody>
      </p:sp>
      <p:sp>
        <p:nvSpPr>
          <p:cNvPr id="4" name="Slide Number Placeholder 3"/>
          <p:cNvSpPr>
            <a:spLocks noGrp="1"/>
          </p:cNvSpPr>
          <p:nvPr>
            <p:ph type="sldNum" sz="quarter" idx="10"/>
          </p:nvPr>
        </p:nvSpPr>
        <p:spPr/>
        <p:txBody>
          <a:bodyPr/>
          <a:lstStyle/>
          <a:p>
            <a:fld id="{DD555CA9-CB65-49A3-9F25-23B7ECE092E8}" type="slidenum">
              <a:rPr lang="en-US" smtClean="0"/>
              <a:t>7</a:t>
            </a:fld>
            <a:endParaRPr lang="en-US" dirty="0"/>
          </a:p>
        </p:txBody>
      </p:sp>
    </p:spTree>
    <p:extLst>
      <p:ext uri="{BB962C8B-B14F-4D97-AF65-F5344CB8AC3E}">
        <p14:creationId xmlns:p14="http://schemas.microsoft.com/office/powerpoint/2010/main" val="56406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BRIAN – three primary tax returns to discuss: personal income tax return, fiduciary income tax return, and estate tax return.</a:t>
            </a:r>
          </a:p>
          <a:p>
            <a:endParaRPr lang="en-US" sz="1000" b="1" dirty="0"/>
          </a:p>
          <a:p>
            <a:r>
              <a:rPr lang="en-US" sz="1000" b="1" dirty="0"/>
              <a:t>BRIAN:  Explain each return and what they report… </a:t>
            </a:r>
          </a:p>
          <a:p>
            <a:endParaRPr lang="en-US" sz="1000" dirty="0"/>
          </a:p>
          <a:p>
            <a:pPr marL="165518" indent="-165518">
              <a:buFontTx/>
              <a:buChar char="-"/>
            </a:pPr>
            <a:r>
              <a:rPr lang="en-US" sz="1000" dirty="0"/>
              <a:t>Be careful with the final 1040, penultimate 1040</a:t>
            </a:r>
          </a:p>
          <a:p>
            <a:pPr marL="165518" indent="-165518">
              <a:buFontTx/>
              <a:buChar char="-"/>
            </a:pPr>
            <a:r>
              <a:rPr lang="en-US" sz="1000" dirty="0"/>
              <a:t>Be careful with gift tax returns</a:t>
            </a:r>
          </a:p>
          <a:p>
            <a:pPr marL="165518" indent="-165518">
              <a:buFontTx/>
              <a:buChar char="-"/>
            </a:pPr>
            <a:r>
              <a:rPr lang="en-US" sz="1000" dirty="0"/>
              <a:t>Look at gift splitting</a:t>
            </a:r>
          </a:p>
          <a:p>
            <a:pPr marL="165518" indent="-165518">
              <a:buFontTx/>
              <a:buChar char="-"/>
            </a:pPr>
            <a:endParaRPr lang="en-US" sz="1000" dirty="0"/>
          </a:p>
          <a:p>
            <a:pPr marL="165518" indent="-165518">
              <a:buFontTx/>
              <a:buChar char="-"/>
            </a:pPr>
            <a:endParaRPr lang="en-US" sz="1000" dirty="0"/>
          </a:p>
          <a:p>
            <a:pPr marL="165518" indent="-165518">
              <a:buFontTx/>
              <a:buChar char="-"/>
            </a:pPr>
            <a:r>
              <a:rPr lang="en-US" sz="1000" dirty="0"/>
              <a:t>13.99 federal exemption</a:t>
            </a:r>
          </a:p>
          <a:p>
            <a:pPr marL="165518" indent="-165518">
              <a:buFontTx/>
              <a:buChar char="-"/>
            </a:pPr>
            <a:r>
              <a:rPr lang="en-US" sz="1000" dirty="0"/>
              <a:t>7.16 NYS exemption</a:t>
            </a:r>
          </a:p>
          <a:p>
            <a:pPr marL="606899" lvl="1" indent="-165518">
              <a:buFontTx/>
              <a:buChar char="-"/>
            </a:pPr>
            <a:r>
              <a:rPr lang="en-US" sz="1000" dirty="0"/>
              <a:t>Surrounding states: NJ no estate tax but inheritance tax</a:t>
            </a:r>
          </a:p>
          <a:p>
            <a:pPr marL="606899" lvl="1" indent="-165518">
              <a:buFontTx/>
              <a:buChar char="-"/>
            </a:pPr>
            <a:r>
              <a:rPr lang="en-US" sz="1000" dirty="0"/>
              <a:t>CT – exemption matches the federal exemption, maximum tax $15 million</a:t>
            </a:r>
          </a:p>
          <a:p>
            <a:pPr marL="1048280" lvl="2" indent="-165518">
              <a:buFontTx/>
              <a:buChar char="-"/>
            </a:pPr>
            <a:r>
              <a:rPr lang="en-US" sz="1000" dirty="0"/>
              <a:t>CT nuance: separate state gift tax and return is due 6 months after death instead of 9 months after death – VERY IMPORTANT</a:t>
            </a:r>
          </a:p>
          <a:p>
            <a:pPr marL="133880" indent="-165518">
              <a:buFontTx/>
              <a:buChar char="-"/>
            </a:pPr>
            <a:r>
              <a:rPr lang="en-US" sz="1000" dirty="0"/>
              <a:t>As a CPA/preparer, be careful with clients who own real or tangible property in other states – there may be a non-resident tax filing for estate tax purposes in the non-domicile state even if the value of the property in that state is below that state’s exemption amount.</a:t>
            </a:r>
          </a:p>
          <a:p>
            <a:pPr marL="1048280" lvl="2" indent="-165518">
              <a:buFontTx/>
              <a:buChar char="-"/>
            </a:pPr>
            <a:endParaRPr lang="en-US" sz="1000" dirty="0"/>
          </a:p>
          <a:p>
            <a:pPr marL="1048280" lvl="2" indent="-165518">
              <a:buFontTx/>
              <a:buChar char="-"/>
            </a:pPr>
            <a:endParaRPr lang="en-US" sz="1000" dirty="0"/>
          </a:p>
          <a:p>
            <a:pPr marL="165518" indent="-165518">
              <a:buFontTx/>
              <a:buChar char="-"/>
            </a:pPr>
            <a:endParaRPr lang="en-US" sz="1000" dirty="0"/>
          </a:p>
          <a:p>
            <a:endParaRPr lang="en-US" sz="1000" dirty="0"/>
          </a:p>
        </p:txBody>
      </p:sp>
      <p:sp>
        <p:nvSpPr>
          <p:cNvPr id="4" name="Slide Number Placeholder 3"/>
          <p:cNvSpPr>
            <a:spLocks noGrp="1"/>
          </p:cNvSpPr>
          <p:nvPr>
            <p:ph type="sldNum" sz="quarter" idx="10"/>
          </p:nvPr>
        </p:nvSpPr>
        <p:spPr/>
        <p:txBody>
          <a:bodyPr/>
          <a:lstStyle/>
          <a:p>
            <a:fld id="{DD555CA9-CB65-49A3-9F25-23B7ECE092E8}" type="slidenum">
              <a:rPr lang="en-US" smtClean="0"/>
              <a:t>8</a:t>
            </a:fld>
            <a:endParaRPr lang="en-US" dirty="0"/>
          </a:p>
        </p:txBody>
      </p:sp>
    </p:spTree>
    <p:extLst>
      <p:ext uri="{BB962C8B-B14F-4D97-AF65-F5344CB8AC3E}">
        <p14:creationId xmlns:p14="http://schemas.microsoft.com/office/powerpoint/2010/main" val="2608823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16" name="Text Placeholder 15"/>
          <p:cNvSpPr>
            <a:spLocks noGrp="1"/>
          </p:cNvSpPr>
          <p:nvPr>
            <p:ph type="body" sz="quarter" idx="19" hasCustomPrompt="1"/>
          </p:nvPr>
        </p:nvSpPr>
        <p:spPr>
          <a:xfrm>
            <a:off x="969413" y="1897983"/>
            <a:ext cx="5431387" cy="1224596"/>
          </a:xfrm>
          <a:prstGeom prst="rect">
            <a:avLst/>
          </a:prstGeom>
        </p:spPr>
        <p:txBody>
          <a:bodyPr lIns="91440" tIns="91440" rIns="0" bIns="0" anchor="t" anchorCtr="0"/>
          <a:lstStyle>
            <a:lvl1pPr marL="0" indent="0" algn="l">
              <a:buFontTx/>
              <a:buNone/>
              <a:defRPr sz="2400" b="1">
                <a:solidFill>
                  <a:schemeClr val="accent1"/>
                </a:solidFill>
                <a:latin typeface="Arial" panose="020B0604020202020204" pitchFamily="34" charset="0"/>
                <a:cs typeface="Arial" panose="020B0604020202020204" pitchFamily="34" charset="0"/>
              </a:defRPr>
            </a:lvl1pPr>
            <a:lvl2pPr marL="0" indent="0" algn="l">
              <a:spcBef>
                <a:spcPts val="900"/>
              </a:spcBef>
              <a:buFontTx/>
              <a:buNone/>
              <a:defRPr sz="2000">
                <a:solidFill>
                  <a:schemeClr val="accent1"/>
                </a:solidFill>
                <a:latin typeface="Arial" panose="020B0604020202020204" pitchFamily="34" charset="0"/>
                <a:cs typeface="Arial" panose="020B0604020202020204" pitchFamily="34" charset="0"/>
              </a:defRPr>
            </a:lvl2pPr>
            <a:lvl3pPr marL="0" indent="0" algn="l">
              <a:spcBef>
                <a:spcPts val="900"/>
              </a:spcBef>
              <a:buNone/>
              <a:defRPr sz="1600">
                <a:latin typeface="Arial" panose="020B0604020202020204" pitchFamily="34" charset="0"/>
                <a:cs typeface="Arial" panose="020B0604020202020204" pitchFamily="34" charset="0"/>
              </a:defRPr>
            </a:lvl3pPr>
          </a:lstStyle>
          <a:p>
            <a:pPr lvl="0"/>
            <a:r>
              <a:rPr lang="en-US" dirty="0"/>
              <a:t>Presentation title</a:t>
            </a:r>
          </a:p>
          <a:p>
            <a:pPr lvl="1"/>
            <a:r>
              <a:rPr lang="en-US" dirty="0"/>
              <a:t>Secondary Title</a:t>
            </a:r>
            <a:br>
              <a:rPr lang="en-US" dirty="0"/>
            </a:br>
            <a:r>
              <a:rPr lang="en-US" dirty="0"/>
              <a:t>Limit to 2 Lines</a:t>
            </a:r>
          </a:p>
          <a:p>
            <a:pPr lvl="2"/>
            <a:r>
              <a:rPr lang="en-US" dirty="0"/>
              <a:t>Month XX, 2019</a:t>
            </a:r>
          </a:p>
        </p:txBody>
      </p:sp>
      <p:sp>
        <p:nvSpPr>
          <p:cNvPr id="14" name="Text Placeholder 2">
            <a:extLst>
              <a:ext uri="{FF2B5EF4-FFF2-40B4-BE49-F238E27FC236}">
                <a16:creationId xmlns:a16="http://schemas.microsoft.com/office/drawing/2014/main" id="{DF0CAC66-43EB-4F22-BEB8-A2A64B3B0827}"/>
              </a:ext>
            </a:extLst>
          </p:cNvPr>
          <p:cNvSpPr>
            <a:spLocks noGrp="1"/>
          </p:cNvSpPr>
          <p:nvPr>
            <p:ph type="body" sz="quarter" idx="27" hasCustomPrompt="1"/>
          </p:nvPr>
        </p:nvSpPr>
        <p:spPr>
          <a:xfrm>
            <a:off x="969412" y="4016035"/>
            <a:ext cx="2263730" cy="722806"/>
          </a:xfrm>
          <a:prstGeom prst="rect">
            <a:avLst/>
          </a:prstGeom>
        </p:spPr>
        <p:txBody>
          <a:bodyPr wrap="squar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dirty="0"/>
              <a:t>Name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
            <a:extLst>
              <a:ext uri="{FF2B5EF4-FFF2-40B4-BE49-F238E27FC236}">
                <a16:creationId xmlns:a16="http://schemas.microsoft.com/office/drawing/2014/main" id="{6FC55823-B8F5-462F-9CD1-4262533CDB3E}"/>
              </a:ext>
            </a:extLst>
          </p:cNvPr>
          <p:cNvSpPr>
            <a:spLocks noGrp="1"/>
          </p:cNvSpPr>
          <p:nvPr>
            <p:ph type="body" sz="quarter" idx="28" hasCustomPrompt="1"/>
          </p:nvPr>
        </p:nvSpPr>
        <p:spPr>
          <a:xfrm>
            <a:off x="3819281" y="4016035"/>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19" name="Text Placeholder 2">
            <a:extLst>
              <a:ext uri="{FF2B5EF4-FFF2-40B4-BE49-F238E27FC236}">
                <a16:creationId xmlns:a16="http://schemas.microsoft.com/office/drawing/2014/main" id="{4E7B0ED1-E9C2-44C3-9F20-8081052E2416}"/>
              </a:ext>
            </a:extLst>
          </p:cNvPr>
          <p:cNvSpPr>
            <a:spLocks noGrp="1"/>
          </p:cNvSpPr>
          <p:nvPr>
            <p:ph type="body" sz="quarter" idx="29" hasCustomPrompt="1"/>
          </p:nvPr>
        </p:nvSpPr>
        <p:spPr>
          <a:xfrm>
            <a:off x="6669149" y="4016035"/>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0" name="Text Placeholder 2">
            <a:extLst>
              <a:ext uri="{FF2B5EF4-FFF2-40B4-BE49-F238E27FC236}">
                <a16:creationId xmlns:a16="http://schemas.microsoft.com/office/drawing/2014/main" id="{CF46229E-4D99-40D0-A4BE-AE686C63CBC7}"/>
              </a:ext>
            </a:extLst>
          </p:cNvPr>
          <p:cNvSpPr>
            <a:spLocks noGrp="1"/>
          </p:cNvSpPr>
          <p:nvPr>
            <p:ph type="body" sz="quarter" idx="30" hasCustomPrompt="1"/>
          </p:nvPr>
        </p:nvSpPr>
        <p:spPr>
          <a:xfrm>
            <a:off x="969412"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dirty="0"/>
              <a:t>Name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711365E-5789-443D-99B7-6B657F81727B}"/>
              </a:ext>
            </a:extLst>
          </p:cNvPr>
          <p:cNvSpPr>
            <a:spLocks noGrp="1"/>
          </p:cNvSpPr>
          <p:nvPr>
            <p:ph type="body" sz="quarter" idx="31" hasCustomPrompt="1"/>
          </p:nvPr>
        </p:nvSpPr>
        <p:spPr>
          <a:xfrm>
            <a:off x="3819543"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2" name="Text Placeholder 2">
            <a:extLst>
              <a:ext uri="{FF2B5EF4-FFF2-40B4-BE49-F238E27FC236}">
                <a16:creationId xmlns:a16="http://schemas.microsoft.com/office/drawing/2014/main" id="{4F2FF627-4A18-4F1B-87C1-E08C93B78A9D}"/>
              </a:ext>
            </a:extLst>
          </p:cNvPr>
          <p:cNvSpPr>
            <a:spLocks noGrp="1"/>
          </p:cNvSpPr>
          <p:nvPr>
            <p:ph type="body" sz="quarter" idx="32" hasCustomPrompt="1"/>
          </p:nvPr>
        </p:nvSpPr>
        <p:spPr>
          <a:xfrm>
            <a:off x="6669673"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3" name="Text Placeholder 36">
            <a:extLst>
              <a:ext uri="{FF2B5EF4-FFF2-40B4-BE49-F238E27FC236}">
                <a16:creationId xmlns:a16="http://schemas.microsoft.com/office/drawing/2014/main" id="{6D67034D-23D5-418F-A773-83D5AC05ED65}"/>
              </a:ext>
            </a:extLst>
          </p:cNvPr>
          <p:cNvSpPr>
            <a:spLocks noGrp="1"/>
          </p:cNvSpPr>
          <p:nvPr>
            <p:ph type="body" sz="quarter" idx="33" hasCustomPrompt="1"/>
          </p:nvPr>
        </p:nvSpPr>
        <p:spPr>
          <a:xfrm>
            <a:off x="969413" y="3790186"/>
            <a:ext cx="904094" cy="184666"/>
          </a:xfrm>
          <a:prstGeom prst="rect">
            <a:avLst/>
          </a:prstGeom>
        </p:spPr>
        <p:txBody>
          <a:bodyPr wrap="none" lIns="0" tIns="0" rIns="0" bIns="0">
            <a:spAutoFit/>
          </a:bodyPr>
          <a:lstStyle>
            <a:lvl1pPr marL="0" indent="0">
              <a:buNone/>
              <a:defRPr sz="1200">
                <a:latin typeface="Arial" panose="020B0604020202020204" pitchFamily="34" charset="0"/>
                <a:cs typeface="Arial" panose="020B0604020202020204" pitchFamily="34" charset="0"/>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Presented by</a:t>
            </a:r>
          </a:p>
        </p:txBody>
      </p:sp>
      <p:cxnSp>
        <p:nvCxnSpPr>
          <p:cNvPr id="4" name="Straight Connector 3">
            <a:extLst>
              <a:ext uri="{FF2B5EF4-FFF2-40B4-BE49-F238E27FC236}">
                <a16:creationId xmlns:a16="http://schemas.microsoft.com/office/drawing/2014/main" id="{E50D70D5-E56D-49AA-B7C9-EA539987F307}"/>
              </a:ext>
            </a:extLst>
          </p:cNvPr>
          <p:cNvCxnSpPr>
            <a:cxnSpLocks/>
          </p:cNvCxnSpPr>
          <p:nvPr userDrawn="1"/>
        </p:nvCxnSpPr>
        <p:spPr>
          <a:xfrm>
            <a:off x="4432852" y="1068654"/>
            <a:ext cx="4711148" cy="1"/>
          </a:xfrm>
          <a:prstGeom prst="line">
            <a:avLst/>
          </a:prstGeom>
          <a:ln w="127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6C9A1F4-64A9-4068-B715-4913618B17E2}"/>
              </a:ext>
            </a:extLst>
          </p:cNvPr>
          <p:cNvCxnSpPr>
            <a:cxnSpLocks/>
          </p:cNvCxnSpPr>
          <p:nvPr userDrawn="1"/>
        </p:nvCxnSpPr>
        <p:spPr>
          <a:xfrm flipV="1">
            <a:off x="0" y="1620077"/>
            <a:ext cx="4890052" cy="1"/>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5CBB5E0-5590-4ADE-B622-3D190B155C61}"/>
              </a:ext>
            </a:extLst>
          </p:cNvPr>
          <p:cNvCxnSpPr>
            <a:cxnSpLocks/>
          </p:cNvCxnSpPr>
          <p:nvPr userDrawn="1"/>
        </p:nvCxnSpPr>
        <p:spPr>
          <a:xfrm>
            <a:off x="6460435" y="2107093"/>
            <a:ext cx="3597965" cy="1"/>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C271266-5B5F-44A7-A0B8-28D49F0F0592}"/>
              </a:ext>
            </a:extLst>
          </p:cNvPr>
          <p:cNvCxnSpPr>
            <a:cxnSpLocks/>
          </p:cNvCxnSpPr>
          <p:nvPr userDrawn="1"/>
        </p:nvCxnSpPr>
        <p:spPr>
          <a:xfrm>
            <a:off x="3478696" y="3101007"/>
            <a:ext cx="6579704" cy="0"/>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7B2DEAC-BD1D-4600-AAAF-C557DA669D3F}"/>
              </a:ext>
            </a:extLst>
          </p:cNvPr>
          <p:cNvCxnSpPr>
            <a:cxnSpLocks/>
          </p:cNvCxnSpPr>
          <p:nvPr userDrawn="1"/>
        </p:nvCxnSpPr>
        <p:spPr>
          <a:xfrm>
            <a:off x="0" y="3473924"/>
            <a:ext cx="4711148" cy="1"/>
          </a:xfrm>
          <a:prstGeom prst="line">
            <a:avLst/>
          </a:prstGeom>
          <a:ln w="12700">
            <a:solidFill>
              <a:srgbClr val="C8C8C8"/>
            </a:solidFill>
          </a:ln>
        </p:spPr>
        <p:style>
          <a:lnRef idx="1">
            <a:schemeClr val="accent1"/>
          </a:lnRef>
          <a:fillRef idx="0">
            <a:schemeClr val="accent1"/>
          </a:fillRef>
          <a:effectRef idx="0">
            <a:schemeClr val="accent1"/>
          </a:effectRef>
          <a:fontRef idx="minor">
            <a:schemeClr val="tx1"/>
          </a:fontRef>
        </p:style>
      </p:cxnSp>
      <p:pic>
        <p:nvPicPr>
          <p:cNvPr id="17" name="Picture 16" descr="A picture containing drawing&#10;&#10;Description automatically generated">
            <a:extLst>
              <a:ext uri="{FF2B5EF4-FFF2-40B4-BE49-F238E27FC236}">
                <a16:creationId xmlns:a16="http://schemas.microsoft.com/office/drawing/2014/main" id="{EBB12DA1-9176-4F4D-BFDC-F671D26F9F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7930" y="522646"/>
            <a:ext cx="2316541" cy="557784"/>
          </a:xfrm>
          <a:prstGeom prst="rect">
            <a:avLst/>
          </a:prstGeom>
        </p:spPr>
      </p:pic>
    </p:spTree>
    <p:extLst>
      <p:ext uri="{BB962C8B-B14F-4D97-AF65-F5344CB8AC3E}">
        <p14:creationId xmlns:p14="http://schemas.microsoft.com/office/powerpoint/2010/main" val="184078954"/>
      </p:ext>
    </p:extLst>
  </p:cSld>
  <p:clrMapOvr>
    <a:masterClrMapping/>
  </p:clrMapOvr>
  <p:extLst>
    <p:ext uri="{DCECCB84-F9BA-43D5-87BE-67443E8EF086}">
      <p15:sldGuideLst xmlns:p15="http://schemas.microsoft.com/office/powerpoint/2012/main">
        <p15:guide id="1" orient="horz" pos="2448">
          <p15:clr>
            <a:srgbClr val="FBAE40"/>
          </p15:clr>
        </p15:guide>
        <p15:guide id="2" pos="316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H Content :: Bottom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50235"/>
            <a:ext cx="9144000"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4522035"/>
            <a:ext cx="9144000"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1" name="Text Placeholder 4"/>
          <p:cNvSpPr>
            <a:spLocks noGrp="1"/>
          </p:cNvSpPr>
          <p:nvPr>
            <p:ph type="body" sz="quarter" idx="22"/>
          </p:nvPr>
        </p:nvSpPr>
        <p:spPr>
          <a:xfrm>
            <a:off x="457200" y="406483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50029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H Overview">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456925"/>
            <a:ext cx="9144000" cy="1435561"/>
          </a:xfrm>
          <a:prstGeom prst="rect">
            <a:avLst/>
          </a:prstGeom>
        </p:spPr>
        <p:txBody>
          <a:bodyPr lIns="0" tIns="0" rIns="0" bIns="0"/>
          <a:lstStyle>
            <a:lvl1pPr marL="0" indent="0">
              <a:lnSpc>
                <a:spcPct val="100000"/>
              </a:lnSpc>
              <a:spcBef>
                <a:spcPts val="6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2573319"/>
            <a:ext cx="9144000" cy="32461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604469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T:1B">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50235"/>
            <a:ext cx="4331616"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504765"/>
            <a:ext cx="914400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6"/>
          <p:cNvSpPr>
            <a:spLocks noGrp="1"/>
          </p:cNvSpPr>
          <p:nvPr>
            <p:ph sz="quarter" idx="19"/>
          </p:nvPr>
        </p:nvSpPr>
        <p:spPr>
          <a:xfrm>
            <a:off x="4892040" y="1550235"/>
            <a:ext cx="4718304" cy="1143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0"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478402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AA">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50235"/>
            <a:ext cx="9144000"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900691"/>
            <a:ext cx="914400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77824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1" name="Text Placeholder 4"/>
          <p:cNvSpPr>
            <a:spLocks noGrp="1"/>
          </p:cNvSpPr>
          <p:nvPr>
            <p:ph type="body" sz="quarter" idx="22"/>
          </p:nvPr>
        </p:nvSpPr>
        <p:spPr>
          <a:xfrm>
            <a:off x="457200" y="361470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66880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T:1B_SAA">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1663831" y="1550235"/>
            <a:ext cx="1758099"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900691"/>
            <a:ext cx="914400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77824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8" name="Content Placeholder 6"/>
          <p:cNvSpPr>
            <a:spLocks noGrp="1"/>
          </p:cNvSpPr>
          <p:nvPr>
            <p:ph sz="quarter" idx="21"/>
          </p:nvPr>
        </p:nvSpPr>
        <p:spPr>
          <a:xfrm>
            <a:off x="3070782" y="1550235"/>
            <a:ext cx="1758099"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6"/>
          <p:cNvSpPr>
            <a:spLocks noGrp="1"/>
          </p:cNvSpPr>
          <p:nvPr>
            <p:ph sz="quarter" idx="22"/>
          </p:nvPr>
        </p:nvSpPr>
        <p:spPr>
          <a:xfrm>
            <a:off x="4477733" y="1550235"/>
            <a:ext cx="1758099"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6"/>
          <p:cNvSpPr>
            <a:spLocks noGrp="1"/>
          </p:cNvSpPr>
          <p:nvPr>
            <p:ph sz="quarter" idx="23"/>
          </p:nvPr>
        </p:nvSpPr>
        <p:spPr>
          <a:xfrm>
            <a:off x="5884684" y="1550235"/>
            <a:ext cx="1758099"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6"/>
          <p:cNvSpPr>
            <a:spLocks noGrp="1"/>
          </p:cNvSpPr>
          <p:nvPr>
            <p:ph sz="quarter" idx="24"/>
          </p:nvPr>
        </p:nvSpPr>
        <p:spPr>
          <a:xfrm>
            <a:off x="7291634" y="1550235"/>
            <a:ext cx="1758099" cy="194710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4"/>
          <p:cNvSpPr>
            <a:spLocks noGrp="1"/>
          </p:cNvSpPr>
          <p:nvPr>
            <p:ph type="body" sz="quarter" idx="25"/>
          </p:nvPr>
        </p:nvSpPr>
        <p:spPr>
          <a:xfrm>
            <a:off x="457200" y="361470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163705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_3B">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951345"/>
            <a:ext cx="6669464" cy="2067769"/>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2"/>
          </p:nvPr>
        </p:nvSpPr>
        <p:spPr>
          <a:xfrm>
            <a:off x="7145518" y="1550235"/>
            <a:ext cx="2457568"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6"/>
          <p:cNvSpPr>
            <a:spLocks noGrp="1"/>
          </p:cNvSpPr>
          <p:nvPr>
            <p:ph sz="quarter" idx="24"/>
          </p:nvPr>
        </p:nvSpPr>
        <p:spPr>
          <a:xfrm>
            <a:off x="3566160" y="4704915"/>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6"/>
          <p:cNvSpPr>
            <a:spLocks noGrp="1"/>
          </p:cNvSpPr>
          <p:nvPr>
            <p:ph sz="quarter" idx="29"/>
          </p:nvPr>
        </p:nvSpPr>
        <p:spPr>
          <a:xfrm>
            <a:off x="6675120" y="4704915"/>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6"/>
          <p:cNvSpPr>
            <a:spLocks noGrp="1"/>
          </p:cNvSpPr>
          <p:nvPr>
            <p:ph sz="quarter" idx="31"/>
          </p:nvPr>
        </p:nvSpPr>
        <p:spPr>
          <a:xfrm>
            <a:off x="455315" y="4704915"/>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3" name="TextBox 2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21" name="Text Placeholder 4"/>
          <p:cNvSpPr>
            <a:spLocks noGrp="1"/>
          </p:cNvSpPr>
          <p:nvPr>
            <p:ph type="body" sz="quarter" idx="33"/>
          </p:nvPr>
        </p:nvSpPr>
        <p:spPr>
          <a:xfrm>
            <a:off x="457200" y="1550235"/>
            <a:ext cx="6665976"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4" name="Text Placeholder 4"/>
          <p:cNvSpPr>
            <a:spLocks noGrp="1"/>
          </p:cNvSpPr>
          <p:nvPr>
            <p:ph type="body" sz="quarter" idx="34"/>
          </p:nvPr>
        </p:nvSpPr>
        <p:spPr>
          <a:xfrm>
            <a:off x="457200" y="4247715"/>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5" name="Text Placeholder 4"/>
          <p:cNvSpPr>
            <a:spLocks noGrp="1"/>
          </p:cNvSpPr>
          <p:nvPr>
            <p:ph type="body" sz="quarter" idx="35"/>
          </p:nvPr>
        </p:nvSpPr>
        <p:spPr>
          <a:xfrm>
            <a:off x="3566160" y="4247715"/>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6" name="Text Placeholder 4"/>
          <p:cNvSpPr>
            <a:spLocks noGrp="1"/>
          </p:cNvSpPr>
          <p:nvPr>
            <p:ph type="body" sz="quarter" idx="36"/>
          </p:nvPr>
        </p:nvSpPr>
        <p:spPr>
          <a:xfrm>
            <a:off x="6675120" y="4247715"/>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728227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T_3B">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2007906"/>
            <a:ext cx="5934173" cy="2809189"/>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2"/>
          </p:nvPr>
        </p:nvSpPr>
        <p:spPr>
          <a:xfrm>
            <a:off x="6532775" y="1998481"/>
            <a:ext cx="3068425" cy="1140644"/>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6"/>
          <p:cNvSpPr>
            <a:spLocks noGrp="1"/>
          </p:cNvSpPr>
          <p:nvPr>
            <p:ph sz="quarter" idx="24"/>
          </p:nvPr>
        </p:nvSpPr>
        <p:spPr>
          <a:xfrm>
            <a:off x="2384980" y="4874601"/>
            <a:ext cx="2846895"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6"/>
          <p:cNvSpPr>
            <a:spLocks noGrp="1"/>
          </p:cNvSpPr>
          <p:nvPr>
            <p:ph sz="quarter" idx="29"/>
          </p:nvPr>
        </p:nvSpPr>
        <p:spPr>
          <a:xfrm>
            <a:off x="5382706" y="4874601"/>
            <a:ext cx="2300138"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6"/>
          <p:cNvSpPr>
            <a:spLocks noGrp="1"/>
          </p:cNvSpPr>
          <p:nvPr>
            <p:ph sz="quarter" idx="31"/>
          </p:nvPr>
        </p:nvSpPr>
        <p:spPr>
          <a:xfrm>
            <a:off x="436461" y="4874601"/>
            <a:ext cx="1778838"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6"/>
          <p:cNvSpPr>
            <a:spLocks noGrp="1"/>
          </p:cNvSpPr>
          <p:nvPr>
            <p:ph sz="quarter" idx="32"/>
          </p:nvPr>
        </p:nvSpPr>
        <p:spPr>
          <a:xfrm>
            <a:off x="6532775" y="3676451"/>
            <a:ext cx="3068425" cy="1140644"/>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TextBox 23"/>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3" name="Text Placeholder 4"/>
          <p:cNvSpPr>
            <a:spLocks noGrp="1"/>
          </p:cNvSpPr>
          <p:nvPr>
            <p:ph type="body" sz="quarter" idx="35"/>
          </p:nvPr>
        </p:nvSpPr>
        <p:spPr>
          <a:xfrm>
            <a:off x="457200" y="1323992"/>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5" name="Text Placeholder 4"/>
          <p:cNvSpPr>
            <a:spLocks noGrp="1"/>
          </p:cNvSpPr>
          <p:nvPr>
            <p:ph type="body" sz="quarter" idx="36"/>
          </p:nvPr>
        </p:nvSpPr>
        <p:spPr>
          <a:xfrm>
            <a:off x="457200" y="1606797"/>
            <a:ext cx="5934456"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6" name="Text Placeholder 4"/>
          <p:cNvSpPr>
            <a:spLocks noGrp="1"/>
          </p:cNvSpPr>
          <p:nvPr>
            <p:ph type="body" sz="quarter" idx="37"/>
          </p:nvPr>
        </p:nvSpPr>
        <p:spPr>
          <a:xfrm>
            <a:off x="6532775" y="1606797"/>
            <a:ext cx="3072384" cy="329184"/>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8" name="Text Placeholder 4"/>
          <p:cNvSpPr>
            <a:spLocks noGrp="1"/>
          </p:cNvSpPr>
          <p:nvPr>
            <p:ph type="body" sz="quarter" idx="38"/>
          </p:nvPr>
        </p:nvSpPr>
        <p:spPr>
          <a:xfrm>
            <a:off x="6532775" y="3284769"/>
            <a:ext cx="3072384" cy="329184"/>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757282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Title_2 H Content with Titles and Text Righ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1" name="Content Placeholder 6"/>
          <p:cNvSpPr>
            <a:spLocks noGrp="1"/>
          </p:cNvSpPr>
          <p:nvPr>
            <p:ph sz="quarter" idx="17"/>
          </p:nvPr>
        </p:nvSpPr>
        <p:spPr>
          <a:xfrm>
            <a:off x="457200" y="2279983"/>
            <a:ext cx="656576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6"/>
          <p:cNvSpPr>
            <a:spLocks noGrp="1"/>
          </p:cNvSpPr>
          <p:nvPr>
            <p:ph sz="quarter" idx="18"/>
          </p:nvPr>
        </p:nvSpPr>
        <p:spPr>
          <a:xfrm>
            <a:off x="457200" y="4815789"/>
            <a:ext cx="656576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2"/>
          </p:nvPr>
        </p:nvSpPr>
        <p:spPr>
          <a:xfrm>
            <a:off x="7098384" y="2213994"/>
            <a:ext cx="250752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6"/>
          <p:cNvSpPr>
            <a:spLocks noGrp="1"/>
          </p:cNvSpPr>
          <p:nvPr>
            <p:ph sz="quarter" idx="23"/>
          </p:nvPr>
        </p:nvSpPr>
        <p:spPr>
          <a:xfrm>
            <a:off x="7098384" y="4749800"/>
            <a:ext cx="250752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Box 20"/>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7"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0" name="Text Placeholder 4"/>
          <p:cNvSpPr>
            <a:spLocks noGrp="1"/>
          </p:cNvSpPr>
          <p:nvPr>
            <p:ph type="body" sz="quarter" idx="35"/>
          </p:nvPr>
        </p:nvSpPr>
        <p:spPr>
          <a:xfrm>
            <a:off x="457200" y="1464562"/>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2" name="Text Placeholder 4"/>
          <p:cNvSpPr>
            <a:spLocks noGrp="1"/>
          </p:cNvSpPr>
          <p:nvPr>
            <p:ph type="body" sz="quarter" idx="36"/>
          </p:nvPr>
        </p:nvSpPr>
        <p:spPr>
          <a:xfrm>
            <a:off x="457200" y="1822783"/>
            <a:ext cx="6565392"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3" name="Text Placeholder 4"/>
          <p:cNvSpPr>
            <a:spLocks noGrp="1"/>
          </p:cNvSpPr>
          <p:nvPr>
            <p:ph type="body" sz="quarter" idx="37"/>
          </p:nvPr>
        </p:nvSpPr>
        <p:spPr>
          <a:xfrm>
            <a:off x="457200" y="4358589"/>
            <a:ext cx="6565392"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23225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Title_2 H Content with Titles and 1 Righ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1" name="Content Placeholder 6"/>
          <p:cNvSpPr>
            <a:spLocks noGrp="1"/>
          </p:cNvSpPr>
          <p:nvPr>
            <p:ph sz="quarter" idx="17"/>
          </p:nvPr>
        </p:nvSpPr>
        <p:spPr>
          <a:xfrm>
            <a:off x="457200" y="2279983"/>
            <a:ext cx="656576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6"/>
          <p:cNvSpPr>
            <a:spLocks noGrp="1"/>
          </p:cNvSpPr>
          <p:nvPr>
            <p:ph sz="quarter" idx="18"/>
          </p:nvPr>
        </p:nvSpPr>
        <p:spPr>
          <a:xfrm>
            <a:off x="457200" y="4815789"/>
            <a:ext cx="656576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2"/>
          </p:nvPr>
        </p:nvSpPr>
        <p:spPr>
          <a:xfrm>
            <a:off x="7098384" y="1464562"/>
            <a:ext cx="2507529" cy="5355338"/>
          </a:xfrm>
          <a:prstGeom prst="rect">
            <a:avLst/>
          </a:prstGeom>
        </p:spPr>
        <p:txBody>
          <a:bodyPr lIns="0" tIns="0" rIns="0" bIns="0"/>
          <a:lstStyle>
            <a:lvl1pPr marL="0" indent="0">
              <a:lnSpc>
                <a:spcPts val="1600"/>
              </a:lnSpc>
              <a:spcBef>
                <a:spcPts val="900"/>
              </a:spcBef>
              <a:spcAft>
                <a:spcPts val="0"/>
              </a:spcAft>
              <a:buNone/>
              <a:defRPr sz="11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05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05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05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6"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9" name="Text Placeholder 4"/>
          <p:cNvSpPr>
            <a:spLocks noGrp="1"/>
          </p:cNvSpPr>
          <p:nvPr>
            <p:ph type="body" sz="quarter" idx="35"/>
          </p:nvPr>
        </p:nvSpPr>
        <p:spPr>
          <a:xfrm>
            <a:off x="457200" y="1464562"/>
            <a:ext cx="6565392"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1" name="Text Placeholder 4"/>
          <p:cNvSpPr>
            <a:spLocks noGrp="1"/>
          </p:cNvSpPr>
          <p:nvPr>
            <p:ph type="body" sz="quarter" idx="36"/>
          </p:nvPr>
        </p:nvSpPr>
        <p:spPr>
          <a:xfrm>
            <a:off x="457200" y="1822783"/>
            <a:ext cx="6565392"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2" name="Text Placeholder 4"/>
          <p:cNvSpPr>
            <a:spLocks noGrp="1"/>
          </p:cNvSpPr>
          <p:nvPr>
            <p:ph type="body" sz="quarter" idx="37"/>
          </p:nvPr>
        </p:nvSpPr>
        <p:spPr>
          <a:xfrm>
            <a:off x="457200" y="4358589"/>
            <a:ext cx="6565392"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35719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H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9144000" cy="16459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378200"/>
            <a:ext cx="9144000" cy="16459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19"/>
          </p:nvPr>
        </p:nvSpPr>
        <p:spPr>
          <a:xfrm>
            <a:off x="457200" y="5207000"/>
            <a:ext cx="9144000" cy="16459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13832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_90th">
    <p:spTree>
      <p:nvGrpSpPr>
        <p:cNvPr id="1" name=""/>
        <p:cNvGrpSpPr/>
        <p:nvPr/>
      </p:nvGrpSpPr>
      <p:grpSpPr>
        <a:xfrm>
          <a:off x="0" y="0"/>
          <a:ext cx="0" cy="0"/>
          <a:chOff x="0" y="0"/>
          <a:chExt cx="0" cy="0"/>
        </a:xfrm>
      </p:grpSpPr>
      <p:sp>
        <p:nvSpPr>
          <p:cNvPr id="16" name="Text Placeholder 15"/>
          <p:cNvSpPr>
            <a:spLocks noGrp="1"/>
          </p:cNvSpPr>
          <p:nvPr>
            <p:ph type="body" sz="quarter" idx="19" hasCustomPrompt="1"/>
          </p:nvPr>
        </p:nvSpPr>
        <p:spPr>
          <a:xfrm>
            <a:off x="969413" y="1897983"/>
            <a:ext cx="5431387" cy="1224596"/>
          </a:xfrm>
          <a:prstGeom prst="rect">
            <a:avLst/>
          </a:prstGeom>
        </p:spPr>
        <p:txBody>
          <a:bodyPr lIns="91440" tIns="91440" rIns="0" bIns="0" anchor="t" anchorCtr="0"/>
          <a:lstStyle>
            <a:lvl1pPr marL="0" indent="0" algn="l">
              <a:buFontTx/>
              <a:buNone/>
              <a:defRPr sz="2400" b="1">
                <a:solidFill>
                  <a:schemeClr val="accent1"/>
                </a:solidFill>
                <a:latin typeface="Arial" panose="020B0604020202020204" pitchFamily="34" charset="0"/>
                <a:cs typeface="Arial" panose="020B0604020202020204" pitchFamily="34" charset="0"/>
              </a:defRPr>
            </a:lvl1pPr>
            <a:lvl2pPr marL="0" indent="0" algn="l">
              <a:spcBef>
                <a:spcPts val="900"/>
              </a:spcBef>
              <a:buFontTx/>
              <a:buNone/>
              <a:defRPr sz="2000">
                <a:solidFill>
                  <a:schemeClr val="accent1"/>
                </a:solidFill>
                <a:latin typeface="Arial" panose="020B0604020202020204" pitchFamily="34" charset="0"/>
                <a:cs typeface="Arial" panose="020B0604020202020204" pitchFamily="34" charset="0"/>
              </a:defRPr>
            </a:lvl2pPr>
            <a:lvl3pPr marL="0" indent="0" algn="l">
              <a:spcBef>
                <a:spcPts val="900"/>
              </a:spcBef>
              <a:buNone/>
              <a:defRPr sz="1600">
                <a:latin typeface="Arial" panose="020B0604020202020204" pitchFamily="34" charset="0"/>
                <a:cs typeface="Arial" panose="020B0604020202020204" pitchFamily="34" charset="0"/>
              </a:defRPr>
            </a:lvl3pPr>
          </a:lstStyle>
          <a:p>
            <a:pPr lvl="0"/>
            <a:r>
              <a:rPr lang="en-US" dirty="0"/>
              <a:t>Presentation title</a:t>
            </a:r>
          </a:p>
          <a:p>
            <a:pPr lvl="1"/>
            <a:r>
              <a:rPr lang="en-US" dirty="0"/>
              <a:t>Secondary Title</a:t>
            </a:r>
            <a:br>
              <a:rPr lang="en-US" dirty="0"/>
            </a:br>
            <a:r>
              <a:rPr lang="en-US" dirty="0"/>
              <a:t>Limit to 2 Lines</a:t>
            </a:r>
          </a:p>
          <a:p>
            <a:pPr lvl="2"/>
            <a:r>
              <a:rPr lang="en-US" dirty="0"/>
              <a:t>Month XX, 2019</a:t>
            </a:r>
          </a:p>
        </p:txBody>
      </p:sp>
      <p:sp>
        <p:nvSpPr>
          <p:cNvPr id="14" name="Text Placeholder 2">
            <a:extLst>
              <a:ext uri="{FF2B5EF4-FFF2-40B4-BE49-F238E27FC236}">
                <a16:creationId xmlns:a16="http://schemas.microsoft.com/office/drawing/2014/main" id="{DF0CAC66-43EB-4F22-BEB8-A2A64B3B0827}"/>
              </a:ext>
            </a:extLst>
          </p:cNvPr>
          <p:cNvSpPr>
            <a:spLocks noGrp="1"/>
          </p:cNvSpPr>
          <p:nvPr>
            <p:ph type="body" sz="quarter" idx="27" hasCustomPrompt="1"/>
          </p:nvPr>
        </p:nvSpPr>
        <p:spPr>
          <a:xfrm>
            <a:off x="969412" y="4016035"/>
            <a:ext cx="2263730" cy="722806"/>
          </a:xfrm>
          <a:prstGeom prst="rect">
            <a:avLst/>
          </a:prstGeom>
        </p:spPr>
        <p:txBody>
          <a:bodyPr wrap="squar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dirty="0"/>
              <a:t>Name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
            <a:extLst>
              <a:ext uri="{FF2B5EF4-FFF2-40B4-BE49-F238E27FC236}">
                <a16:creationId xmlns:a16="http://schemas.microsoft.com/office/drawing/2014/main" id="{6FC55823-B8F5-462F-9CD1-4262533CDB3E}"/>
              </a:ext>
            </a:extLst>
          </p:cNvPr>
          <p:cNvSpPr>
            <a:spLocks noGrp="1"/>
          </p:cNvSpPr>
          <p:nvPr>
            <p:ph type="body" sz="quarter" idx="28" hasCustomPrompt="1"/>
          </p:nvPr>
        </p:nvSpPr>
        <p:spPr>
          <a:xfrm>
            <a:off x="3819281" y="4016035"/>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19" name="Text Placeholder 2">
            <a:extLst>
              <a:ext uri="{FF2B5EF4-FFF2-40B4-BE49-F238E27FC236}">
                <a16:creationId xmlns:a16="http://schemas.microsoft.com/office/drawing/2014/main" id="{4E7B0ED1-E9C2-44C3-9F20-8081052E2416}"/>
              </a:ext>
            </a:extLst>
          </p:cNvPr>
          <p:cNvSpPr>
            <a:spLocks noGrp="1"/>
          </p:cNvSpPr>
          <p:nvPr>
            <p:ph type="body" sz="quarter" idx="29" hasCustomPrompt="1"/>
          </p:nvPr>
        </p:nvSpPr>
        <p:spPr>
          <a:xfrm>
            <a:off x="6669149" y="4016035"/>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0" name="Text Placeholder 2">
            <a:extLst>
              <a:ext uri="{FF2B5EF4-FFF2-40B4-BE49-F238E27FC236}">
                <a16:creationId xmlns:a16="http://schemas.microsoft.com/office/drawing/2014/main" id="{CF46229E-4D99-40D0-A4BE-AE686C63CBC7}"/>
              </a:ext>
            </a:extLst>
          </p:cNvPr>
          <p:cNvSpPr>
            <a:spLocks noGrp="1"/>
          </p:cNvSpPr>
          <p:nvPr>
            <p:ph type="body" sz="quarter" idx="30" hasCustomPrompt="1"/>
          </p:nvPr>
        </p:nvSpPr>
        <p:spPr>
          <a:xfrm>
            <a:off x="969412"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dirty="0"/>
              <a:t>Name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711365E-5789-443D-99B7-6B657F81727B}"/>
              </a:ext>
            </a:extLst>
          </p:cNvPr>
          <p:cNvSpPr>
            <a:spLocks noGrp="1"/>
          </p:cNvSpPr>
          <p:nvPr>
            <p:ph type="body" sz="quarter" idx="31" hasCustomPrompt="1"/>
          </p:nvPr>
        </p:nvSpPr>
        <p:spPr>
          <a:xfrm>
            <a:off x="3819543"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2" name="Text Placeholder 2">
            <a:extLst>
              <a:ext uri="{FF2B5EF4-FFF2-40B4-BE49-F238E27FC236}">
                <a16:creationId xmlns:a16="http://schemas.microsoft.com/office/drawing/2014/main" id="{4F2FF627-4A18-4F1B-87C1-E08C93B78A9D}"/>
              </a:ext>
            </a:extLst>
          </p:cNvPr>
          <p:cNvSpPr>
            <a:spLocks noGrp="1"/>
          </p:cNvSpPr>
          <p:nvPr>
            <p:ph type="body" sz="quarter" idx="32" hasCustomPrompt="1"/>
          </p:nvPr>
        </p:nvSpPr>
        <p:spPr>
          <a:xfrm>
            <a:off x="6669673" y="4952437"/>
            <a:ext cx="2263730" cy="722806"/>
          </a:xfrm>
          <a:prstGeom prst="rect">
            <a:avLst/>
          </a:prstGeom>
        </p:spPr>
        <p:txBody>
          <a:bodyPr wrap="none" lIns="0" tIns="0" rIns="0" bIns="0"/>
          <a:lstStyle>
            <a:lvl1pPr marL="0" indent="0">
              <a:spcBef>
                <a:spcPts val="0"/>
              </a:spcBef>
              <a:buNone/>
              <a:defRPr sz="1000" b="1">
                <a:solidFill>
                  <a:schemeClr val="accent1"/>
                </a:solidFill>
                <a:latin typeface="Arial" panose="020B0604020202020204" pitchFamily="34" charset="0"/>
                <a:cs typeface="Arial" panose="020B0604020202020204" pitchFamily="34" charset="0"/>
              </a:defRPr>
            </a:lvl1pPr>
            <a:lvl2pPr marL="0" indent="0">
              <a:spcBef>
                <a:spcPts val="0"/>
              </a:spcBef>
              <a:buNone/>
              <a:defRPr sz="900">
                <a:latin typeface="Arial" panose="020B0604020202020204" pitchFamily="34" charset="0"/>
                <a:cs typeface="Arial" panose="020B0604020202020204" pitchFamily="34" charset="0"/>
              </a:defRPr>
            </a:lvl2pPr>
            <a:lvl3pPr marL="0" indent="0">
              <a:spcBef>
                <a:spcPts val="0"/>
              </a:spcBef>
              <a:buNone/>
              <a:defRPr sz="900">
                <a:latin typeface="Arial" panose="020B0604020202020204" pitchFamily="34" charset="0"/>
                <a:cs typeface="Arial" panose="020B0604020202020204" pitchFamily="34" charset="0"/>
              </a:defRPr>
            </a:lvl3pPr>
            <a:lvl4pPr marL="0" indent="0">
              <a:spcBef>
                <a:spcPts val="0"/>
              </a:spcBef>
              <a:buNone/>
              <a:defRPr sz="900">
                <a:latin typeface="Arial" panose="020B0604020202020204" pitchFamily="34" charset="0"/>
                <a:cs typeface="Arial" panose="020B0604020202020204" pitchFamily="34" charset="0"/>
              </a:defRPr>
            </a:lvl4pPr>
            <a:lvl5pPr marL="0" indent="0">
              <a:spcBef>
                <a:spcPts val="0"/>
              </a:spcBef>
              <a:buNone/>
              <a:defRPr sz="900">
                <a:latin typeface="Arial" panose="020B0604020202020204" pitchFamily="34" charset="0"/>
                <a:cs typeface="Arial" panose="020B0604020202020204" pitchFamily="34" charset="0"/>
              </a:defRPr>
            </a:lvl5pPr>
          </a:lstStyle>
          <a:p>
            <a:pPr lvl="0"/>
            <a:r>
              <a:rPr lang="en-US"/>
              <a:t>Name</a:t>
            </a:r>
          </a:p>
          <a:p>
            <a:pPr lvl="1"/>
            <a:r>
              <a:rPr lang="en-US"/>
              <a:t>Second level</a:t>
            </a:r>
          </a:p>
          <a:p>
            <a:pPr lvl="2"/>
            <a:r>
              <a:rPr lang="en-US"/>
              <a:t>Third level</a:t>
            </a:r>
          </a:p>
          <a:p>
            <a:pPr lvl="3"/>
            <a:r>
              <a:rPr lang="en-US"/>
              <a:t>Fourth level</a:t>
            </a:r>
          </a:p>
          <a:p>
            <a:pPr lvl="4"/>
            <a:r>
              <a:rPr lang="en-US"/>
              <a:t>Fifth level</a:t>
            </a:r>
          </a:p>
        </p:txBody>
      </p:sp>
      <p:sp>
        <p:nvSpPr>
          <p:cNvPr id="23" name="Text Placeholder 36">
            <a:extLst>
              <a:ext uri="{FF2B5EF4-FFF2-40B4-BE49-F238E27FC236}">
                <a16:creationId xmlns:a16="http://schemas.microsoft.com/office/drawing/2014/main" id="{6D67034D-23D5-418F-A773-83D5AC05ED65}"/>
              </a:ext>
            </a:extLst>
          </p:cNvPr>
          <p:cNvSpPr>
            <a:spLocks noGrp="1"/>
          </p:cNvSpPr>
          <p:nvPr>
            <p:ph type="body" sz="quarter" idx="33" hasCustomPrompt="1"/>
          </p:nvPr>
        </p:nvSpPr>
        <p:spPr>
          <a:xfrm>
            <a:off x="969413" y="3790186"/>
            <a:ext cx="904094" cy="184666"/>
          </a:xfrm>
          <a:prstGeom prst="rect">
            <a:avLst/>
          </a:prstGeom>
        </p:spPr>
        <p:txBody>
          <a:bodyPr wrap="none" lIns="0" tIns="0" rIns="0" bIns="0">
            <a:spAutoFit/>
          </a:bodyPr>
          <a:lstStyle>
            <a:lvl1pPr marL="0" indent="0">
              <a:buNone/>
              <a:defRPr sz="1200">
                <a:latin typeface="Arial" panose="020B0604020202020204" pitchFamily="34" charset="0"/>
                <a:cs typeface="Arial" panose="020B0604020202020204" pitchFamily="34" charset="0"/>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Presented by</a:t>
            </a:r>
          </a:p>
        </p:txBody>
      </p:sp>
      <p:cxnSp>
        <p:nvCxnSpPr>
          <p:cNvPr id="4" name="Straight Connector 3">
            <a:extLst>
              <a:ext uri="{FF2B5EF4-FFF2-40B4-BE49-F238E27FC236}">
                <a16:creationId xmlns:a16="http://schemas.microsoft.com/office/drawing/2014/main" id="{E50D70D5-E56D-49AA-B7C9-EA539987F307}"/>
              </a:ext>
            </a:extLst>
          </p:cNvPr>
          <p:cNvCxnSpPr>
            <a:cxnSpLocks/>
          </p:cNvCxnSpPr>
          <p:nvPr userDrawn="1"/>
        </p:nvCxnSpPr>
        <p:spPr>
          <a:xfrm>
            <a:off x="4432852" y="1068654"/>
            <a:ext cx="4711148" cy="1"/>
          </a:xfrm>
          <a:prstGeom prst="line">
            <a:avLst/>
          </a:prstGeom>
          <a:ln w="127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6C9A1F4-64A9-4068-B715-4913618B17E2}"/>
              </a:ext>
            </a:extLst>
          </p:cNvPr>
          <p:cNvCxnSpPr>
            <a:cxnSpLocks/>
          </p:cNvCxnSpPr>
          <p:nvPr userDrawn="1"/>
        </p:nvCxnSpPr>
        <p:spPr>
          <a:xfrm flipV="1">
            <a:off x="0" y="1620077"/>
            <a:ext cx="4890052" cy="1"/>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5CBB5E0-5590-4ADE-B622-3D190B155C61}"/>
              </a:ext>
            </a:extLst>
          </p:cNvPr>
          <p:cNvCxnSpPr>
            <a:cxnSpLocks/>
          </p:cNvCxnSpPr>
          <p:nvPr userDrawn="1"/>
        </p:nvCxnSpPr>
        <p:spPr>
          <a:xfrm>
            <a:off x="6460435" y="2107093"/>
            <a:ext cx="3597965" cy="1"/>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C271266-5B5F-44A7-A0B8-28D49F0F0592}"/>
              </a:ext>
            </a:extLst>
          </p:cNvPr>
          <p:cNvCxnSpPr>
            <a:cxnSpLocks/>
          </p:cNvCxnSpPr>
          <p:nvPr userDrawn="1"/>
        </p:nvCxnSpPr>
        <p:spPr>
          <a:xfrm>
            <a:off x="3478696" y="3101007"/>
            <a:ext cx="6579704" cy="0"/>
          </a:xfrm>
          <a:prstGeom prst="line">
            <a:avLst/>
          </a:prstGeom>
          <a:ln w="25400">
            <a:solidFill>
              <a:srgbClr val="C8C8C8"/>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7B2DEAC-BD1D-4600-AAAF-C557DA669D3F}"/>
              </a:ext>
            </a:extLst>
          </p:cNvPr>
          <p:cNvCxnSpPr>
            <a:cxnSpLocks/>
          </p:cNvCxnSpPr>
          <p:nvPr userDrawn="1"/>
        </p:nvCxnSpPr>
        <p:spPr>
          <a:xfrm>
            <a:off x="0" y="3473924"/>
            <a:ext cx="4711148" cy="1"/>
          </a:xfrm>
          <a:prstGeom prst="line">
            <a:avLst/>
          </a:prstGeom>
          <a:ln w="12700">
            <a:solidFill>
              <a:srgbClr val="C8C8C8"/>
            </a:solidFill>
          </a:ln>
        </p:spPr>
        <p:style>
          <a:lnRef idx="1">
            <a:schemeClr val="accent1"/>
          </a:lnRef>
          <a:fillRef idx="0">
            <a:schemeClr val="accent1"/>
          </a:fillRef>
          <a:effectRef idx="0">
            <a:schemeClr val="accent1"/>
          </a:effectRef>
          <a:fontRef idx="minor">
            <a:schemeClr val="tx1"/>
          </a:fontRef>
        </p:style>
      </p:cxnSp>
      <p:pic>
        <p:nvPicPr>
          <p:cNvPr id="17" name="Picture 16" descr="A picture containing drawing&#10;&#10;Description automatically generated">
            <a:extLst>
              <a:ext uri="{FF2B5EF4-FFF2-40B4-BE49-F238E27FC236}">
                <a16:creationId xmlns:a16="http://schemas.microsoft.com/office/drawing/2014/main" id="{EBB12DA1-9176-4F4D-BFDC-F671D26F9F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7930" y="522646"/>
            <a:ext cx="2316541" cy="557784"/>
          </a:xfrm>
          <a:prstGeom prst="rect">
            <a:avLst/>
          </a:prstGeom>
        </p:spPr>
      </p:pic>
      <p:cxnSp>
        <p:nvCxnSpPr>
          <p:cNvPr id="24" name="Straight Connector 23">
            <a:extLst>
              <a:ext uri="{FF2B5EF4-FFF2-40B4-BE49-F238E27FC236}">
                <a16:creationId xmlns:a16="http://schemas.microsoft.com/office/drawing/2014/main" id="{05C29199-4759-4E3B-8007-ACECF5EBBE73}"/>
              </a:ext>
            </a:extLst>
          </p:cNvPr>
          <p:cNvCxnSpPr/>
          <p:nvPr userDrawn="1"/>
        </p:nvCxnSpPr>
        <p:spPr>
          <a:xfrm>
            <a:off x="2834866" y="516912"/>
            <a:ext cx="0" cy="567559"/>
          </a:xfrm>
          <a:prstGeom prst="line">
            <a:avLst/>
          </a:prstGeom>
          <a:ln w="19050">
            <a:solidFill>
              <a:srgbClr val="BC0000"/>
            </a:solidFill>
          </a:ln>
        </p:spPr>
        <p:style>
          <a:lnRef idx="1">
            <a:schemeClr val="accent1"/>
          </a:lnRef>
          <a:fillRef idx="0">
            <a:schemeClr val="accent1"/>
          </a:fillRef>
          <a:effectRef idx="0">
            <a:schemeClr val="accent1"/>
          </a:effectRef>
          <a:fontRef idx="minor">
            <a:schemeClr val="tx1"/>
          </a:fontRef>
        </p:style>
      </p:cxnSp>
      <p:pic>
        <p:nvPicPr>
          <p:cNvPr id="25" name="Picture 24" descr="Logo&#10;&#10;Description automatically generated">
            <a:extLst>
              <a:ext uri="{FF2B5EF4-FFF2-40B4-BE49-F238E27FC236}">
                <a16:creationId xmlns:a16="http://schemas.microsoft.com/office/drawing/2014/main" id="{D60784A5-470E-4DB3-8C66-57A4E4450B3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862018" y="368666"/>
            <a:ext cx="1201982" cy="975345"/>
          </a:xfrm>
          <a:prstGeom prst="rect">
            <a:avLst/>
          </a:prstGeom>
        </p:spPr>
      </p:pic>
    </p:spTree>
    <p:extLst>
      <p:ext uri="{BB962C8B-B14F-4D97-AF65-F5344CB8AC3E}">
        <p14:creationId xmlns:p14="http://schemas.microsoft.com/office/powerpoint/2010/main" val="3535798250"/>
      </p:ext>
    </p:extLst>
  </p:cSld>
  <p:clrMapOvr>
    <a:masterClrMapping/>
  </p:clrMapOvr>
  <p:extLst>
    <p:ext uri="{DCECCB84-F9BA-43D5-87BE-67443E8EF086}">
      <p15:sldGuideLst xmlns:p15="http://schemas.microsoft.com/office/powerpoint/2012/main">
        <p15:guide id="1" orient="horz" pos="2448">
          <p15:clr>
            <a:srgbClr val="FBAE40"/>
          </p15:clr>
        </p15:guide>
        <p15:guide id="2" pos="316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H Content: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871345"/>
            <a:ext cx="9144000" cy="13716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700145"/>
            <a:ext cx="9144000" cy="13716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19"/>
          </p:nvPr>
        </p:nvSpPr>
        <p:spPr>
          <a:xfrm>
            <a:off x="457200" y="5528945"/>
            <a:ext cx="9144000" cy="13716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5" name="Text Placeholder 4"/>
          <p:cNvSpPr>
            <a:spLocks noGrp="1"/>
          </p:cNvSpPr>
          <p:nvPr>
            <p:ph type="body" sz="quarter" idx="38"/>
          </p:nvPr>
        </p:nvSpPr>
        <p:spPr>
          <a:xfrm>
            <a:off x="457200" y="1549400"/>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6" name="Text Placeholder 4"/>
          <p:cNvSpPr>
            <a:spLocks noGrp="1"/>
          </p:cNvSpPr>
          <p:nvPr>
            <p:ph type="body" sz="quarter" idx="39"/>
          </p:nvPr>
        </p:nvSpPr>
        <p:spPr>
          <a:xfrm>
            <a:off x="457200" y="3378200"/>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40"/>
          </p:nvPr>
        </p:nvSpPr>
        <p:spPr>
          <a:xfrm>
            <a:off x="457200" y="5207000"/>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67587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H Content:2BTW">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9144000" cy="97614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3340492"/>
            <a:ext cx="9144000" cy="1419205"/>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19"/>
          </p:nvPr>
        </p:nvSpPr>
        <p:spPr>
          <a:xfrm>
            <a:off x="457200" y="4778548"/>
            <a:ext cx="9144000" cy="1876405"/>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0"/>
          </p:nvPr>
        </p:nvSpPr>
        <p:spPr>
          <a:xfrm>
            <a:off x="2512243" y="2360101"/>
            <a:ext cx="3172120" cy="853598"/>
          </a:xfrm>
          <a:prstGeom prst="rect">
            <a:avLst/>
          </a:prstGeom>
        </p:spPr>
        <p:txBody>
          <a:bodyPr lIns="0" tIns="0" rIns="0" bIns="0"/>
          <a:lstStyle>
            <a:lvl1pPr marL="0" indent="0">
              <a:lnSpc>
                <a:spcPts val="1600"/>
              </a:lnSpc>
              <a:spcBef>
                <a:spcPts val="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1"/>
          </p:nvPr>
        </p:nvSpPr>
        <p:spPr>
          <a:xfrm>
            <a:off x="6429080" y="2360101"/>
            <a:ext cx="3172120" cy="853598"/>
          </a:xfrm>
          <a:prstGeom prst="rect">
            <a:avLst/>
          </a:prstGeom>
        </p:spPr>
        <p:txBody>
          <a:bodyPr lIns="0" tIns="0" rIns="0" bIns="0"/>
          <a:lstStyle>
            <a:lvl1pPr marL="0" indent="0">
              <a:lnSpc>
                <a:spcPts val="1600"/>
              </a:lnSpc>
              <a:spcBef>
                <a:spcPts val="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852227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H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2912882" y="2233894"/>
            <a:ext cx="6688318" cy="11887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2912882" y="3107089"/>
            <a:ext cx="6688318" cy="11887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19"/>
          </p:nvPr>
        </p:nvSpPr>
        <p:spPr>
          <a:xfrm>
            <a:off x="2912882" y="5664200"/>
            <a:ext cx="6688318" cy="11887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0"/>
          </p:nvPr>
        </p:nvSpPr>
        <p:spPr>
          <a:xfrm>
            <a:off x="2912882" y="4385645"/>
            <a:ext cx="6688318" cy="11887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Box 15"/>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5" name="Text Placeholder 4"/>
          <p:cNvSpPr>
            <a:spLocks noGrp="1"/>
          </p:cNvSpPr>
          <p:nvPr>
            <p:ph type="body" sz="quarter" idx="35"/>
          </p:nvPr>
        </p:nvSpPr>
        <p:spPr>
          <a:xfrm>
            <a:off x="457200" y="1464562"/>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239344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H Different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9144000" cy="9144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2553827"/>
            <a:ext cx="9144000" cy="3148552"/>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19"/>
          </p:nvPr>
        </p:nvSpPr>
        <p:spPr>
          <a:xfrm>
            <a:off x="457200" y="6098304"/>
            <a:ext cx="9144000" cy="7315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20413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H Content :: Asset Class Comparison">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cxnSp>
        <p:nvCxnSpPr>
          <p:cNvPr id="7" name="Straight Connector 6"/>
          <p:cNvCxnSpPr/>
          <p:nvPr userDrawn="1"/>
        </p:nvCxnSpPr>
        <p:spPr>
          <a:xfrm>
            <a:off x="457200" y="1778000"/>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3606800"/>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457200" y="5435600"/>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Chart Placeholder 16"/>
          <p:cNvSpPr>
            <a:spLocks noGrp="1"/>
          </p:cNvSpPr>
          <p:nvPr userDrawn="1">
            <p:ph type="chart" sz="quarter" idx="19"/>
          </p:nvPr>
        </p:nvSpPr>
        <p:spPr>
          <a:xfrm>
            <a:off x="457200" y="1869440"/>
            <a:ext cx="4114800"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18" name="Chart Placeholder 16"/>
          <p:cNvSpPr>
            <a:spLocks noGrp="1"/>
          </p:cNvSpPr>
          <p:nvPr userDrawn="1">
            <p:ph type="chart" sz="quarter" idx="20"/>
          </p:nvPr>
        </p:nvSpPr>
        <p:spPr>
          <a:xfrm>
            <a:off x="457200" y="3698240"/>
            <a:ext cx="4114800"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20" name="Chart Placeholder 16"/>
          <p:cNvSpPr>
            <a:spLocks noGrp="1"/>
          </p:cNvSpPr>
          <p:nvPr userDrawn="1">
            <p:ph type="chart" sz="quarter" idx="21"/>
          </p:nvPr>
        </p:nvSpPr>
        <p:spPr>
          <a:xfrm>
            <a:off x="457200" y="5527040"/>
            <a:ext cx="4114800"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21" name="Content Placeholder 6"/>
          <p:cNvSpPr>
            <a:spLocks noGrp="1"/>
          </p:cNvSpPr>
          <p:nvPr userDrawn="1">
            <p:ph sz="quarter" idx="17"/>
          </p:nvPr>
        </p:nvSpPr>
        <p:spPr>
          <a:xfrm>
            <a:off x="4754880" y="1869440"/>
            <a:ext cx="484632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Content Placeholder 6"/>
          <p:cNvSpPr>
            <a:spLocks noGrp="1"/>
          </p:cNvSpPr>
          <p:nvPr>
            <p:ph sz="quarter" idx="22"/>
          </p:nvPr>
        </p:nvSpPr>
        <p:spPr>
          <a:xfrm>
            <a:off x="4754880" y="3698240"/>
            <a:ext cx="484632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lang="en-US" sz="900" kern="1200" dirty="0" smtClean="0">
                <a:solidFill>
                  <a:schemeClr val="tx1"/>
                </a:solidFill>
                <a:latin typeface="Arial" panose="020B0604020202020204" pitchFamily="34" charset="0"/>
                <a:ea typeface="+mn-ea"/>
                <a:cs typeface="Arial" panose="020B0604020202020204" pitchFamily="34" charset="0"/>
              </a:defRPr>
            </a:lvl2pPr>
            <a:lvl3pPr marL="137160" indent="-13716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smtClean="0">
                <a:solidFill>
                  <a:schemeClr val="tx1"/>
                </a:solidFill>
                <a:latin typeface="Arial" panose="020B0604020202020204" pitchFamily="34" charset="0"/>
                <a:ea typeface="+mn-ea"/>
                <a:cs typeface="Arial" panose="020B0604020202020204" pitchFamily="34" charset="0"/>
              </a:defRPr>
            </a:lvl3pPr>
            <a:lvl4pPr marL="365760" indent="-18288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smtClean="0">
                <a:solidFill>
                  <a:schemeClr val="tx1"/>
                </a:solidFill>
                <a:latin typeface="Arial" panose="020B0604020202020204" pitchFamily="34" charset="0"/>
                <a:ea typeface="+mn-ea"/>
                <a:cs typeface="Arial" panose="020B0604020202020204" pitchFamily="34" charset="0"/>
              </a:defRPr>
            </a:lvl4pPr>
            <a:lvl5pPr marL="548640" indent="-18288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6"/>
          <p:cNvSpPr>
            <a:spLocks noGrp="1"/>
          </p:cNvSpPr>
          <p:nvPr>
            <p:ph sz="quarter" idx="23"/>
          </p:nvPr>
        </p:nvSpPr>
        <p:spPr>
          <a:xfrm>
            <a:off x="4754880" y="5527040"/>
            <a:ext cx="484632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buNone/>
              <a:defRPr lang="en-US" sz="900" kern="1200" dirty="0" smtClean="0">
                <a:solidFill>
                  <a:schemeClr val="tx1"/>
                </a:solidFill>
                <a:latin typeface="Arial" panose="020B0604020202020204" pitchFamily="34" charset="0"/>
                <a:ea typeface="+mn-ea"/>
                <a:cs typeface="Arial" panose="020B0604020202020204" pitchFamily="34" charset="0"/>
              </a:defRPr>
            </a:lvl2pPr>
            <a:lvl3pPr marL="137160" indent="-13716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smtClean="0">
                <a:solidFill>
                  <a:schemeClr val="tx1"/>
                </a:solidFill>
                <a:latin typeface="Arial" panose="020B0604020202020204" pitchFamily="34" charset="0"/>
                <a:ea typeface="+mn-ea"/>
                <a:cs typeface="Arial" panose="020B0604020202020204" pitchFamily="34" charset="0"/>
              </a:defRPr>
            </a:lvl3pPr>
            <a:lvl4pPr marL="365760" indent="-18288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smtClean="0">
                <a:solidFill>
                  <a:schemeClr val="tx1"/>
                </a:solidFill>
                <a:latin typeface="Arial" panose="020B0604020202020204" pitchFamily="34" charset="0"/>
                <a:ea typeface="+mn-ea"/>
                <a:cs typeface="Arial" panose="020B0604020202020204" pitchFamily="34" charset="0"/>
              </a:defRPr>
            </a:lvl4pPr>
            <a:lvl5pPr marL="548640" indent="-182880" algn="l" defTabSz="1018824" rtl="0" eaLnBrk="1" latinLnBrk="0" hangingPunct="1">
              <a:lnSpc>
                <a:spcPts val="1500"/>
              </a:lnSpc>
              <a:spcBef>
                <a:spcPts val="0"/>
              </a:spcBef>
              <a:spcAft>
                <a:spcPts val="0"/>
              </a:spcAft>
              <a:buClr>
                <a:schemeClr val="accent1"/>
              </a:buClr>
              <a:buSzPct val="115000"/>
              <a:buFont typeface="Arial" panose="020B0604020202020204" pitchFamily="34" charset="0"/>
              <a:defRPr lang="en-US" sz="9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24" hasCustomPrompt="1"/>
          </p:nvPr>
        </p:nvSpPr>
        <p:spPr>
          <a:xfrm>
            <a:off x="457200" y="1549400"/>
            <a:ext cx="9144000" cy="228600"/>
          </a:xfrm>
          <a:prstGeom prst="rect">
            <a:avLst/>
          </a:prstGeom>
        </p:spPr>
        <p:txBody>
          <a:bodyPr lIns="0" tIns="0" rIns="0" bIns="0"/>
          <a:lstStyle>
            <a:lvl1pPr marL="0" indent="0">
              <a:buNone/>
              <a:defRPr sz="1200" b="1">
                <a:solidFill>
                  <a:schemeClr val="accent1"/>
                </a:solidFill>
                <a:latin typeface="Arial" panose="020B0604020202020204" pitchFamily="34" charset="0"/>
                <a:cs typeface="Arial" panose="020B0604020202020204" pitchFamily="34" charset="0"/>
              </a:defRPr>
            </a:lvl1pPr>
          </a:lstStyle>
          <a:p>
            <a:pPr lvl="0"/>
            <a:r>
              <a:rPr lang="en-US"/>
              <a:t>Asset Class</a:t>
            </a:r>
          </a:p>
        </p:txBody>
      </p:sp>
      <p:sp>
        <p:nvSpPr>
          <p:cNvPr id="27" name="Text Placeholder 5"/>
          <p:cNvSpPr>
            <a:spLocks noGrp="1"/>
          </p:cNvSpPr>
          <p:nvPr>
            <p:ph type="body" sz="quarter" idx="25" hasCustomPrompt="1"/>
          </p:nvPr>
        </p:nvSpPr>
        <p:spPr>
          <a:xfrm>
            <a:off x="457200" y="3378200"/>
            <a:ext cx="9144000" cy="228600"/>
          </a:xfrm>
          <a:prstGeom prst="rect">
            <a:avLst/>
          </a:prstGeom>
        </p:spPr>
        <p:txBody>
          <a:bodyPr lIns="0" tIns="0" rIns="0" bIns="0"/>
          <a:lstStyle>
            <a:lvl1pPr marL="0" indent="0">
              <a:buNone/>
              <a:defRPr sz="1200" b="1">
                <a:solidFill>
                  <a:schemeClr val="accent1"/>
                </a:solidFill>
                <a:latin typeface="Arial" panose="020B0604020202020204" pitchFamily="34" charset="0"/>
                <a:cs typeface="Arial" panose="020B0604020202020204" pitchFamily="34" charset="0"/>
              </a:defRPr>
            </a:lvl1pPr>
          </a:lstStyle>
          <a:p>
            <a:pPr lvl="0"/>
            <a:r>
              <a:rPr lang="en-US"/>
              <a:t>Asset Class</a:t>
            </a:r>
          </a:p>
        </p:txBody>
      </p:sp>
      <p:sp>
        <p:nvSpPr>
          <p:cNvPr id="28" name="Text Placeholder 5"/>
          <p:cNvSpPr>
            <a:spLocks noGrp="1"/>
          </p:cNvSpPr>
          <p:nvPr>
            <p:ph type="body" sz="quarter" idx="26" hasCustomPrompt="1"/>
          </p:nvPr>
        </p:nvSpPr>
        <p:spPr>
          <a:xfrm>
            <a:off x="457200" y="5207000"/>
            <a:ext cx="9144000" cy="228600"/>
          </a:xfrm>
          <a:prstGeom prst="rect">
            <a:avLst/>
          </a:prstGeom>
        </p:spPr>
        <p:txBody>
          <a:bodyPr lIns="0" tIns="0" rIns="0" bIns="0"/>
          <a:lstStyle>
            <a:lvl1pPr marL="0" indent="0">
              <a:buNone/>
              <a:defRPr sz="1200" b="1">
                <a:solidFill>
                  <a:schemeClr val="accent1"/>
                </a:solidFill>
                <a:latin typeface="Arial" panose="020B0604020202020204" pitchFamily="34" charset="0"/>
                <a:cs typeface="Arial" panose="020B0604020202020204" pitchFamily="34" charset="0"/>
              </a:defRPr>
            </a:lvl1pPr>
          </a:lstStyle>
          <a:p>
            <a:pPr lvl="0"/>
            <a:r>
              <a:rPr lang="en-US"/>
              <a:t>Asset Class</a:t>
            </a:r>
          </a:p>
        </p:txBody>
      </p:sp>
      <p:sp>
        <p:nvSpPr>
          <p:cNvPr id="29" name="TextBox 28"/>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89903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 Mix">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7" name="Chart Placeholder 16"/>
          <p:cNvSpPr>
            <a:spLocks noGrp="1"/>
          </p:cNvSpPr>
          <p:nvPr userDrawn="1">
            <p:ph type="chart" sz="quarter" idx="19"/>
          </p:nvPr>
        </p:nvSpPr>
        <p:spPr>
          <a:xfrm>
            <a:off x="457200" y="1869440"/>
            <a:ext cx="3473777"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18" name="Chart Placeholder 16"/>
          <p:cNvSpPr>
            <a:spLocks noGrp="1"/>
          </p:cNvSpPr>
          <p:nvPr userDrawn="1">
            <p:ph type="chart" sz="quarter" idx="20"/>
          </p:nvPr>
        </p:nvSpPr>
        <p:spPr>
          <a:xfrm>
            <a:off x="457200" y="3698240"/>
            <a:ext cx="3473777"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20" name="Chart Placeholder 16"/>
          <p:cNvSpPr>
            <a:spLocks noGrp="1"/>
          </p:cNvSpPr>
          <p:nvPr userDrawn="1">
            <p:ph type="chart" sz="quarter" idx="21"/>
          </p:nvPr>
        </p:nvSpPr>
        <p:spPr>
          <a:xfrm>
            <a:off x="457200" y="5527040"/>
            <a:ext cx="3473777" cy="1280160"/>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r>
              <a:rPr lang="en-US" dirty="0"/>
              <a:t>Click icon to add chart</a:t>
            </a:r>
          </a:p>
        </p:txBody>
      </p:sp>
      <p:sp>
        <p:nvSpPr>
          <p:cNvPr id="21" name="Content Placeholder 6"/>
          <p:cNvSpPr>
            <a:spLocks noGrp="1"/>
          </p:cNvSpPr>
          <p:nvPr userDrawn="1">
            <p:ph sz="quarter" idx="17"/>
          </p:nvPr>
        </p:nvSpPr>
        <p:spPr>
          <a:xfrm>
            <a:off x="4010163" y="1869440"/>
            <a:ext cx="232465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Content Placeholder 6"/>
          <p:cNvSpPr>
            <a:spLocks noGrp="1"/>
          </p:cNvSpPr>
          <p:nvPr>
            <p:ph sz="quarter" idx="22"/>
          </p:nvPr>
        </p:nvSpPr>
        <p:spPr>
          <a:xfrm>
            <a:off x="4010163" y="3698240"/>
            <a:ext cx="232465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6"/>
          <p:cNvSpPr>
            <a:spLocks noGrp="1"/>
          </p:cNvSpPr>
          <p:nvPr>
            <p:ph sz="quarter" idx="23"/>
          </p:nvPr>
        </p:nvSpPr>
        <p:spPr>
          <a:xfrm>
            <a:off x="4010163" y="5527040"/>
            <a:ext cx="2324650"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Content Placeholder 6"/>
          <p:cNvSpPr>
            <a:spLocks noGrp="1"/>
          </p:cNvSpPr>
          <p:nvPr>
            <p:ph sz="quarter" idx="30"/>
          </p:nvPr>
        </p:nvSpPr>
        <p:spPr>
          <a:xfrm>
            <a:off x="6532775" y="5291370"/>
            <a:ext cx="3073137" cy="12801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Content Placeholder 6"/>
          <p:cNvSpPr>
            <a:spLocks noGrp="1"/>
          </p:cNvSpPr>
          <p:nvPr>
            <p:ph sz="quarter" idx="31"/>
          </p:nvPr>
        </p:nvSpPr>
        <p:spPr>
          <a:xfrm>
            <a:off x="6532774" y="1549400"/>
            <a:ext cx="3068425" cy="429391"/>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 name="TextBox 3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8" name="Text Placeholder 4"/>
          <p:cNvSpPr>
            <a:spLocks noGrp="1"/>
          </p:cNvSpPr>
          <p:nvPr>
            <p:ph type="body" sz="quarter" idx="35"/>
          </p:nvPr>
        </p:nvSpPr>
        <p:spPr>
          <a:xfrm>
            <a:off x="456257" y="1473984"/>
            <a:ext cx="3474720" cy="36576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31" name="Text Placeholder 4"/>
          <p:cNvSpPr>
            <a:spLocks noGrp="1"/>
          </p:cNvSpPr>
          <p:nvPr>
            <p:ph type="body" sz="quarter" idx="36"/>
          </p:nvPr>
        </p:nvSpPr>
        <p:spPr>
          <a:xfrm>
            <a:off x="456257" y="3292886"/>
            <a:ext cx="3474720" cy="36576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33" name="Text Placeholder 4"/>
          <p:cNvSpPr>
            <a:spLocks noGrp="1"/>
          </p:cNvSpPr>
          <p:nvPr>
            <p:ph type="body" sz="quarter" idx="37"/>
          </p:nvPr>
        </p:nvSpPr>
        <p:spPr>
          <a:xfrm>
            <a:off x="456257" y="5131584"/>
            <a:ext cx="3474720" cy="36576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867585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V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521208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4971375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V Content :: Both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5212080" y="2006600"/>
            <a:ext cx="4389120" cy="46634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200" y="2006600"/>
            <a:ext cx="4389120" cy="46634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1"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3" name="Text Placeholder 4"/>
          <p:cNvSpPr>
            <a:spLocks noGrp="1"/>
          </p:cNvSpPr>
          <p:nvPr>
            <p:ph type="body" sz="quarter" idx="35"/>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36"/>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669947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V Content ::  Righ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5212080" y="2006600"/>
            <a:ext cx="4389120" cy="46634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0"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2" name="Text Placeholder 4"/>
          <p:cNvSpPr>
            <a:spLocks noGrp="1"/>
          </p:cNvSpPr>
          <p:nvPr>
            <p:ph type="body" sz="quarter" idx="36"/>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88002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V Content :: Lef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dirty="0"/>
              <a:t>Section Title</a:t>
            </a:r>
          </a:p>
        </p:txBody>
      </p:sp>
      <p:sp>
        <p:nvSpPr>
          <p:cNvPr id="7" name="Content Placeholder 6"/>
          <p:cNvSpPr>
            <a:spLocks noGrp="1"/>
          </p:cNvSpPr>
          <p:nvPr>
            <p:ph sz="quarter" idx="17"/>
          </p:nvPr>
        </p:nvSpPr>
        <p:spPr>
          <a:xfrm>
            <a:off x="521208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2006600"/>
            <a:ext cx="4389120" cy="46634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0"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2" name="Text Placeholder 4"/>
          <p:cNvSpPr>
            <a:spLocks noGrp="1"/>
          </p:cNvSpPr>
          <p:nvPr>
            <p:ph type="body" sz="quarter" idx="35"/>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0416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1" name="TextBox 10"/>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6"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7"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Tree>
    <p:extLst>
      <p:ext uri="{BB962C8B-B14F-4D97-AF65-F5344CB8AC3E}">
        <p14:creationId xmlns:p14="http://schemas.microsoft.com/office/powerpoint/2010/main" val="992114340"/>
      </p:ext>
    </p:extLst>
  </p:cSld>
  <p:clrMapOvr>
    <a:masterClrMapping/>
  </p:clrMapOvr>
  <p:extLst>
    <p:ext uri="{DCECCB84-F9BA-43D5-87BE-67443E8EF086}">
      <p15:sldGuideLst xmlns:p15="http://schemas.microsoft.com/office/powerpoint/2012/main">
        <p15:guide id="1" orient="horz" pos="720" userDrawn="1">
          <p15:clr>
            <a:srgbClr val="FBAE40"/>
          </p15:clr>
        </p15:guide>
        <p15:guide id="2" pos="316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3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9" name="Content Placeholder 6"/>
          <p:cNvSpPr>
            <a:spLocks noGrp="1"/>
          </p:cNvSpPr>
          <p:nvPr>
            <p:ph sz="quarter" idx="18"/>
          </p:nvPr>
        </p:nvSpPr>
        <p:spPr>
          <a:xfrm>
            <a:off x="6172200" y="1915160"/>
            <a:ext cx="3352800" cy="16002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1"/>
          </p:nvPr>
        </p:nvSpPr>
        <p:spPr>
          <a:xfrm>
            <a:off x="6553200" y="3601084"/>
            <a:ext cx="3156408" cy="2600915"/>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6"/>
          <p:cNvSpPr>
            <a:spLocks noGrp="1"/>
          </p:cNvSpPr>
          <p:nvPr>
            <p:ph sz="quarter" idx="22"/>
          </p:nvPr>
        </p:nvSpPr>
        <p:spPr>
          <a:xfrm>
            <a:off x="457199" y="6344285"/>
            <a:ext cx="7315200" cy="734407"/>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Box 15"/>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5" name="Content Placeholder 6"/>
          <p:cNvSpPr>
            <a:spLocks noGrp="1"/>
          </p:cNvSpPr>
          <p:nvPr>
            <p:ph sz="quarter" idx="23"/>
          </p:nvPr>
        </p:nvSpPr>
        <p:spPr>
          <a:xfrm>
            <a:off x="457199" y="1549400"/>
            <a:ext cx="5943600" cy="4636008"/>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4"/>
          <p:cNvSpPr>
            <a:spLocks noGrp="1"/>
          </p:cNvSpPr>
          <p:nvPr>
            <p:ph type="body" sz="quarter" idx="36"/>
          </p:nvPr>
        </p:nvSpPr>
        <p:spPr>
          <a:xfrm>
            <a:off x="6553200" y="1549400"/>
            <a:ext cx="3355848" cy="36576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7144733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Content ::  2 Righ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4389120" cy="517525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521208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6" name="Text Placeholder 4"/>
          <p:cNvSpPr>
            <a:spLocks noGrp="1"/>
          </p:cNvSpPr>
          <p:nvPr>
            <p:ph type="body" sz="quarter" idx="36"/>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37"/>
          </p:nvPr>
        </p:nvSpPr>
        <p:spPr>
          <a:xfrm>
            <a:off x="521208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259838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Left Title :: 2 Right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2006600"/>
            <a:ext cx="4389120" cy="47244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521208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7" name="Text Placeholder 4"/>
          <p:cNvSpPr>
            <a:spLocks noGrp="1"/>
          </p:cNvSpPr>
          <p:nvPr>
            <p:ph type="body" sz="quarter" idx="36"/>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8" name="Text Placeholder 4"/>
          <p:cNvSpPr>
            <a:spLocks noGrp="1"/>
          </p:cNvSpPr>
          <p:nvPr>
            <p:ph type="body" sz="quarter" idx="37"/>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0" name="Text Placeholder 4"/>
          <p:cNvSpPr>
            <a:spLocks noGrp="1"/>
          </p:cNvSpPr>
          <p:nvPr>
            <p:ph type="body" sz="quarter" idx="38"/>
          </p:nvPr>
        </p:nvSpPr>
        <p:spPr>
          <a:xfrm>
            <a:off x="521208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0420793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Content ::  2 Lef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5212080" y="1549399"/>
            <a:ext cx="4389120" cy="5175251"/>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20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4" name="Text Placeholder 4"/>
          <p:cNvSpPr>
            <a:spLocks noGrp="1"/>
          </p:cNvSpPr>
          <p:nvPr>
            <p:ph type="body" sz="quarter" idx="36"/>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6" name="Text Placeholder 4"/>
          <p:cNvSpPr>
            <a:spLocks noGrp="1"/>
          </p:cNvSpPr>
          <p:nvPr>
            <p:ph type="body" sz="quarter" idx="38"/>
          </p:nvPr>
        </p:nvSpPr>
        <p:spPr>
          <a:xfrm>
            <a:off x="45720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674081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 Right Title :: 2 Left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45720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20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Box 14"/>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2"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3" name="Content Placeholder 6"/>
          <p:cNvSpPr>
            <a:spLocks noGrp="1"/>
          </p:cNvSpPr>
          <p:nvPr>
            <p:ph sz="quarter" idx="24"/>
          </p:nvPr>
        </p:nvSpPr>
        <p:spPr>
          <a:xfrm>
            <a:off x="5212080" y="2006600"/>
            <a:ext cx="4389120" cy="47244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4"/>
          <p:cNvSpPr>
            <a:spLocks noGrp="1"/>
          </p:cNvSpPr>
          <p:nvPr>
            <p:ph type="body" sz="quarter" idx="36"/>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38"/>
          </p:nvPr>
        </p:nvSpPr>
        <p:spPr>
          <a:xfrm>
            <a:off x="45720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8" name="Text Placeholder 4"/>
          <p:cNvSpPr>
            <a:spLocks noGrp="1"/>
          </p:cNvSpPr>
          <p:nvPr>
            <p:ph type="body" sz="quarter" idx="39"/>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1261360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ntent :: 2 Left :: 1 Title">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521208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6"/>
          <p:cNvSpPr>
            <a:spLocks noGrp="1"/>
          </p:cNvSpPr>
          <p:nvPr>
            <p:ph sz="quarter" idx="18"/>
          </p:nvPr>
        </p:nvSpPr>
        <p:spPr>
          <a:xfrm>
            <a:off x="457200" y="15494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1"/>
          </p:nvPr>
        </p:nvSpPr>
        <p:spPr>
          <a:xfrm>
            <a:off x="457200" y="404419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6"/>
          <p:cNvSpPr>
            <a:spLocks noGrp="1"/>
          </p:cNvSpPr>
          <p:nvPr>
            <p:ph sz="quarter" idx="24"/>
          </p:nvPr>
        </p:nvSpPr>
        <p:spPr>
          <a:xfrm>
            <a:off x="457198" y="5937549"/>
            <a:ext cx="4114800" cy="6698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Box 17"/>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4"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6" name="Text Placeholder 4"/>
          <p:cNvSpPr>
            <a:spLocks noGrp="1"/>
          </p:cNvSpPr>
          <p:nvPr>
            <p:ph type="body" sz="quarter" idx="36"/>
          </p:nvPr>
        </p:nvSpPr>
        <p:spPr>
          <a:xfrm>
            <a:off x="457200" y="3822665"/>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427647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Left Titles 1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521208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6"/>
          <p:cNvSpPr>
            <a:spLocks noGrp="1"/>
          </p:cNvSpPr>
          <p:nvPr>
            <p:ph sz="quarter" idx="21"/>
          </p:nvPr>
        </p:nvSpPr>
        <p:spPr>
          <a:xfrm>
            <a:off x="457200" y="6016409"/>
            <a:ext cx="3822192" cy="73152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Box 15"/>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0"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5" name="Text Placeholder 4"/>
          <p:cNvSpPr>
            <a:spLocks noGrp="1"/>
          </p:cNvSpPr>
          <p:nvPr>
            <p:ph type="body" sz="quarter" idx="36"/>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38"/>
          </p:nvPr>
        </p:nvSpPr>
        <p:spPr>
          <a:xfrm>
            <a:off x="457200" y="5968254"/>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10159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 Content :: 3 Righ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5212080" y="200660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557276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5212080" y="378968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Box 16"/>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4" name="Text Placeholder 4"/>
          <p:cNvSpPr>
            <a:spLocks noGrp="1"/>
          </p:cNvSpPr>
          <p:nvPr>
            <p:ph type="body" sz="quarter" idx="36"/>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5" name="Text Placeholder 4"/>
          <p:cNvSpPr>
            <a:spLocks noGrp="1"/>
          </p:cNvSpPr>
          <p:nvPr>
            <p:ph type="body" sz="quarter" idx="38"/>
          </p:nvPr>
        </p:nvSpPr>
        <p:spPr>
          <a:xfrm>
            <a:off x="5212080" y="33324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6" name="Text Placeholder 4"/>
          <p:cNvSpPr>
            <a:spLocks noGrp="1"/>
          </p:cNvSpPr>
          <p:nvPr>
            <p:ph type="body" sz="quarter" idx="39"/>
          </p:nvPr>
        </p:nvSpPr>
        <p:spPr>
          <a:xfrm>
            <a:off x="5212080" y="511556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471439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unds Slide">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6000750" y="1419225"/>
            <a:ext cx="3600450" cy="1457325"/>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1549400"/>
            <a:ext cx="5429250" cy="727075"/>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200" y="4213908"/>
            <a:ext cx="5429250" cy="1097280"/>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2369436"/>
            <a:ext cx="5429250" cy="1097280"/>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Box 16"/>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5" name="Content Placeholder 6"/>
          <p:cNvSpPr>
            <a:spLocks noGrp="1"/>
          </p:cNvSpPr>
          <p:nvPr>
            <p:ph sz="quarter" idx="40"/>
          </p:nvPr>
        </p:nvSpPr>
        <p:spPr>
          <a:xfrm>
            <a:off x="6000750" y="2902258"/>
            <a:ext cx="3600450" cy="1679267"/>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6"/>
          <p:cNvSpPr>
            <a:spLocks noGrp="1"/>
          </p:cNvSpPr>
          <p:nvPr>
            <p:ph sz="quarter" idx="41"/>
          </p:nvPr>
        </p:nvSpPr>
        <p:spPr>
          <a:xfrm>
            <a:off x="6000750" y="4705350"/>
            <a:ext cx="3600450" cy="1557338"/>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96852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unds_2 Slide">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5943600" y="1419225"/>
            <a:ext cx="3657600" cy="1457325"/>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199" y="1549400"/>
            <a:ext cx="5269345" cy="727075"/>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199" y="4213908"/>
            <a:ext cx="5269345" cy="1097280"/>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199" y="2369436"/>
            <a:ext cx="5269345" cy="1097280"/>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0"/>
              </a:spcBef>
              <a:spcAft>
                <a:spcPts val="3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Box 16"/>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5" name="Content Placeholder 6"/>
          <p:cNvSpPr>
            <a:spLocks noGrp="1"/>
          </p:cNvSpPr>
          <p:nvPr>
            <p:ph sz="quarter" idx="40"/>
          </p:nvPr>
        </p:nvSpPr>
        <p:spPr>
          <a:xfrm>
            <a:off x="5486400" y="2902258"/>
            <a:ext cx="4114800" cy="1679267"/>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6"/>
          <p:cNvSpPr>
            <a:spLocks noGrp="1"/>
          </p:cNvSpPr>
          <p:nvPr>
            <p:ph sz="quarter" idx="41"/>
          </p:nvPr>
        </p:nvSpPr>
        <p:spPr>
          <a:xfrm>
            <a:off x="5943600" y="4705350"/>
            <a:ext cx="3657600" cy="1557338"/>
          </a:xfrm>
          <a:prstGeom prst="rect">
            <a:avLst/>
          </a:prstGeom>
        </p:spPr>
        <p:txBody>
          <a:bodyPr lIns="0" tIns="0" rIns="0" bIns="0"/>
          <a:lstStyle>
            <a:lvl1pPr marL="0" indent="0">
              <a:lnSpc>
                <a:spcPts val="1600"/>
              </a:lnSpc>
              <a:spcBef>
                <a:spcPts val="900"/>
              </a:spcBef>
              <a:spcAft>
                <a:spcPts val="0"/>
              </a:spcAft>
              <a:buNone/>
              <a:defRPr sz="10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9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9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747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50235"/>
            <a:ext cx="731520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16136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4 Content :: 3 Lef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5212080" y="1549400"/>
            <a:ext cx="4389120" cy="512064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200660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457200" y="557276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3789680"/>
            <a:ext cx="4389120" cy="10972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Box 16"/>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4" name="Text Placeholder 4"/>
          <p:cNvSpPr>
            <a:spLocks noGrp="1"/>
          </p:cNvSpPr>
          <p:nvPr>
            <p:ph type="body" sz="quarter" idx="36"/>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5" name="Text Placeholder 4"/>
          <p:cNvSpPr>
            <a:spLocks noGrp="1"/>
          </p:cNvSpPr>
          <p:nvPr>
            <p:ph type="body" sz="quarter" idx="38"/>
          </p:nvPr>
        </p:nvSpPr>
        <p:spPr>
          <a:xfrm>
            <a:off x="457200" y="33324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6" name="Text Placeholder 4"/>
          <p:cNvSpPr>
            <a:spLocks noGrp="1"/>
          </p:cNvSpPr>
          <p:nvPr>
            <p:ph type="body" sz="quarter" idx="39"/>
          </p:nvPr>
        </p:nvSpPr>
        <p:spPr>
          <a:xfrm>
            <a:off x="457200" y="511556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73471014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 H Title :: 2 Titles Below">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0" name="Content Placeholder 6"/>
          <p:cNvSpPr>
            <a:spLocks noGrp="1"/>
          </p:cNvSpPr>
          <p:nvPr>
            <p:ph sz="quarter" idx="23"/>
          </p:nvPr>
        </p:nvSpPr>
        <p:spPr>
          <a:xfrm>
            <a:off x="457200" y="1752599"/>
            <a:ext cx="9144000" cy="3063875"/>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1"/>
          </p:nvPr>
        </p:nvSpPr>
        <p:spPr>
          <a:xfrm>
            <a:off x="5212080" y="5121393"/>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6"/>
          <p:cNvSpPr>
            <a:spLocks noGrp="1"/>
          </p:cNvSpPr>
          <p:nvPr>
            <p:ph sz="quarter" idx="25"/>
          </p:nvPr>
        </p:nvSpPr>
        <p:spPr>
          <a:xfrm>
            <a:off x="457200" y="5121393"/>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algn="r">
              <a:defRPr/>
            </a:pPr>
            <a:fld id="{0D558541-60C9-42A2-8392-FF12533A6B7A}" type="slidenum">
              <a:rPr lang="en-US" sz="900" smtClean="0">
                <a:solidFill>
                  <a:srgbClr val="000000"/>
                </a:solidFill>
                <a:latin typeface="Arial" panose="020B0604020202020204" pitchFamily="34" charset="0"/>
                <a:cs typeface="Arial" panose="020B0604020202020204" pitchFamily="34" charset="0"/>
              </a:rPr>
              <a:pPr algn="r">
                <a:defRPr/>
              </a:pPr>
              <a:t>‹#›</a:t>
            </a:fld>
            <a:endParaRPr lang="en-US" sz="900" dirty="0">
              <a:solidFill>
                <a:srgbClr val="000000"/>
              </a:solidFill>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8" name="Text Placeholder 4"/>
          <p:cNvSpPr>
            <a:spLocks noGrp="1"/>
          </p:cNvSpPr>
          <p:nvPr>
            <p:ph type="body" sz="quarter" idx="38"/>
          </p:nvPr>
        </p:nvSpPr>
        <p:spPr>
          <a:xfrm>
            <a:off x="457200" y="1549400"/>
            <a:ext cx="914400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9" name="Text Placeholder 4"/>
          <p:cNvSpPr>
            <a:spLocks noGrp="1"/>
          </p:cNvSpPr>
          <p:nvPr>
            <p:ph type="body" sz="quarter" idx="39"/>
          </p:nvPr>
        </p:nvSpPr>
        <p:spPr>
          <a:xfrm>
            <a:off x="457200" y="4807785"/>
            <a:ext cx="438912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0" name="Text Placeholder 4"/>
          <p:cNvSpPr>
            <a:spLocks noGrp="1"/>
          </p:cNvSpPr>
          <p:nvPr>
            <p:ph type="body" sz="quarter" idx="40"/>
          </p:nvPr>
        </p:nvSpPr>
        <p:spPr>
          <a:xfrm>
            <a:off x="5212080" y="4807785"/>
            <a:ext cx="438912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47842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Titles Top :: 1 H Title Below">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0" name="Content Placeholder 6"/>
          <p:cNvSpPr>
            <a:spLocks noGrp="1"/>
          </p:cNvSpPr>
          <p:nvPr>
            <p:ph sz="quarter" idx="23"/>
          </p:nvPr>
        </p:nvSpPr>
        <p:spPr>
          <a:xfrm>
            <a:off x="457200" y="4972051"/>
            <a:ext cx="9144000" cy="200025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1"/>
          </p:nvPr>
        </p:nvSpPr>
        <p:spPr>
          <a:xfrm>
            <a:off x="5212080" y="2314574"/>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6"/>
          <p:cNvSpPr>
            <a:spLocks noGrp="1"/>
          </p:cNvSpPr>
          <p:nvPr>
            <p:ph sz="quarter" idx="25"/>
          </p:nvPr>
        </p:nvSpPr>
        <p:spPr>
          <a:xfrm>
            <a:off x="457200" y="2314574"/>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algn="r">
              <a:defRPr/>
            </a:pPr>
            <a:fld id="{0D558541-60C9-42A2-8392-FF12533A6B7A}" type="slidenum">
              <a:rPr lang="en-US" sz="900" smtClean="0">
                <a:solidFill>
                  <a:srgbClr val="000000"/>
                </a:solidFill>
                <a:latin typeface="Arial" panose="020B0604020202020204" pitchFamily="34" charset="0"/>
                <a:cs typeface="Arial" panose="020B0604020202020204" pitchFamily="34" charset="0"/>
              </a:rPr>
              <a:pPr algn="r">
                <a:defRPr/>
              </a:pPr>
              <a:t>‹#›</a:t>
            </a:fld>
            <a:endParaRPr lang="en-US" sz="900" dirty="0">
              <a:solidFill>
                <a:srgbClr val="000000"/>
              </a:solidFill>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7" name="Text Placeholder 4"/>
          <p:cNvSpPr>
            <a:spLocks noGrp="1"/>
          </p:cNvSpPr>
          <p:nvPr>
            <p:ph type="body" sz="quarter" idx="38"/>
          </p:nvPr>
        </p:nvSpPr>
        <p:spPr>
          <a:xfrm>
            <a:off x="457200" y="4489686"/>
            <a:ext cx="914400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8" name="Text Placeholder 4"/>
          <p:cNvSpPr>
            <a:spLocks noGrp="1"/>
          </p:cNvSpPr>
          <p:nvPr>
            <p:ph type="body" sz="quarter" idx="39"/>
          </p:nvPr>
        </p:nvSpPr>
        <p:spPr>
          <a:xfrm>
            <a:off x="457200" y="1550235"/>
            <a:ext cx="438912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9" name="Text Placeholder 4"/>
          <p:cNvSpPr>
            <a:spLocks noGrp="1"/>
          </p:cNvSpPr>
          <p:nvPr>
            <p:ph type="body" sz="quarter" idx="40"/>
          </p:nvPr>
        </p:nvSpPr>
        <p:spPr>
          <a:xfrm>
            <a:off x="5212080" y="1550235"/>
            <a:ext cx="438912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7710934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 Title Top :: 3 Bottom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8" name="Content Placeholder 6"/>
          <p:cNvSpPr>
            <a:spLocks noGrp="1"/>
          </p:cNvSpPr>
          <p:nvPr>
            <p:ph sz="quarter" idx="21"/>
          </p:nvPr>
        </p:nvSpPr>
        <p:spPr>
          <a:xfrm>
            <a:off x="3566160" y="4551679"/>
            <a:ext cx="2926080" cy="2172971"/>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5"/>
          </p:nvPr>
        </p:nvSpPr>
        <p:spPr>
          <a:xfrm>
            <a:off x="457200" y="4551679"/>
            <a:ext cx="2926080" cy="2172971"/>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6"/>
          <p:cNvSpPr>
            <a:spLocks noGrp="1"/>
          </p:cNvSpPr>
          <p:nvPr>
            <p:ph sz="quarter" idx="29"/>
          </p:nvPr>
        </p:nvSpPr>
        <p:spPr>
          <a:xfrm>
            <a:off x="6675120" y="4536439"/>
            <a:ext cx="2926080" cy="2172971"/>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extBox 2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2" name="Content Placeholder 6"/>
          <p:cNvSpPr>
            <a:spLocks noGrp="1"/>
          </p:cNvSpPr>
          <p:nvPr>
            <p:ph sz="quarter" idx="23"/>
          </p:nvPr>
        </p:nvSpPr>
        <p:spPr>
          <a:xfrm>
            <a:off x="457200" y="1752600"/>
            <a:ext cx="9144000" cy="2276476"/>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Text Placeholder 4"/>
          <p:cNvSpPr>
            <a:spLocks noGrp="1"/>
          </p:cNvSpPr>
          <p:nvPr>
            <p:ph type="body" sz="quarter" idx="38"/>
          </p:nvPr>
        </p:nvSpPr>
        <p:spPr>
          <a:xfrm>
            <a:off x="457200" y="1549400"/>
            <a:ext cx="9144000" cy="32004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7" name="Text Placeholder 4"/>
          <p:cNvSpPr>
            <a:spLocks noGrp="1"/>
          </p:cNvSpPr>
          <p:nvPr>
            <p:ph type="body" sz="quarter" idx="39"/>
          </p:nvPr>
        </p:nvSpPr>
        <p:spPr>
          <a:xfrm>
            <a:off x="457200" y="40944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8" name="Text Placeholder 4"/>
          <p:cNvSpPr>
            <a:spLocks noGrp="1"/>
          </p:cNvSpPr>
          <p:nvPr>
            <p:ph type="body" sz="quarter" idx="40"/>
          </p:nvPr>
        </p:nvSpPr>
        <p:spPr>
          <a:xfrm>
            <a:off x="3566160" y="40944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9" name="Text Placeholder 4"/>
          <p:cNvSpPr>
            <a:spLocks noGrp="1"/>
          </p:cNvSpPr>
          <p:nvPr>
            <p:ph type="body" sz="quarter" idx="41"/>
          </p:nvPr>
        </p:nvSpPr>
        <p:spPr>
          <a:xfrm>
            <a:off x="6675120" y="40944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6656069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4 Conten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521208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5"/>
          </p:nvPr>
        </p:nvSpPr>
        <p:spPr>
          <a:xfrm>
            <a:off x="45720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Box 18"/>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5"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8" name="Text Placeholder 4"/>
          <p:cNvSpPr>
            <a:spLocks noGrp="1"/>
          </p:cNvSpPr>
          <p:nvPr>
            <p:ph type="body" sz="quarter" idx="39"/>
          </p:nvPr>
        </p:nvSpPr>
        <p:spPr>
          <a:xfrm>
            <a:off x="45720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0" name="Text Placeholder 4"/>
          <p:cNvSpPr>
            <a:spLocks noGrp="1"/>
          </p:cNvSpPr>
          <p:nvPr>
            <p:ph type="body" sz="quarter" idx="40"/>
          </p:nvPr>
        </p:nvSpPr>
        <p:spPr>
          <a:xfrm>
            <a:off x="521208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1" name="Text Placeholder 4"/>
          <p:cNvSpPr>
            <a:spLocks noGrp="1"/>
          </p:cNvSpPr>
          <p:nvPr>
            <p:ph type="body" sz="quarter" idx="41"/>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2" name="Text Placeholder 4"/>
          <p:cNvSpPr>
            <a:spLocks noGrp="1"/>
          </p:cNvSpPr>
          <p:nvPr>
            <p:ph type="body" sz="quarter" idx="42"/>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785567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 Content :: Top Left with No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521208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1549400"/>
            <a:ext cx="4389120" cy="24993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5"/>
          </p:nvPr>
        </p:nvSpPr>
        <p:spPr>
          <a:xfrm>
            <a:off x="45720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Box 17"/>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5"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7" name="Text Placeholder 4"/>
          <p:cNvSpPr>
            <a:spLocks noGrp="1"/>
          </p:cNvSpPr>
          <p:nvPr>
            <p:ph type="body" sz="quarter" idx="39"/>
          </p:nvPr>
        </p:nvSpPr>
        <p:spPr>
          <a:xfrm>
            <a:off x="45720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9" name="Text Placeholder 4"/>
          <p:cNvSpPr>
            <a:spLocks noGrp="1"/>
          </p:cNvSpPr>
          <p:nvPr>
            <p:ph type="body" sz="quarter" idx="40"/>
          </p:nvPr>
        </p:nvSpPr>
        <p:spPr>
          <a:xfrm>
            <a:off x="521208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0" name="Text Placeholder 4"/>
          <p:cNvSpPr>
            <a:spLocks noGrp="1"/>
          </p:cNvSpPr>
          <p:nvPr>
            <p:ph type="body" sz="quarter" idx="42"/>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54265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 Content :: Bottom Right with No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521208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5212080" y="4246880"/>
            <a:ext cx="438912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200660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5"/>
          </p:nvPr>
        </p:nvSpPr>
        <p:spPr>
          <a:xfrm>
            <a:off x="457200" y="4704080"/>
            <a:ext cx="438912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Box 18"/>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5"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6" name="Text Placeholder 4"/>
          <p:cNvSpPr>
            <a:spLocks noGrp="1"/>
          </p:cNvSpPr>
          <p:nvPr>
            <p:ph type="body" sz="quarter" idx="39"/>
          </p:nvPr>
        </p:nvSpPr>
        <p:spPr>
          <a:xfrm>
            <a:off x="457200" y="424688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41"/>
          </p:nvPr>
        </p:nvSpPr>
        <p:spPr>
          <a:xfrm>
            <a:off x="45720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8" name="Text Placeholder 4"/>
          <p:cNvSpPr>
            <a:spLocks noGrp="1"/>
          </p:cNvSpPr>
          <p:nvPr>
            <p:ph type="body" sz="quarter" idx="42"/>
          </p:nvPr>
        </p:nvSpPr>
        <p:spPr>
          <a:xfrm>
            <a:off x="5212080" y="1549400"/>
            <a:ext cx="438912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5054945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erf:Comp">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5542960" y="2204567"/>
            <a:ext cx="405823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198" y="1930247"/>
            <a:ext cx="5001768"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21" name="Content Placeholder 6"/>
          <p:cNvSpPr>
            <a:spLocks noGrp="1"/>
          </p:cNvSpPr>
          <p:nvPr>
            <p:ph sz="quarter" idx="28"/>
          </p:nvPr>
        </p:nvSpPr>
        <p:spPr>
          <a:xfrm>
            <a:off x="5542960" y="4372724"/>
            <a:ext cx="4058239"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Content Placeholder 6"/>
          <p:cNvSpPr>
            <a:spLocks noGrp="1"/>
          </p:cNvSpPr>
          <p:nvPr>
            <p:ph sz="quarter" idx="30"/>
          </p:nvPr>
        </p:nvSpPr>
        <p:spPr>
          <a:xfrm>
            <a:off x="457198" y="4098404"/>
            <a:ext cx="5001768"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4" name="Text Placeholder 4"/>
          <p:cNvSpPr>
            <a:spLocks noGrp="1"/>
          </p:cNvSpPr>
          <p:nvPr>
            <p:ph type="body" sz="quarter" idx="39"/>
          </p:nvPr>
        </p:nvSpPr>
        <p:spPr>
          <a:xfrm>
            <a:off x="5542960" y="4164393"/>
            <a:ext cx="4059936" cy="265176"/>
          </a:xfrm>
          <a:prstGeom prst="rect">
            <a:avLst/>
          </a:prstGeom>
        </p:spPr>
        <p:txBody>
          <a:bodyPr lIns="0" tIns="0" rIns="0" bIns="0"/>
          <a:lstStyle>
            <a:lvl1pPr marL="0" indent="0">
              <a:lnSpc>
                <a:spcPts val="1500"/>
              </a:lnSpc>
              <a:spcBef>
                <a:spcPts val="0"/>
              </a:spcBef>
              <a:buNone/>
              <a:defRPr sz="9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9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5" name="Text Placeholder 4"/>
          <p:cNvSpPr>
            <a:spLocks noGrp="1"/>
          </p:cNvSpPr>
          <p:nvPr>
            <p:ph type="body" sz="quarter" idx="41"/>
          </p:nvPr>
        </p:nvSpPr>
        <p:spPr>
          <a:xfrm>
            <a:off x="457200" y="1549400"/>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7" name="Text Placeholder 4"/>
          <p:cNvSpPr>
            <a:spLocks noGrp="1"/>
          </p:cNvSpPr>
          <p:nvPr>
            <p:ph type="body" sz="quarter" idx="42"/>
          </p:nvPr>
        </p:nvSpPr>
        <p:spPr>
          <a:xfrm>
            <a:off x="5542960" y="1996236"/>
            <a:ext cx="4059936" cy="265176"/>
          </a:xfrm>
          <a:prstGeom prst="rect">
            <a:avLst/>
          </a:prstGeom>
        </p:spPr>
        <p:txBody>
          <a:bodyPr lIns="0" tIns="0" rIns="0" bIns="0"/>
          <a:lstStyle>
            <a:lvl1pPr marL="0" indent="0">
              <a:lnSpc>
                <a:spcPts val="1500"/>
              </a:lnSpc>
              <a:spcBef>
                <a:spcPts val="0"/>
              </a:spcBef>
              <a:buNone/>
              <a:defRPr sz="9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9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9835155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 Content :: Left Column has no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3566160" y="200660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3566160" y="470408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1549400"/>
            <a:ext cx="2926080" cy="516636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7"/>
          </p:nvPr>
        </p:nvSpPr>
        <p:spPr>
          <a:xfrm>
            <a:off x="6675120" y="199136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6"/>
          <p:cNvSpPr>
            <a:spLocks noGrp="1"/>
          </p:cNvSpPr>
          <p:nvPr>
            <p:ph sz="quarter" idx="29"/>
          </p:nvPr>
        </p:nvSpPr>
        <p:spPr>
          <a:xfrm>
            <a:off x="6675120" y="468884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Box 2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0" name="Text Placeholder 4"/>
          <p:cNvSpPr>
            <a:spLocks noGrp="1"/>
          </p:cNvSpPr>
          <p:nvPr>
            <p:ph type="body" sz="quarter" idx="39"/>
          </p:nvPr>
        </p:nvSpPr>
        <p:spPr>
          <a:xfrm>
            <a:off x="3566160" y="42468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1" name="Text Placeholder 4"/>
          <p:cNvSpPr>
            <a:spLocks noGrp="1"/>
          </p:cNvSpPr>
          <p:nvPr>
            <p:ph type="body" sz="quarter" idx="41"/>
          </p:nvPr>
        </p:nvSpPr>
        <p:spPr>
          <a:xfrm>
            <a:off x="3566160" y="154940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3" name="Text Placeholder 4"/>
          <p:cNvSpPr>
            <a:spLocks noGrp="1"/>
          </p:cNvSpPr>
          <p:nvPr>
            <p:ph type="body" sz="quarter" idx="42"/>
          </p:nvPr>
        </p:nvSpPr>
        <p:spPr>
          <a:xfrm>
            <a:off x="6675120" y="154940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4" name="Text Placeholder 4"/>
          <p:cNvSpPr>
            <a:spLocks noGrp="1"/>
          </p:cNvSpPr>
          <p:nvPr>
            <p:ph type="body" sz="quarter" idx="43"/>
          </p:nvPr>
        </p:nvSpPr>
        <p:spPr>
          <a:xfrm>
            <a:off x="6675120" y="42468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88377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6 Conten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Content Placeholder 6"/>
          <p:cNvSpPr>
            <a:spLocks noGrp="1"/>
          </p:cNvSpPr>
          <p:nvPr>
            <p:ph sz="quarter" idx="18"/>
          </p:nvPr>
        </p:nvSpPr>
        <p:spPr>
          <a:xfrm>
            <a:off x="3566160" y="200660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6"/>
          <p:cNvSpPr>
            <a:spLocks noGrp="1"/>
          </p:cNvSpPr>
          <p:nvPr>
            <p:ph sz="quarter" idx="21"/>
          </p:nvPr>
        </p:nvSpPr>
        <p:spPr>
          <a:xfrm>
            <a:off x="3566160" y="470408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6"/>
          <p:cNvSpPr>
            <a:spLocks noGrp="1"/>
          </p:cNvSpPr>
          <p:nvPr>
            <p:ph sz="quarter" idx="23"/>
          </p:nvPr>
        </p:nvSpPr>
        <p:spPr>
          <a:xfrm>
            <a:off x="457200" y="200660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6"/>
          <p:cNvSpPr>
            <a:spLocks noGrp="1"/>
          </p:cNvSpPr>
          <p:nvPr>
            <p:ph sz="quarter" idx="25"/>
          </p:nvPr>
        </p:nvSpPr>
        <p:spPr>
          <a:xfrm>
            <a:off x="457200" y="470408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p:cNvSpPr>
            <a:spLocks noGrp="1"/>
          </p:cNvSpPr>
          <p:nvPr>
            <p:ph sz="quarter" idx="27"/>
          </p:nvPr>
        </p:nvSpPr>
        <p:spPr>
          <a:xfrm>
            <a:off x="6675120" y="199136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6"/>
          <p:cNvSpPr>
            <a:spLocks noGrp="1"/>
          </p:cNvSpPr>
          <p:nvPr>
            <p:ph sz="quarter" idx="29"/>
          </p:nvPr>
        </p:nvSpPr>
        <p:spPr>
          <a:xfrm>
            <a:off x="6675120" y="4688840"/>
            <a:ext cx="292608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extBox 2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20" name="Text Placeholder 4"/>
          <p:cNvSpPr>
            <a:spLocks noGrp="1"/>
          </p:cNvSpPr>
          <p:nvPr>
            <p:ph type="body" sz="quarter" idx="39"/>
          </p:nvPr>
        </p:nvSpPr>
        <p:spPr>
          <a:xfrm>
            <a:off x="3566160" y="42468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1" name="Text Placeholder 4"/>
          <p:cNvSpPr>
            <a:spLocks noGrp="1"/>
          </p:cNvSpPr>
          <p:nvPr>
            <p:ph type="body" sz="quarter" idx="41"/>
          </p:nvPr>
        </p:nvSpPr>
        <p:spPr>
          <a:xfrm>
            <a:off x="3566160" y="154940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2" name="Text Placeholder 4"/>
          <p:cNvSpPr>
            <a:spLocks noGrp="1"/>
          </p:cNvSpPr>
          <p:nvPr>
            <p:ph type="body" sz="quarter" idx="42"/>
          </p:nvPr>
        </p:nvSpPr>
        <p:spPr>
          <a:xfrm>
            <a:off x="6675120" y="154940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4" name="Text Placeholder 4"/>
          <p:cNvSpPr>
            <a:spLocks noGrp="1"/>
          </p:cNvSpPr>
          <p:nvPr>
            <p:ph type="body" sz="quarter" idx="43"/>
          </p:nvPr>
        </p:nvSpPr>
        <p:spPr>
          <a:xfrm>
            <a:off x="6675120" y="42468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5" name="Text Placeholder 4"/>
          <p:cNvSpPr>
            <a:spLocks noGrp="1"/>
          </p:cNvSpPr>
          <p:nvPr>
            <p:ph type="body" sz="quarter" idx="44"/>
          </p:nvPr>
        </p:nvSpPr>
        <p:spPr>
          <a:xfrm>
            <a:off x="457200" y="424688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26" name="Text Placeholder 4"/>
          <p:cNvSpPr>
            <a:spLocks noGrp="1"/>
          </p:cNvSpPr>
          <p:nvPr>
            <p:ph type="body" sz="quarter" idx="45"/>
          </p:nvPr>
        </p:nvSpPr>
        <p:spPr>
          <a:xfrm>
            <a:off x="457200" y="1549400"/>
            <a:ext cx="292608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18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20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800" b="1">
                <a:solidFill>
                  <a:srgbClr val="63666A"/>
                </a:solidFill>
                <a:latin typeface="Arial" panose="020B0604020202020204" pitchFamily="34" charset="0"/>
                <a:cs typeface="Arial" panose="020B0604020202020204" pitchFamily="34" charset="0"/>
              </a:defRPr>
            </a:lvl1pPr>
          </a:lstStyle>
          <a:p>
            <a:pPr lvl="0"/>
            <a:r>
              <a:rPr lang="en-US" dirty="0"/>
              <a:t>Section Title</a:t>
            </a:r>
          </a:p>
        </p:txBody>
      </p:sp>
      <p:sp>
        <p:nvSpPr>
          <p:cNvPr id="7" name="Content Placeholder 6"/>
          <p:cNvSpPr>
            <a:spLocks noGrp="1"/>
          </p:cNvSpPr>
          <p:nvPr>
            <p:ph sz="quarter" idx="17"/>
          </p:nvPr>
        </p:nvSpPr>
        <p:spPr>
          <a:xfrm>
            <a:off x="457200" y="1550235"/>
            <a:ext cx="9144000" cy="5120640"/>
          </a:xfrm>
          <a:prstGeom prst="rect">
            <a:avLst/>
          </a:prstGeom>
        </p:spPr>
        <p:txBody>
          <a:bodyPr lIns="0" tIns="0" rIns="0" bIns="0"/>
          <a:lstStyle>
            <a:lvl1pPr marL="0" indent="0">
              <a:lnSpc>
                <a:spcPct val="100000"/>
              </a:lnSpc>
              <a:spcBef>
                <a:spcPts val="900"/>
              </a:spcBef>
              <a:spcAft>
                <a:spcPts val="0"/>
              </a:spcAft>
              <a:buNone/>
              <a:defRPr sz="2000" b="1">
                <a:solidFill>
                  <a:schemeClr val="accent1"/>
                </a:solidFill>
                <a:latin typeface="Arial" panose="020B0604020202020204" pitchFamily="34" charset="0"/>
                <a:cs typeface="Arial" panose="020B0604020202020204" pitchFamily="34" charset="0"/>
              </a:defRPr>
            </a:lvl1pPr>
            <a:lvl2pPr marL="0" indent="0">
              <a:lnSpc>
                <a:spcPct val="100000"/>
              </a:lnSpc>
              <a:spcBef>
                <a:spcPts val="300"/>
              </a:spcBef>
              <a:spcAft>
                <a:spcPts val="600"/>
              </a:spcAft>
              <a:buClr>
                <a:schemeClr val="accent1"/>
              </a:buClr>
              <a:buSzPct val="115000"/>
              <a:buFont typeface="Arial" panose="020B0604020202020204" pitchFamily="34" charset="0"/>
              <a:buNone/>
              <a:defRPr sz="1800">
                <a:latin typeface="Arial" panose="020B0604020202020204" pitchFamily="34" charset="0"/>
                <a:cs typeface="Arial" panose="020B0604020202020204" pitchFamily="34" charset="0"/>
              </a:defRPr>
            </a:lvl2pPr>
            <a:lvl3pPr marL="137160" indent="-137160">
              <a:lnSpc>
                <a:spcPct val="100000"/>
              </a:lnSpc>
              <a:spcBef>
                <a:spcPts val="0"/>
              </a:spcBef>
              <a:spcAft>
                <a:spcPts val="300"/>
              </a:spcAft>
              <a:buClr>
                <a:schemeClr val="accent1"/>
              </a:buClr>
              <a:buSzPct val="115000"/>
              <a:defRPr sz="1800">
                <a:latin typeface="Arial" panose="020B0604020202020204" pitchFamily="34" charset="0"/>
                <a:cs typeface="Arial" panose="020B0604020202020204" pitchFamily="34" charset="0"/>
              </a:defRPr>
            </a:lvl3pPr>
            <a:lvl4pPr marL="365760" indent="-182880">
              <a:lnSpc>
                <a:spcPct val="100000"/>
              </a:lnSpc>
              <a:spcBef>
                <a:spcPts val="0"/>
              </a:spcBef>
              <a:spcAft>
                <a:spcPts val="300"/>
              </a:spcAft>
              <a:buClr>
                <a:schemeClr val="accent1"/>
              </a:buClr>
              <a:buSzPct val="115000"/>
              <a:defRPr sz="1800">
                <a:latin typeface="Arial" panose="020B0604020202020204" pitchFamily="34" charset="0"/>
                <a:cs typeface="Arial" panose="020B0604020202020204" pitchFamily="34" charset="0"/>
              </a:defRPr>
            </a:lvl4pPr>
            <a:lvl5pPr marL="548640" indent="-182880">
              <a:lnSpc>
                <a:spcPct val="100000"/>
              </a:lnSpc>
              <a:spcBef>
                <a:spcPts val="0"/>
              </a:spcBef>
              <a:spcAft>
                <a:spcPts val="300"/>
              </a:spcAft>
              <a:buClr>
                <a:schemeClr val="accent1"/>
              </a:buClr>
              <a:buSzPct val="115000"/>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4974682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Text Placeholder 5"/>
          <p:cNvSpPr>
            <a:spLocks noGrp="1"/>
          </p:cNvSpPr>
          <p:nvPr>
            <p:ph type="body" sz="quarter" idx="12" hasCustomPrompt="1"/>
          </p:nvPr>
        </p:nvSpPr>
        <p:spPr>
          <a:xfrm>
            <a:off x="457200" y="1549400"/>
            <a:ext cx="9144000" cy="5303520"/>
          </a:xfrm>
          <a:prstGeom prst="rect">
            <a:avLst/>
          </a:prstGeom>
        </p:spPr>
        <p:txBody>
          <a:bodyPr lIns="0" tIns="0" rIns="0" bIns="0" numCol="1" spcCol="274320"/>
          <a:lstStyle>
            <a:lvl1pPr marL="0" indent="0">
              <a:lnSpc>
                <a:spcPts val="1300"/>
              </a:lnSpc>
              <a:spcBef>
                <a:spcPts val="0"/>
              </a:spcBef>
              <a:spcAft>
                <a:spcPts val="1200"/>
              </a:spcAft>
              <a:buNone/>
              <a:defRPr sz="1000" b="0" kern="800" spc="-20" baseline="0">
                <a:latin typeface="Arial" panose="020B0604020202020204" pitchFamily="34" charset="0"/>
                <a:cs typeface="Arial" panose="020B0604020202020204" pitchFamily="34" charset="0"/>
              </a:defRPr>
            </a:lvl1pPr>
            <a:lvl2pPr marL="0" indent="0">
              <a:lnSpc>
                <a:spcPts val="1200"/>
              </a:lnSpc>
              <a:spcBef>
                <a:spcPts val="0"/>
              </a:spcBef>
              <a:spcAft>
                <a:spcPts val="300"/>
              </a:spcAft>
              <a:buNone/>
              <a:defRPr sz="900" i="0">
                <a:latin typeface="Arial" panose="020B0604020202020204" pitchFamily="34" charset="0"/>
                <a:cs typeface="Arial" panose="020B0604020202020204" pitchFamily="34" charset="0"/>
              </a:defRPr>
            </a:lvl2pPr>
            <a:lvl3pPr marL="0" indent="0">
              <a:lnSpc>
                <a:spcPts val="1300"/>
              </a:lnSpc>
              <a:spcBef>
                <a:spcPts val="0"/>
              </a:spcBef>
              <a:spcAft>
                <a:spcPts val="300"/>
              </a:spcAft>
              <a:buNone/>
              <a:defRPr sz="10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a:t>Biography</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7"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195861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iographies with Photo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Text Placeholder 5"/>
          <p:cNvSpPr>
            <a:spLocks noGrp="1"/>
          </p:cNvSpPr>
          <p:nvPr>
            <p:ph type="body" sz="quarter" idx="12" hasCustomPrompt="1"/>
          </p:nvPr>
        </p:nvSpPr>
        <p:spPr>
          <a:xfrm>
            <a:off x="1371600" y="1549400"/>
            <a:ext cx="8229600" cy="5303520"/>
          </a:xfrm>
          <a:prstGeom prst="rect">
            <a:avLst/>
          </a:prstGeom>
        </p:spPr>
        <p:txBody>
          <a:bodyPr lIns="0" tIns="0" rIns="0" bIns="0" numCol="1" spcCol="274320"/>
          <a:lstStyle>
            <a:lvl1pPr marL="0" indent="0">
              <a:lnSpc>
                <a:spcPts val="1300"/>
              </a:lnSpc>
              <a:spcBef>
                <a:spcPts val="0"/>
              </a:spcBef>
              <a:spcAft>
                <a:spcPts val="1200"/>
              </a:spcAft>
              <a:buNone/>
              <a:defRPr sz="1000" b="0" kern="800" spc="-20" baseline="0">
                <a:latin typeface="Arial" panose="020B0604020202020204" pitchFamily="34" charset="0"/>
                <a:cs typeface="Arial" panose="020B0604020202020204" pitchFamily="34" charset="0"/>
              </a:defRPr>
            </a:lvl1pPr>
            <a:lvl2pPr marL="0" indent="0">
              <a:lnSpc>
                <a:spcPts val="1200"/>
              </a:lnSpc>
              <a:spcBef>
                <a:spcPts val="0"/>
              </a:spcBef>
              <a:spcAft>
                <a:spcPts val="300"/>
              </a:spcAft>
              <a:buNone/>
              <a:defRPr sz="900" i="0">
                <a:latin typeface="Arial" panose="020B0604020202020204" pitchFamily="34" charset="0"/>
                <a:cs typeface="Arial" panose="020B0604020202020204" pitchFamily="34" charset="0"/>
              </a:defRPr>
            </a:lvl2pPr>
            <a:lvl3pPr marL="0" indent="0">
              <a:lnSpc>
                <a:spcPts val="1300"/>
              </a:lnSpc>
              <a:spcBef>
                <a:spcPts val="0"/>
              </a:spcBef>
              <a:spcAft>
                <a:spcPts val="300"/>
              </a:spcAft>
              <a:buNone/>
              <a:defRPr sz="10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a:t>Biography</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7"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8343034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oard of Directors / Administration">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Text Placeholder 5"/>
          <p:cNvSpPr>
            <a:spLocks noGrp="1"/>
          </p:cNvSpPr>
          <p:nvPr>
            <p:ph type="body" sz="quarter" idx="12" hasCustomPrompt="1"/>
          </p:nvPr>
        </p:nvSpPr>
        <p:spPr>
          <a:xfrm>
            <a:off x="457200" y="1549400"/>
            <a:ext cx="5669280" cy="4572000"/>
          </a:xfrm>
          <a:prstGeom prst="rect">
            <a:avLst/>
          </a:prstGeom>
        </p:spPr>
        <p:txBody>
          <a:bodyPr lIns="0" tIns="0" rIns="0" bIns="0" numCol="2" spcCol="274320"/>
          <a:lstStyle>
            <a:lvl1pPr marL="0" indent="0">
              <a:lnSpc>
                <a:spcPts val="1400"/>
              </a:lnSpc>
              <a:spcBef>
                <a:spcPts val="1200"/>
              </a:spcBef>
              <a:spcAft>
                <a:spcPts val="300"/>
              </a:spcAft>
              <a:buNone/>
              <a:defRPr sz="1100" b="1" baseline="0">
                <a:latin typeface="Arial" panose="020B0604020202020204" pitchFamily="34" charset="0"/>
                <a:cs typeface="Arial" panose="020B0604020202020204" pitchFamily="34" charset="0"/>
              </a:defRPr>
            </a:lvl1pPr>
            <a:lvl2pPr marL="0" indent="0">
              <a:lnSpc>
                <a:spcPts val="1200"/>
              </a:lnSpc>
              <a:spcBef>
                <a:spcPts val="0"/>
              </a:spcBef>
              <a:spcAft>
                <a:spcPts val="300"/>
              </a:spcAft>
              <a:buNone/>
              <a:defRPr sz="900" i="0">
                <a:latin typeface="Arial" panose="020B0604020202020204" pitchFamily="34" charset="0"/>
                <a:cs typeface="Arial" panose="020B0604020202020204" pitchFamily="34" charset="0"/>
              </a:defRPr>
            </a:lvl2pPr>
            <a:lvl3pPr marL="0" indent="0">
              <a:lnSpc>
                <a:spcPts val="1300"/>
              </a:lnSpc>
              <a:spcBef>
                <a:spcPts val="0"/>
              </a:spcBef>
              <a:spcAft>
                <a:spcPts val="300"/>
              </a:spcAft>
              <a:buNone/>
              <a:defRPr sz="10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a:t>Employee Name</a:t>
            </a:r>
          </a:p>
          <a:p>
            <a:pPr lvl="1"/>
            <a:r>
              <a:rPr lang="en-US"/>
              <a:t>Job Title</a:t>
            </a:r>
          </a:p>
          <a:p>
            <a:pPr lvl="2"/>
            <a:r>
              <a:rPr lang="en-US"/>
              <a:t>Company</a:t>
            </a: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675120" y="1549400"/>
            <a:ext cx="2924175" cy="3657600"/>
          </a:xfrm>
          <a:prstGeom prst="rect">
            <a:avLst/>
          </a:prstGeom>
        </p:spPr>
      </p:pic>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055055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ales_Disclosure Information">
    <p:spTree>
      <p:nvGrpSpPr>
        <p:cNvPr id="1" name=""/>
        <p:cNvGrpSpPr/>
        <p:nvPr/>
      </p:nvGrpSpPr>
      <p:grpSpPr>
        <a:xfrm>
          <a:off x="0" y="0"/>
          <a:ext cx="0" cy="0"/>
          <a:chOff x="0" y="0"/>
          <a:chExt cx="0" cy="0"/>
        </a:xfrm>
      </p:grpSpPr>
      <p:sp>
        <p:nvSpPr>
          <p:cNvPr id="10"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8" name="Text Placeholder 2"/>
          <p:cNvSpPr txBox="1">
            <a:spLocks/>
          </p:cNvSpPr>
          <p:nvPr userDrawn="1"/>
        </p:nvSpPr>
        <p:spPr>
          <a:xfrm>
            <a:off x="457200" y="1549400"/>
            <a:ext cx="9144000" cy="5029200"/>
          </a:xfrm>
          <a:prstGeom prst="rect">
            <a:avLst/>
          </a:prstGeom>
        </p:spPr>
        <p:txBody>
          <a:bodyPr lIns="0" tIns="0" rIns="0" bIns="0" numCol="1" spcCol="274320"/>
          <a:lstStyle>
            <a:lvl1pPr marL="0" indent="0" algn="l" defTabSz="1018824" rtl="0" eaLnBrk="1" latinLnBrk="0" hangingPunct="1">
              <a:lnSpc>
                <a:spcPct val="100000"/>
              </a:lnSpc>
              <a:spcBef>
                <a:spcPts val="1000"/>
              </a:spcBef>
              <a:spcAft>
                <a:spcPts val="0"/>
              </a:spcAft>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104775" indent="-103188" algn="l" defTabSz="1018824" rtl="0" eaLnBrk="1" latinLnBrk="0" hangingPunct="1">
              <a:lnSpc>
                <a:spcPct val="100000"/>
              </a:lnSpc>
              <a:spcBef>
                <a:spcPct val="100000"/>
              </a:spcBef>
              <a:spcAft>
                <a:spcPts val="0"/>
              </a:spcAft>
              <a:buClr>
                <a:srgbClr val="436D93"/>
              </a:buClr>
              <a:buSzPct val="110000"/>
              <a:buFontTx/>
              <a:buAutoNum type="arabicPeriod"/>
              <a:defRPr sz="900" kern="1200">
                <a:solidFill>
                  <a:schemeClr val="tx1"/>
                </a:solidFill>
                <a:latin typeface="Arial" panose="020B0604020202020204" pitchFamily="34" charset="0"/>
                <a:ea typeface="+mn-ea"/>
                <a:cs typeface="Arial" panose="020B0604020202020204" pitchFamily="34" charset="0"/>
              </a:defRPr>
            </a:lvl2pPr>
            <a:lvl3pPr marL="1273531"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782943"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292355"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137160" lvl="1" indent="-137160">
              <a:spcBef>
                <a:spcPts val="1000"/>
              </a:spcBef>
            </a:pPr>
            <a:r>
              <a:rPr lang="en-US" sz="850" dirty="0">
                <a:solidFill>
                  <a:srgbClr val="000000"/>
                </a:solidFill>
              </a:rPr>
              <a:t>Not all investments are suitable for all clients. Please consult with your financial, legal and/or tax advisor before investing. This information has been prepared solely for informational purposes in connection with a “one-on-one presentation” in order to assist you in the review of your investment options and is not for public distribution. This information is as the date indicated, and is not to be construed as investment advice or an offer for a particular security.</a:t>
            </a:r>
            <a:br>
              <a:rPr lang="en-US" sz="850" dirty="0">
                <a:solidFill>
                  <a:srgbClr val="000000"/>
                </a:solidFill>
              </a:rPr>
            </a:br>
            <a:r>
              <a:rPr lang="en-US" sz="850" dirty="0">
                <a:solidFill>
                  <a:srgbClr val="000000"/>
                </a:solidFill>
              </a:rPr>
              <a:t>Our investment strategies and the resulting portfolio holdings may change depending on factors such as market and economic conditions. This information is not a complete analysis of every aspect of any market, country, industry, security or portfolio. Statements of fact are from sources considered to be reliable, but no representation or warranty is made as to their completeness or accuracy.</a:t>
            </a:r>
          </a:p>
          <a:p>
            <a:pPr marL="137160" lvl="1" indent="-137160">
              <a:spcBef>
                <a:spcPts val="1000"/>
              </a:spcBef>
            </a:pPr>
            <a:r>
              <a:rPr lang="en-US" sz="850" dirty="0">
                <a:solidFill>
                  <a:srgbClr val="000000"/>
                </a:solidFill>
              </a:rPr>
              <a:t>Any reviews, analyses, preliminary findings and proposed strategies set forth in this presentation are based on information that you have provided to us, which we have assumed is accurate and complete, without any independent verification, and certain other assumptions, as indicated.</a:t>
            </a:r>
            <a:br>
              <a:rPr lang="en-US" sz="850" dirty="0">
                <a:solidFill>
                  <a:srgbClr val="000000"/>
                </a:solidFill>
              </a:rPr>
            </a:br>
            <a:r>
              <a:rPr lang="en-US" sz="850" dirty="0">
                <a:solidFill>
                  <a:srgbClr val="000000"/>
                </a:solidFill>
              </a:rPr>
              <a:t>This presentation has been prepared for illustrative and discussion purposes only. Actual findings and recommendations may vary significantly based on the verification of the information set forth herein and any additional information that may be provided. There is no assurance that any intended results and/or hypothetical projections will be achieved. Past performance does not guarantee future results and results may differ over future time periods.</a:t>
            </a:r>
          </a:p>
          <a:p>
            <a:pPr marL="137160" lvl="1" indent="-137160">
              <a:spcBef>
                <a:spcPts val="1000"/>
              </a:spcBef>
            </a:pPr>
            <a:r>
              <a:rPr lang="en-US" sz="850" dirty="0">
                <a:solidFill>
                  <a:srgbClr val="000000"/>
                </a:solidFill>
              </a:rPr>
              <a:t>When selecting mutual funds as a suitable investment for your account pursuant to its discretionary investment authority, Fiduciary Trust Company International (“Fiduciary Trust”) may select and invest in funds under the management of affiliated investment advisers (“Affiliated Mutual Funds”), after comparing any such fund to an unrelated peer group. Fiduciary Trust and its affiliates will receive, and may share, compensation for investment management services from each Affiliated Mutual Fund in which the account invests. There are neither sales commissions nor “load” charges on either the purchase or sale of shares of Affiliated Mutual Funds, nor any redemption fee upon the sale of shares of such Affiliated Mutual Funds. Neither Fiduciary Trust, nor any affiliate, receives any Rule 12b-1 distribution or shareholder servicing fees from any affiliate attributable to investing in any of the Affiliated Mutual Funds. To avoid duplication of fees, Fiduciary Trust excludes the value of your holdings in any such Affiliated Mutual Fund in which you invest from the fee calculation on your account, however  an administrative fee  of 0.25% will be applied to the value of any assets invested in Affiliated Mutual Funds, where permitted by law.  To the extent account assets are allocated to unaffiliated third-party managers and sub-advisers, the account may incur additional fees charged by those third-party managers and sub-advisers.</a:t>
            </a:r>
          </a:p>
          <a:p>
            <a:pPr marL="137160" lvl="1" indent="-137160">
              <a:spcBef>
                <a:spcPts val="1000"/>
              </a:spcBef>
            </a:pPr>
            <a:r>
              <a:rPr lang="en-US" sz="850" dirty="0">
                <a:solidFill>
                  <a:srgbClr val="000000"/>
                </a:solidFill>
              </a:rPr>
              <a:t>All investments involve risks, including possible loss of principal. The market values of securities owned by any fund will go up or down, sometimes rapidly or unpredictably. The fund's performance depends on the manager's skill in selecting, overseeing, and allocating Fund assets to the sub-advisors. The Fund is actively managed and could experience losses if the investment manager's and sub-advisors' judgment about particular investments made for the Fund's portfolio prove to be incorrect. Some sub-advisors may have little or no experience managing the assets of a registered investment company. Foreign investments are subject to greater investment risk such as political, economic, credit and information risks as well as risk of currency fluctuations. Investments in derivatives involve costs and create economic leverage, which may result in significant volatility and cause the Fund to participate in losses (as well as gains) that significantly exceed the Fund's initial investment. Lower-rated or high yield debt securities involve greater credit risk, including the possibility of default or bankruptcy. Currency management strategies could result in losses to the Fund if currencies do not perform as the investment manager or sub-advisor expects. The Fund may make short sales of securities, which involves the risk that losses may exceed the original amount invested. Merger arbitrage investments risk loss if a proposed reorganization in which the fund invests is renegotiated or terminated. Liquidity risk exists when securities have become more difficult to sell, or are unable to be sold, at the price at which they have been valued. Please see the prospectus and summary prospectus for information on these as well as other risk considerations.</a:t>
            </a:r>
          </a:p>
          <a:p>
            <a:pPr marL="137160" lvl="1" indent="-137160">
              <a:spcBef>
                <a:spcPts val="1000"/>
              </a:spcBef>
            </a:pPr>
            <a:r>
              <a:rPr lang="en-US" sz="850" dirty="0">
                <a:solidFill>
                  <a:srgbClr val="000000"/>
                </a:solidFill>
              </a:rPr>
              <a:t>With regard to investment in mutual funds, this presentation must be preceded or accompanied by a summary prospectus and/or prospectus for each mutual fund. </a:t>
            </a:r>
            <a:r>
              <a:rPr lang="en-US" sz="850" b="1" dirty="0">
                <a:solidFill>
                  <a:srgbClr val="000000"/>
                </a:solidFill>
              </a:rPr>
              <a:t>Please carefully review each prospectus. Investors should carefully consider a fund's investment goals, risks, charges and expenses before investing.</a:t>
            </a:r>
            <a:endParaRPr lang="en-US" sz="850" dirty="0">
              <a:solidFill>
                <a:srgbClr val="000000"/>
              </a:solidFill>
            </a:endParaRPr>
          </a:p>
          <a:p>
            <a:pPr>
              <a:spcAft>
                <a:spcPct val="50000"/>
              </a:spcAft>
              <a:buClr>
                <a:srgbClr val="436D93"/>
              </a:buClr>
            </a:pPr>
            <a:r>
              <a:rPr lang="en-US" sz="850" b="1" dirty="0"/>
              <a:t>Extent of FDIC Insurance: Securities, mutual funds and other non-deposit investments in your account are subject to investment risk, including possible loss of principal amounts invested, are not deposits or other obligations of, or guaranteed by, Fiduciary Trust, and are not insured by the Federal Deposit Insurance Corporation (“FDIC”) or any other government agency. Cash balances in your Account may be placed on deposit at one or more FDIC-insured banks, including UMB Bank, NA and possibly other Depositories, and, if so, are insured to the maximum extent permitted under the FDIC’s general deposit insurance rules in accordance with the Federal Deposit Insurance Act (further details can be found at www.fdic.gov/deposit/).</a:t>
            </a:r>
          </a:p>
          <a:p>
            <a:pPr>
              <a:spcAft>
                <a:spcPct val="50000"/>
              </a:spcAft>
              <a:buClr>
                <a:srgbClr val="436D93"/>
              </a:buClr>
            </a:pPr>
            <a:r>
              <a:rPr lang="en-US" sz="850" dirty="0"/>
              <a:t>Fiduciary Trust Company International, headquartered in New York, (and subsidiaries doing business as Fiduciary Trust International) and FTCI (Cayman) Ltd.  are part of the Franklin Templeton family of companies.</a:t>
            </a:r>
            <a:endParaRPr lang="en-US" sz="850" dirty="0">
              <a:solidFill>
                <a:srgbClr val="000000"/>
              </a:solidFill>
            </a:endParaRPr>
          </a:p>
        </p:txBody>
      </p:sp>
      <p:sp>
        <p:nvSpPr>
          <p:cNvPr id="11"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Tree>
    <p:extLst>
      <p:ext uri="{BB962C8B-B14F-4D97-AF65-F5344CB8AC3E}">
        <p14:creationId xmlns:p14="http://schemas.microsoft.com/office/powerpoint/2010/main" val="38972252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dy_Disclosure Information">
    <p:spTree>
      <p:nvGrpSpPr>
        <p:cNvPr id="1" name=""/>
        <p:cNvGrpSpPr/>
        <p:nvPr/>
      </p:nvGrpSpPr>
      <p:grpSpPr>
        <a:xfrm>
          <a:off x="0" y="0"/>
          <a:ext cx="0" cy="0"/>
          <a:chOff x="0" y="0"/>
          <a:chExt cx="0" cy="0"/>
        </a:xfrm>
      </p:grpSpPr>
      <p:sp>
        <p:nvSpPr>
          <p:cNvPr id="10"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8" name="Text Placeholder 2"/>
          <p:cNvSpPr txBox="1">
            <a:spLocks/>
          </p:cNvSpPr>
          <p:nvPr userDrawn="1"/>
        </p:nvSpPr>
        <p:spPr>
          <a:xfrm>
            <a:off x="457200" y="1549400"/>
            <a:ext cx="9144000" cy="5029200"/>
          </a:xfrm>
          <a:prstGeom prst="rect">
            <a:avLst/>
          </a:prstGeom>
        </p:spPr>
        <p:txBody>
          <a:bodyPr lIns="0" tIns="0" rIns="0" bIns="0" numCol="1" spcCol="274320"/>
          <a:lstStyle>
            <a:lvl1pPr marL="0" indent="0" algn="l" defTabSz="1018824" rtl="0" eaLnBrk="1" latinLnBrk="0" hangingPunct="1">
              <a:lnSpc>
                <a:spcPct val="100000"/>
              </a:lnSpc>
              <a:spcBef>
                <a:spcPts val="1000"/>
              </a:spcBef>
              <a:spcAft>
                <a:spcPts val="0"/>
              </a:spcAft>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104775" indent="-103188" algn="l" defTabSz="1018824" rtl="0" eaLnBrk="1" latinLnBrk="0" hangingPunct="1">
              <a:lnSpc>
                <a:spcPct val="100000"/>
              </a:lnSpc>
              <a:spcBef>
                <a:spcPct val="100000"/>
              </a:spcBef>
              <a:spcAft>
                <a:spcPts val="0"/>
              </a:spcAft>
              <a:buClr>
                <a:srgbClr val="436D93"/>
              </a:buClr>
              <a:buSzPct val="110000"/>
              <a:buFontTx/>
              <a:buAutoNum type="arabicPeriod"/>
              <a:defRPr sz="900" kern="1200">
                <a:solidFill>
                  <a:schemeClr val="tx1"/>
                </a:solidFill>
                <a:latin typeface="Arial" panose="020B0604020202020204" pitchFamily="34" charset="0"/>
                <a:ea typeface="+mn-ea"/>
                <a:cs typeface="Arial" panose="020B0604020202020204" pitchFamily="34" charset="0"/>
              </a:defRPr>
            </a:lvl2pPr>
            <a:lvl3pPr marL="1273531"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782943"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292355"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137160" lvl="1" indent="-137160">
              <a:spcBef>
                <a:spcPts val="1000"/>
              </a:spcBef>
            </a:pPr>
            <a:r>
              <a:rPr lang="en-US" dirty="0">
                <a:solidFill>
                  <a:srgbClr val="000000"/>
                </a:solidFill>
              </a:rPr>
              <a:t>Not all investments are suitable for all clients. All investments involve risks, including possible loss of principal. Please consult with your financial, legal and/or tax advisor before investing. This information has been prepared solely for informational purposes in connection with a “one-on-one presentation” in order to assist you in the review of your investment options and is not for public distribution. This information is as the date indicated, and is not to be construed as investment advice or an offer for a particular security.</a:t>
            </a:r>
            <a:br>
              <a:rPr lang="en-US" dirty="0">
                <a:solidFill>
                  <a:srgbClr val="000000"/>
                </a:solidFill>
              </a:rPr>
            </a:br>
            <a:r>
              <a:rPr lang="en-US" dirty="0">
                <a:solidFill>
                  <a:srgbClr val="000000"/>
                </a:solidFill>
              </a:rPr>
              <a:t>This information is not a complete analysis of every aspect of any market, country, industry, security or portfolio. Statements of fact are from sources considered to be reliable, but no representation or warranty is made as to their completeness or accuracy.</a:t>
            </a:r>
          </a:p>
          <a:p>
            <a:pPr marL="137160" lvl="1" indent="-137160">
              <a:spcBef>
                <a:spcPts val="1000"/>
              </a:spcBef>
            </a:pPr>
            <a:r>
              <a:rPr lang="en-US" dirty="0">
                <a:solidFill>
                  <a:srgbClr val="000000"/>
                </a:solidFill>
              </a:rPr>
              <a:t>Any reviews, analyses, preliminary findings and proposed strategies set forth in this presentation are based on information that you have provided to us, which we have assumed is accurate and complete, without any independent verification, and certain other assumptions, as indicated.</a:t>
            </a:r>
            <a:br>
              <a:rPr lang="en-US" dirty="0">
                <a:solidFill>
                  <a:srgbClr val="000000"/>
                </a:solidFill>
              </a:rPr>
            </a:br>
            <a:r>
              <a:rPr lang="en-US" dirty="0">
                <a:solidFill>
                  <a:srgbClr val="000000"/>
                </a:solidFill>
              </a:rPr>
              <a:t>This presentation has been prepared for illustrative and discussion purposes only. Actual findings and recommendations may vary significantly based on the verification of the information set forth herein and any additional information that may be provided. There is no assurance that any intended results and/or hypothetical projections will be achieved. Past performance does not guarantee future results and results may differ over future time periods.</a:t>
            </a:r>
          </a:p>
          <a:p>
            <a:pPr lvl="1"/>
            <a:endParaRPr lang="en-US" dirty="0">
              <a:solidFill>
                <a:srgbClr val="000000"/>
              </a:solidFill>
            </a:endParaRPr>
          </a:p>
          <a:p>
            <a:pPr>
              <a:spcAft>
                <a:spcPct val="50000"/>
              </a:spcAft>
              <a:buClr>
                <a:srgbClr val="436D93"/>
              </a:buClr>
            </a:pPr>
            <a:r>
              <a:rPr lang="en-US" b="1" dirty="0"/>
              <a:t>Extent of FDIC Insurance: Securities, mutual funds and other non-deposit investments in your account are subject to investment risk, including possible loss of principal amounts invested, are not deposits or other obligations of, or guaranteed by, Fiduciary Trust, and are not insured by the Federal Deposit Insurance Corporation (“FDIC”) or any other government agency. Cash balances in your Account may be placed on deposit at one or more FDIC-insured banks, including UMB Bank, NA and possibly other Depositories, and, if so, are insured to the maximum extent permitted under the FDIC’s general deposit insurance rules in accordance with the Federal Deposit Insurance Act (further details can be found at www.fdic.gov/deposit/).</a:t>
            </a:r>
          </a:p>
          <a:p>
            <a:pPr>
              <a:spcAft>
                <a:spcPct val="50000"/>
              </a:spcAft>
              <a:buClr>
                <a:srgbClr val="436D93"/>
              </a:buClr>
            </a:pPr>
            <a:r>
              <a:rPr lang="en-US" dirty="0"/>
              <a:t>Fiduciary Trust Company International, headquartered in New York, (and subsidiaries doing business as Fiduciary Trust International) and FTCI (Cayman) Ltd.  are part of the Franklin Templeton family of companies.</a:t>
            </a:r>
            <a:endParaRPr lang="en-US" dirty="0">
              <a:solidFill>
                <a:srgbClr val="000000"/>
              </a:solidFill>
            </a:endParaRPr>
          </a:p>
        </p:txBody>
      </p:sp>
      <p:sp>
        <p:nvSpPr>
          <p:cNvPr id="11"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Tree>
    <p:extLst>
      <p:ext uri="{BB962C8B-B14F-4D97-AF65-F5344CB8AC3E}">
        <p14:creationId xmlns:p14="http://schemas.microsoft.com/office/powerpoint/2010/main" val="42598318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lient_Disclosure Information">
    <p:spTree>
      <p:nvGrpSpPr>
        <p:cNvPr id="1" name=""/>
        <p:cNvGrpSpPr/>
        <p:nvPr/>
      </p:nvGrpSpPr>
      <p:grpSpPr>
        <a:xfrm>
          <a:off x="0" y="0"/>
          <a:ext cx="0" cy="0"/>
          <a:chOff x="0" y="0"/>
          <a:chExt cx="0" cy="0"/>
        </a:xfrm>
      </p:grpSpPr>
      <p:sp>
        <p:nvSpPr>
          <p:cNvPr id="10"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11" name="Text Placeholder 2"/>
          <p:cNvSpPr txBox="1">
            <a:spLocks/>
          </p:cNvSpPr>
          <p:nvPr userDrawn="1"/>
        </p:nvSpPr>
        <p:spPr>
          <a:xfrm>
            <a:off x="457200" y="1549400"/>
            <a:ext cx="9144000" cy="5029200"/>
          </a:xfrm>
          <a:prstGeom prst="rect">
            <a:avLst/>
          </a:prstGeom>
        </p:spPr>
        <p:txBody>
          <a:bodyPr lIns="0" tIns="0" rIns="0" bIns="0" numCol="1" spcCol="274320"/>
          <a:lstStyle>
            <a:lvl1pPr marL="0" indent="0" algn="l" defTabSz="1018824" rtl="0" eaLnBrk="1" latinLnBrk="0" hangingPunct="1">
              <a:lnSpc>
                <a:spcPct val="100000"/>
              </a:lnSpc>
              <a:spcBef>
                <a:spcPts val="1000"/>
              </a:spcBef>
              <a:spcAft>
                <a:spcPts val="0"/>
              </a:spcAft>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1pPr>
            <a:lvl2pPr marL="104775" indent="-103188" algn="l" defTabSz="1018824" rtl="0" eaLnBrk="1" latinLnBrk="0" hangingPunct="1">
              <a:lnSpc>
                <a:spcPct val="100000"/>
              </a:lnSpc>
              <a:spcBef>
                <a:spcPct val="100000"/>
              </a:spcBef>
              <a:spcAft>
                <a:spcPts val="0"/>
              </a:spcAft>
              <a:buClr>
                <a:srgbClr val="436D93"/>
              </a:buClr>
              <a:buSzPct val="110000"/>
              <a:buFontTx/>
              <a:buAutoNum type="arabicPeriod"/>
              <a:defRPr sz="900" kern="1200">
                <a:solidFill>
                  <a:schemeClr val="tx1"/>
                </a:solidFill>
                <a:latin typeface="Arial" panose="020B0604020202020204" pitchFamily="34" charset="0"/>
                <a:ea typeface="+mn-ea"/>
                <a:cs typeface="Arial" panose="020B0604020202020204" pitchFamily="34" charset="0"/>
              </a:defRPr>
            </a:lvl2pPr>
            <a:lvl3pPr marL="1273531"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782943"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292355" indent="-254706" algn="l" defTabSz="1018824" rtl="0" eaLnBrk="1" latinLnBrk="0" hangingPunct="1">
              <a:spcBef>
                <a:spcPct val="200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137160" lvl="1" indent="-137160">
              <a:spcBef>
                <a:spcPts val="1000"/>
              </a:spcBef>
            </a:pPr>
            <a:r>
              <a:rPr lang="en-US" sz="900" dirty="0"/>
              <a:t>This information has been prepared solely for informational purposes in connection with a </a:t>
            </a:r>
            <a:r>
              <a:rPr lang="en-US" sz="900" b="1" dirty="0"/>
              <a:t>“one-on-one presentation”</a:t>
            </a:r>
            <a:r>
              <a:rPr lang="en-US" sz="900" dirty="0"/>
              <a:t> and is not for public distribution. This information is not to be construed as investment advice or an offer or recommendation to buy, sell or hold any security or investment product.</a:t>
            </a:r>
          </a:p>
          <a:p>
            <a:pPr marL="137160" lvl="1" indent="-137160">
              <a:spcBef>
                <a:spcPts val="1000"/>
              </a:spcBef>
            </a:pPr>
            <a:r>
              <a:rPr lang="en-US" sz="900" dirty="0"/>
              <a:t>Our investment strategies and the resulting portfolio holdings may change depending on factors such as market and economic conditions.  This information is not a complete analysis of every aspect of any market, country, industry, security or portfolio.  Because market and economic conditions are subject to rapid change, opinions provided are valid only as of the date of the material.  Statements of fact are from sources considered to be reliable, but no representation or warranty is made as to their completeness or accuracy.  We have assumed to be accurate and complete, without independent verification, any information that you provided to us and we have set forth in any review, analysis, preliminary finding or proposed strategy included in this presentation.</a:t>
            </a:r>
          </a:p>
          <a:p>
            <a:pPr marL="137160" lvl="1" indent="-137160">
              <a:spcBef>
                <a:spcPts val="1000"/>
              </a:spcBef>
            </a:pPr>
            <a:r>
              <a:rPr lang="en-US" sz="900" dirty="0"/>
              <a:t>There is no assurance that any intended results and/or hypothetical projections will be achieved or that any forecasts expressed will be realized.  Neither Fiduciary Trust Company International nor its affiliates accepts any liability whatsoever for any direct or indirect consequential loss arising from use of this report or any information, opinion or estimate herein. </a:t>
            </a:r>
            <a:r>
              <a:rPr lang="en-US" sz="900" b="1" dirty="0"/>
              <a:t>Past performance does not guarantee future results and results may differ over future time periods.</a:t>
            </a:r>
          </a:p>
          <a:p>
            <a:pPr marL="137160" lvl="1" indent="-137160">
              <a:spcBef>
                <a:spcPts val="1000"/>
              </a:spcBef>
            </a:pPr>
            <a:r>
              <a:rPr lang="en-US" sz="900" dirty="0"/>
              <a:t>When selecting mutual funds as a suitable investment for your account pursuant to its discretionary investment authority, Fiduciary Trust Company International (“Fiduciary Trust”) may select and invest in funds under the management of affiliated investment advisers (“Affiliated Mutual Funds”), after comparing any such fund to an unrelated peer group.</a:t>
            </a:r>
            <a:br>
              <a:rPr lang="en-US" sz="900" dirty="0"/>
            </a:br>
            <a:br>
              <a:rPr lang="en-US" sz="900" dirty="0"/>
            </a:br>
            <a:r>
              <a:rPr lang="en-US" sz="900" dirty="0"/>
              <a:t>Fiduciary Trust and its affiliates will receive, and may share, compensation for investment management services from each Affiliated Mutual Fund in which the account invests.  These arrangements are described in the prospectus for each such Affiliated Mutual Fund.  There are neither sales commissions nor “load” charges on either the purchase or sale of shares of Affiliated Mutual Funds, nor any redemption fee upon the sale of shares of such Affiliated Mutual Funds.  Neither Fiduciary Trust, nor any affiliate, receives any Rule 12b-1 distribution or shareholder servicing fees from any affiliate attributable to investing in any of the Affiliated Mutual Funds.  To avoid duplication of fees, Fiduciary Trust excludes the value of your holdings in any such Affiliated Mutual Fund in which you invest from the calculation of the investment management fee on your account.</a:t>
            </a:r>
          </a:p>
          <a:p>
            <a:pPr marL="137160" lvl="1" indent="-137160">
              <a:spcBef>
                <a:spcPts val="1000"/>
              </a:spcBef>
            </a:pPr>
            <a:r>
              <a:rPr lang="en-US" sz="900" dirty="0"/>
              <a:t>All investments involve risks, including possible loss of principal. The market values of securities owned by the any fund will go up or down, sometimes rapidly or unpredictably. The fund's performance depends on the manager's skill in selecting, overseeing, and allocating Fund assets to the sub-advisors. The Fund is actively managed and could experience losses if the investment manager's and sub-advisors' judgment about particular investments made for the Fund's portfolio prove to be incorrect. Some sub-advisors may have little or no experience managing the assets of a registered investment company. Foreign investments are subject to greater investment risk such as political, economic, credit and information risks as well as risk of currency fluctuations. Investments in derivatives involve costs and create economic leverage, which may result in significant volatility and cause the Fund to participate in losses (as well as gains) that significantly exceed the Fund's initial investment. Lower-rated or high yield debt securities involve greater credit risk, including the possibility of default or bankruptcy. Currency management strategies could result in losses to the Fund if currencies do not perform as the investment manager or sub-advisor expects. The Fund may make short sales of securities, which involves the risk that losses may exceed the original amount invested. Merger arbitrage investments risk loss if a proposed reorganization in which the fund invests is renegotiated or terminated. Liquidity risk exists when securities have become more difficult to sell, or are unable to be sold, at the price at which they have been valued. Please see the prospectus and summary prospectus for information on these as well as other risk considerations.</a:t>
            </a:r>
          </a:p>
          <a:p>
            <a:pPr marL="137160" lvl="1" indent="-137160">
              <a:spcBef>
                <a:spcPts val="1000"/>
              </a:spcBef>
            </a:pPr>
            <a:r>
              <a:rPr lang="en-US" sz="900" dirty="0"/>
              <a:t>With regard to investment in mutual funds, this presentation must be preceded or accompanied by a summary prospectus and/or prospectus for each mutual fund. </a:t>
            </a:r>
            <a:r>
              <a:rPr lang="en-US" sz="900" b="1" dirty="0"/>
              <a:t>Please carefully review each prospectus. Investors should carefully consider a fund's investment goals, risks, charges and expenses before investing.</a:t>
            </a:r>
          </a:p>
          <a:p>
            <a:pPr marL="137160" lvl="1" indent="-137160">
              <a:spcBef>
                <a:spcPts val="1000"/>
              </a:spcBef>
            </a:pPr>
            <a:r>
              <a:rPr lang="en-US" sz="900" b="1" dirty="0"/>
              <a:t>Extent of FDIC Insurance: Securities, mutual funds and other non-deposit investments in your account are subject to investment risk, including possible loss of principal amounts invested, are not deposits or other obligations of, or guaranteed by, Fiduciary Trust, and are not insured by the Federal Deposit Insurance Corporation (“FDIC”) or any other government agency. Cash balances in your Account may be placed on deposit at one or more FDIC-insured banks, including UMB Bank, NA and possibly other Depositories, and, if so, are insured to the maximum extent permitted under the FDIC’s general deposit insurance rules in accordance with the Federal Deposit Insurance Act (further details can be found at www.fdic.gov/deposit/).</a:t>
            </a:r>
          </a:p>
          <a:p>
            <a:pPr marL="0" lvl="1" indent="0">
              <a:spcBef>
                <a:spcPts val="1000"/>
              </a:spcBef>
              <a:buNone/>
            </a:pPr>
            <a:r>
              <a:rPr lang="en-US" sz="900" dirty="0"/>
              <a:t>Fiduciary Trust Company International, headquartered in New York, (and subsidiaries doing business as Fiduciary Trust International) and FTCI (Cayman) Ltd.  are part of the Franklin Templeton family of companies.</a:t>
            </a:r>
            <a:endParaRPr lang="en-US" sz="900" b="0" dirty="0"/>
          </a:p>
        </p:txBody>
      </p:sp>
      <p:sp>
        <p:nvSpPr>
          <p:cNvPr id="12"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Tree>
    <p:extLst>
      <p:ext uri="{BB962C8B-B14F-4D97-AF65-F5344CB8AC3E}">
        <p14:creationId xmlns:p14="http://schemas.microsoft.com/office/powerpoint/2010/main" val="29248741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sclosure Information">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10"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3" name="Text Placeholder 2"/>
          <p:cNvSpPr>
            <a:spLocks noGrp="1"/>
          </p:cNvSpPr>
          <p:nvPr>
            <p:ph type="body" sz="quarter" idx="18"/>
          </p:nvPr>
        </p:nvSpPr>
        <p:spPr>
          <a:xfrm>
            <a:off x="457200" y="1549400"/>
            <a:ext cx="9144000" cy="5029200"/>
          </a:xfrm>
          <a:prstGeom prst="rect">
            <a:avLst/>
          </a:prstGeom>
        </p:spPr>
        <p:txBody>
          <a:bodyPr lIns="0" tIns="0" rIns="0" bIns="0" numCol="1" spcCol="274320"/>
          <a:lstStyle>
            <a:lvl1pPr marL="0" indent="0">
              <a:lnSpc>
                <a:spcPct val="100000"/>
              </a:lnSpc>
              <a:spcBef>
                <a:spcPts val="1000"/>
              </a:spcBef>
              <a:spcAft>
                <a:spcPts val="0"/>
              </a:spcAft>
              <a:buNone/>
              <a:defRPr sz="900">
                <a:latin typeface="Arial" panose="020B0604020202020204" pitchFamily="34" charset="0"/>
                <a:cs typeface="Arial" panose="020B0604020202020204" pitchFamily="34" charset="0"/>
              </a:defRPr>
            </a:lvl1pPr>
            <a:lvl2pPr marL="137160" indent="-137160">
              <a:lnSpc>
                <a:spcPct val="100000"/>
              </a:lnSpc>
              <a:spcBef>
                <a:spcPts val="1000"/>
              </a:spcBef>
              <a:spcAft>
                <a:spcPts val="0"/>
              </a:spcAft>
              <a:buClr>
                <a:schemeClr val="accent1"/>
              </a:buClr>
              <a:buSzPct val="110000"/>
              <a:buFont typeface="+mj-lt"/>
              <a:buAutoNum type="arabicPeriod"/>
              <a:defRPr sz="9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p:txBody>
      </p:sp>
      <p:sp>
        <p:nvSpPr>
          <p:cNvPr id="6"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9111612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Notes to Performanc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457200" y="955040"/>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10" name="Text Placeholder 9"/>
          <p:cNvSpPr>
            <a:spLocks noGrp="1"/>
          </p:cNvSpPr>
          <p:nvPr>
            <p:ph type="body" sz="quarter" idx="11" hasCustomPrompt="1"/>
          </p:nvPr>
        </p:nvSpPr>
        <p:spPr>
          <a:xfrm>
            <a:off x="457200" y="406400"/>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6" name="Text Placeholder 2"/>
          <p:cNvSpPr>
            <a:spLocks noGrp="1"/>
          </p:cNvSpPr>
          <p:nvPr>
            <p:ph type="body" sz="quarter" idx="18"/>
          </p:nvPr>
        </p:nvSpPr>
        <p:spPr>
          <a:xfrm>
            <a:off x="457200" y="1549400"/>
            <a:ext cx="9144000" cy="5029200"/>
          </a:xfrm>
          <a:prstGeom prst="rect">
            <a:avLst/>
          </a:prstGeom>
        </p:spPr>
        <p:txBody>
          <a:bodyPr lIns="0" tIns="0" rIns="0" bIns="0" numCol="1" spcCol="274320"/>
          <a:lstStyle>
            <a:lvl1pPr marL="112713" indent="0">
              <a:lnSpc>
                <a:spcPct val="100000"/>
              </a:lnSpc>
              <a:spcBef>
                <a:spcPts val="0"/>
              </a:spcBef>
              <a:spcAft>
                <a:spcPts val="600"/>
              </a:spcAft>
              <a:buNone/>
              <a:defRPr sz="850">
                <a:latin typeface="Arial" panose="020B0604020202020204" pitchFamily="34" charset="0"/>
                <a:cs typeface="Arial" panose="020B0604020202020204" pitchFamily="34" charset="0"/>
              </a:defRPr>
            </a:lvl1pPr>
            <a:lvl2pPr marL="112713" indent="-112713">
              <a:lnSpc>
                <a:spcPct val="100000"/>
              </a:lnSpc>
              <a:spcBef>
                <a:spcPts val="0"/>
              </a:spcBef>
              <a:spcAft>
                <a:spcPts val="600"/>
              </a:spcAft>
              <a:buClr>
                <a:schemeClr val="accent1"/>
              </a:buClr>
              <a:buSzPct val="110000"/>
              <a:buFont typeface="+mj-lt"/>
              <a:buAutoNum type="alphaLcPeriod"/>
              <a:defRPr sz="85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p:txBody>
      </p:sp>
      <p:sp>
        <p:nvSpPr>
          <p:cNvPr id="14" name="TextBox 13"/>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7"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66231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ntent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2007435"/>
            <a:ext cx="9144000" cy="4572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9" name="Text Placeholder 4"/>
          <p:cNvSpPr>
            <a:spLocks noGrp="1"/>
          </p:cNvSpPr>
          <p:nvPr>
            <p:ph type="body" sz="quarter" idx="22"/>
          </p:nvPr>
        </p:nvSpPr>
        <p:spPr>
          <a:xfrm>
            <a:off x="457200" y="155023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8427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H Content">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1550235"/>
            <a:ext cx="914400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4247715"/>
            <a:ext cx="9144000" cy="24688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8"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08348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H Content :: Both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2007435"/>
            <a:ext cx="914400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4750635"/>
            <a:ext cx="9144000" cy="201168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Box 13"/>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10"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11" name="Text Placeholder 4"/>
          <p:cNvSpPr>
            <a:spLocks noGrp="1"/>
          </p:cNvSpPr>
          <p:nvPr>
            <p:ph type="body" sz="quarter" idx="22"/>
          </p:nvPr>
        </p:nvSpPr>
        <p:spPr>
          <a:xfrm>
            <a:off x="457200" y="155023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
        <p:nvSpPr>
          <p:cNvPr id="12" name="Text Placeholder 4"/>
          <p:cNvSpPr>
            <a:spLocks noGrp="1"/>
          </p:cNvSpPr>
          <p:nvPr>
            <p:ph type="body" sz="quarter" idx="23"/>
          </p:nvPr>
        </p:nvSpPr>
        <p:spPr>
          <a:xfrm>
            <a:off x="457200" y="429343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6486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H Content :: Top with Titles">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457200" y="955875"/>
            <a:ext cx="7406640" cy="256480"/>
          </a:xfrm>
          <a:prstGeom prst="rect">
            <a:avLst/>
          </a:prstGeom>
        </p:spPr>
        <p:txBody>
          <a:bodyPr wrap="square" lIns="0" tIns="0" rIns="0" bIns="0" anchor="b" anchorCtr="0">
            <a:noAutofit/>
          </a:bodyPr>
          <a:lstStyle>
            <a:lvl1pPr marL="0" indent="0" algn="l">
              <a:lnSpc>
                <a:spcPts val="2000"/>
              </a:lnSpc>
              <a:spcBef>
                <a:spcPts val="0"/>
              </a:spcBef>
              <a:buNone/>
              <a:defRPr sz="1500" b="1">
                <a:solidFill>
                  <a:schemeClr val="accent6"/>
                </a:solidFill>
                <a:latin typeface="Arial" panose="020B0604020202020204" pitchFamily="34" charset="0"/>
                <a:cs typeface="Arial" panose="020B0604020202020204" pitchFamily="34" charset="0"/>
              </a:defRPr>
            </a:lvl1pPr>
          </a:lstStyle>
          <a:p>
            <a:pPr lvl="0"/>
            <a:r>
              <a:rPr lang="en-US" dirty="0"/>
              <a:t>Slide Title</a:t>
            </a:r>
          </a:p>
        </p:txBody>
      </p:sp>
      <p:sp>
        <p:nvSpPr>
          <p:cNvPr id="4" name="Text Placeholder 9"/>
          <p:cNvSpPr>
            <a:spLocks noGrp="1"/>
          </p:cNvSpPr>
          <p:nvPr>
            <p:ph type="body" sz="quarter" idx="11" hasCustomPrompt="1"/>
          </p:nvPr>
        </p:nvSpPr>
        <p:spPr>
          <a:xfrm>
            <a:off x="457200" y="407235"/>
            <a:ext cx="7406640" cy="184666"/>
          </a:xfrm>
          <a:prstGeom prst="rect">
            <a:avLst/>
          </a:prstGeom>
        </p:spPr>
        <p:txBody>
          <a:bodyPr lIns="0" tIns="0" rIns="0" bIns="0">
            <a:noAutofit/>
          </a:bodyPr>
          <a:lstStyle>
            <a:lvl1pPr marL="0" indent="0">
              <a:spcBef>
                <a:spcPts val="0"/>
              </a:spcBef>
              <a:buNone/>
              <a:defRPr sz="1200" b="1">
                <a:solidFill>
                  <a:srgbClr val="63666A"/>
                </a:solidFill>
                <a:latin typeface="Arial" panose="020B0604020202020204" pitchFamily="34" charset="0"/>
                <a:cs typeface="Arial" panose="020B0604020202020204" pitchFamily="34" charset="0"/>
              </a:defRPr>
            </a:lvl1pPr>
          </a:lstStyle>
          <a:p>
            <a:pPr lvl="0"/>
            <a:r>
              <a:rPr lang="en-US"/>
              <a:t>Section Title</a:t>
            </a:r>
          </a:p>
        </p:txBody>
      </p:sp>
      <p:sp>
        <p:nvSpPr>
          <p:cNvPr id="7" name="Content Placeholder 6"/>
          <p:cNvSpPr>
            <a:spLocks noGrp="1"/>
          </p:cNvSpPr>
          <p:nvPr>
            <p:ph sz="quarter" idx="17"/>
          </p:nvPr>
        </p:nvSpPr>
        <p:spPr>
          <a:xfrm>
            <a:off x="457200" y="2053155"/>
            <a:ext cx="9144000"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6"/>
          <p:cNvSpPr>
            <a:spLocks noGrp="1"/>
          </p:cNvSpPr>
          <p:nvPr>
            <p:ph sz="quarter" idx="18"/>
          </p:nvPr>
        </p:nvSpPr>
        <p:spPr>
          <a:xfrm>
            <a:off x="457200" y="4522035"/>
            <a:ext cx="9144000" cy="2286000"/>
          </a:xfrm>
          <a:prstGeom prst="rect">
            <a:avLst/>
          </a:prstGeom>
        </p:spPr>
        <p:txBody>
          <a:bodyPr lIns="0" tIns="0" rIns="0" bIns="0"/>
          <a:lstStyle>
            <a:lvl1pPr marL="0" indent="0">
              <a:lnSpc>
                <a:spcPts val="1600"/>
              </a:lnSpc>
              <a:spcBef>
                <a:spcPts val="900"/>
              </a:spcBef>
              <a:spcAft>
                <a:spcPts val="0"/>
              </a:spcAft>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300"/>
              </a:spcBef>
              <a:spcAft>
                <a:spcPts val="600"/>
              </a:spcAft>
              <a:buClr>
                <a:schemeClr val="accent1"/>
              </a:buClr>
              <a:buSzPct val="115000"/>
              <a:buFont typeface="Arial" panose="020B0604020202020204" pitchFamily="34" charset="0"/>
              <a:buNone/>
              <a:defRPr sz="1100">
                <a:latin typeface="Arial" panose="020B0604020202020204" pitchFamily="34" charset="0"/>
                <a:cs typeface="Arial" panose="020B0604020202020204" pitchFamily="34" charset="0"/>
              </a:defRPr>
            </a:lvl2pPr>
            <a:lvl3pPr marL="137160" indent="-13716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3pPr>
            <a:lvl4pPr marL="36576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4pPr>
            <a:lvl5pPr marL="548640" indent="-182880">
              <a:lnSpc>
                <a:spcPts val="1500"/>
              </a:lnSpc>
              <a:spcBef>
                <a:spcPts val="0"/>
              </a:spcBef>
              <a:spcAft>
                <a:spcPts val="300"/>
              </a:spcAft>
              <a:buClr>
                <a:schemeClr val="accent1"/>
              </a:buClr>
              <a:buSzPct val="115000"/>
              <a:defRPr sz="11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Box 12"/>
          <p:cNvSpPr txBox="1"/>
          <p:nvPr userDrawn="1"/>
        </p:nvSpPr>
        <p:spPr>
          <a:xfrm>
            <a:off x="9235440" y="7164368"/>
            <a:ext cx="365760" cy="228600"/>
          </a:xfrm>
          <a:prstGeom prst="rect">
            <a:avLst/>
          </a:prstGeom>
          <a:noFill/>
        </p:spPr>
        <p:txBody>
          <a:bodyPr wrap="square" lIns="0" tIns="0" rIns="0" bIns="0" rtlCol="0" anchor="b" anchorCtr="0">
            <a:spAutoFit/>
          </a:bodyPr>
          <a:lstStyle/>
          <a:p>
            <a:pPr marL="0" marR="0" indent="0" algn="r" defTabSz="1018824" rtl="0" eaLnBrk="1" fontAlgn="auto" latinLnBrk="0" hangingPunct="1">
              <a:lnSpc>
                <a:spcPct val="100000"/>
              </a:lnSpc>
              <a:spcBef>
                <a:spcPts val="0"/>
              </a:spcBef>
              <a:spcAft>
                <a:spcPts val="0"/>
              </a:spcAft>
              <a:buClrTx/>
              <a:buSzTx/>
              <a:buFontTx/>
              <a:buNone/>
              <a:tabLst/>
              <a:defRPr/>
            </a:pPr>
            <a:fld id="{0D558541-60C9-42A2-8392-FF12533A6B7A}" type="slidenum">
              <a:rPr lang="en-US" sz="900" smtClean="0">
                <a:latin typeface="Arial" panose="020B0604020202020204" pitchFamily="34" charset="0"/>
                <a:cs typeface="Arial" panose="020B0604020202020204" pitchFamily="34" charset="0"/>
              </a:rPr>
              <a:pPr marL="0" marR="0" indent="0" algn="r" defTabSz="1018824" rtl="0" eaLnBrk="1" fontAlgn="auto" latinLnBrk="0" hangingPunct="1">
                <a:lnSpc>
                  <a:spcPct val="100000"/>
                </a:lnSpc>
                <a:spcBef>
                  <a:spcPts val="0"/>
                </a:spcBef>
                <a:spcAft>
                  <a:spcPts val="0"/>
                </a:spcAft>
                <a:buClrTx/>
                <a:buSzTx/>
                <a:buFontTx/>
                <a:buNone/>
                <a:tabLst/>
                <a:defRPr/>
              </a:pPr>
              <a:t>‹#›</a:t>
            </a:fld>
            <a:endParaRPr lang="en-US" sz="900" dirty="0">
              <a:latin typeface="Arial" panose="020B0604020202020204" pitchFamily="34" charset="0"/>
              <a:cs typeface="Arial" panose="020B0604020202020204" pitchFamily="34" charset="0"/>
            </a:endParaRPr>
          </a:p>
        </p:txBody>
      </p:sp>
      <p:sp>
        <p:nvSpPr>
          <p:cNvPr id="9" name="Text Placeholder 3"/>
          <p:cNvSpPr>
            <a:spLocks noGrp="1"/>
          </p:cNvSpPr>
          <p:nvPr>
            <p:ph type="body" sz="quarter" idx="16"/>
          </p:nvPr>
        </p:nvSpPr>
        <p:spPr>
          <a:xfrm>
            <a:off x="457200" y="6935768"/>
            <a:ext cx="8686800" cy="457200"/>
          </a:xfrm>
          <a:prstGeom prst="rect">
            <a:avLst/>
          </a:prstGeom>
        </p:spPr>
        <p:txBody>
          <a:bodyPr lIns="0" tIns="0" rIns="0" bIns="0" anchor="b" anchorCtr="0"/>
          <a:lstStyle>
            <a:lvl1pPr marL="0" indent="0">
              <a:buFontTx/>
              <a:buNone/>
              <a:defRPr sz="900">
                <a:latin typeface="Arial Narrow" panose="020B0606020202030204" pitchFamily="34" charset="0"/>
              </a:defRPr>
            </a:lvl1pPr>
            <a:lvl2pPr marL="0" indent="0">
              <a:buFontTx/>
              <a:buNone/>
              <a:defRPr sz="900" b="1">
                <a:latin typeface="Arial Narrow" panose="020B0606020202030204" pitchFamily="34" charset="0"/>
                <a:cs typeface="Arial" panose="020B0604020202020204" pitchFamily="34" charset="0"/>
              </a:defRPr>
            </a:lvl2pPr>
            <a:lvl3pPr marL="112713" indent="-112713">
              <a:buClr>
                <a:schemeClr val="accent1"/>
              </a:buClr>
              <a:buFont typeface="+mj-lt"/>
              <a:buAutoNum type="arabicPeriod"/>
              <a:defRPr sz="900">
                <a:latin typeface="Arial Narrow" panose="020B0606020202030204" pitchFamily="34" charset="0"/>
              </a:defRPr>
            </a:lvl3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22"/>
          </p:nvPr>
        </p:nvSpPr>
        <p:spPr>
          <a:xfrm>
            <a:off x="457200" y="1550235"/>
            <a:ext cx="9144000" cy="457200"/>
          </a:xfrm>
          <a:prstGeom prst="rect">
            <a:avLst/>
          </a:prstGeom>
        </p:spPr>
        <p:txBody>
          <a:bodyPr lIns="0" tIns="0" rIns="0" bIns="0"/>
          <a:lstStyle>
            <a:lvl1pPr marL="0" indent="0">
              <a:lnSpc>
                <a:spcPts val="1500"/>
              </a:lnSpc>
              <a:spcBef>
                <a:spcPts val="0"/>
              </a:spcBef>
              <a:buNone/>
              <a:defRPr sz="1200" b="1">
                <a:solidFill>
                  <a:schemeClr val="accent1"/>
                </a:solidFill>
                <a:latin typeface="Arial" panose="020B0604020202020204" pitchFamily="34" charset="0"/>
                <a:cs typeface="Arial" panose="020B0604020202020204" pitchFamily="34" charset="0"/>
              </a:defRPr>
            </a:lvl1pPr>
            <a:lvl2pPr marL="0" indent="0">
              <a:lnSpc>
                <a:spcPts val="1500"/>
              </a:lnSpc>
              <a:spcBef>
                <a:spcPts val="0"/>
              </a:spcBef>
              <a:buNone/>
              <a:defRPr sz="1100">
                <a:latin typeface="Arial" panose="020B0604020202020204" pitchFamily="34" charset="0"/>
                <a:cs typeface="Arial" panose="020B0604020202020204" pitchFamily="34" charset="0"/>
              </a:defRPr>
            </a:lvl2pPr>
            <a:lvl3pPr marL="171450" indent="-17145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3pPr>
            <a:lvl4pPr marL="0">
              <a:lnSpc>
                <a:spcPts val="1500"/>
              </a:lnSpc>
              <a:spcBef>
                <a:spcPts val="0"/>
              </a:spcBef>
              <a:defRPr lang="en-US" sz="1100" kern="1200" dirty="0" smtClean="0">
                <a:solidFill>
                  <a:schemeClr val="tx1"/>
                </a:solidFill>
                <a:latin typeface="Arial" panose="020B0604020202020204" pitchFamily="34" charset="0"/>
                <a:ea typeface="+mn-ea"/>
                <a:cs typeface="Arial" panose="020B0604020202020204" pitchFamily="34" charset="0"/>
              </a:defRPr>
            </a:lvl4pPr>
            <a:lvl5pPr marL="0">
              <a:lnSpc>
                <a:spcPts val="1500"/>
              </a:lnSpc>
              <a:spcBef>
                <a:spcPts val="0"/>
              </a:spcBef>
              <a:defRPr lang="en-US" sz="1100" kern="1200" dirty="0">
                <a:solidFill>
                  <a:schemeClr val="tx1"/>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14474232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heme" Target="../theme/theme1.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image" Target="../media/image1.png"/><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1" name="Straight Connector 10"/>
          <p:cNvCxnSpPr/>
          <p:nvPr userDrawn="1"/>
        </p:nvCxnSpPr>
        <p:spPr>
          <a:xfrm>
            <a:off x="457200" y="1275915"/>
            <a:ext cx="9144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5" name="Picture 4" descr="A picture containing drawing&#10;&#10;Description automatically generated">
            <a:extLst>
              <a:ext uri="{FF2B5EF4-FFF2-40B4-BE49-F238E27FC236}">
                <a16:creationId xmlns:a16="http://schemas.microsoft.com/office/drawing/2014/main" id="{04851190-10D4-4328-B10B-D7405B1CD17E}"/>
              </a:ext>
            </a:extLst>
          </p:cNvPr>
          <p:cNvPicPr>
            <a:picLocks noChangeAspect="1"/>
          </p:cNvPicPr>
          <p:nvPr userDrawn="1"/>
        </p:nvPicPr>
        <p:blipFill>
          <a:blip r:embed="rId59" cstate="print">
            <a:extLst>
              <a:ext uri="{28A0092B-C50C-407E-A947-70E740481C1C}">
                <a14:useLocalDpi xmlns:a14="http://schemas.microsoft.com/office/drawing/2010/main" val="0"/>
              </a:ext>
            </a:extLst>
          </a:blip>
          <a:stretch>
            <a:fillRect/>
          </a:stretch>
        </p:blipFill>
        <p:spPr>
          <a:xfrm>
            <a:off x="7962717" y="744160"/>
            <a:ext cx="1636776" cy="394108"/>
          </a:xfrm>
          <a:prstGeom prst="rect">
            <a:avLst/>
          </a:prstGeom>
        </p:spPr>
      </p:pic>
    </p:spTree>
    <p:extLst>
      <p:ext uri="{BB962C8B-B14F-4D97-AF65-F5344CB8AC3E}">
        <p14:creationId xmlns:p14="http://schemas.microsoft.com/office/powerpoint/2010/main" val="269446701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670" r:id="rId3"/>
    <p:sldLayoutId id="2147483681" r:id="rId4"/>
    <p:sldLayoutId id="2147483682" r:id="rId5"/>
    <p:sldLayoutId id="2147483687" r:id="rId6"/>
    <p:sldLayoutId id="2147483683" r:id="rId7"/>
    <p:sldLayoutId id="2147483686" r:id="rId8"/>
    <p:sldLayoutId id="2147483685" r:id="rId9"/>
    <p:sldLayoutId id="2147483684" r:id="rId10"/>
    <p:sldLayoutId id="2147483720" r:id="rId11"/>
    <p:sldLayoutId id="2147483714" r:id="rId12"/>
    <p:sldLayoutId id="2147483717" r:id="rId13"/>
    <p:sldLayoutId id="2147483719" r:id="rId14"/>
    <p:sldLayoutId id="2147483706" r:id="rId15"/>
    <p:sldLayoutId id="2147483708" r:id="rId16"/>
    <p:sldLayoutId id="2147483709" r:id="rId17"/>
    <p:sldLayoutId id="2147483710" r:id="rId18"/>
    <p:sldLayoutId id="2147483688" r:id="rId19"/>
    <p:sldLayoutId id="2147483782" r:id="rId20"/>
    <p:sldLayoutId id="2147483716" r:id="rId21"/>
    <p:sldLayoutId id="2147483715" r:id="rId22"/>
    <p:sldLayoutId id="2147483713" r:id="rId23"/>
    <p:sldLayoutId id="2147483680" r:id="rId24"/>
    <p:sldLayoutId id="2147483707" r:id="rId25"/>
    <p:sldLayoutId id="2147483689" r:id="rId26"/>
    <p:sldLayoutId id="2147483692" r:id="rId27"/>
    <p:sldLayoutId id="2147483690" r:id="rId28"/>
    <p:sldLayoutId id="2147483691" r:id="rId29"/>
    <p:sldLayoutId id="2147483705" r:id="rId30"/>
    <p:sldLayoutId id="2147483693" r:id="rId31"/>
    <p:sldLayoutId id="2147483784" r:id="rId32"/>
    <p:sldLayoutId id="2147483696" r:id="rId33"/>
    <p:sldLayoutId id="2147483783" r:id="rId34"/>
    <p:sldLayoutId id="2147483712" r:id="rId35"/>
    <p:sldLayoutId id="2147483711" r:id="rId36"/>
    <p:sldLayoutId id="2147483697" r:id="rId37"/>
    <p:sldLayoutId id="2147483793" r:id="rId38"/>
    <p:sldLayoutId id="2147483794" r:id="rId39"/>
    <p:sldLayoutId id="2147483698" r:id="rId40"/>
    <p:sldLayoutId id="2147483731" r:id="rId41"/>
    <p:sldLayoutId id="2147483785" r:id="rId42"/>
    <p:sldLayoutId id="2147483786" r:id="rId43"/>
    <p:sldLayoutId id="2147483694" r:id="rId44"/>
    <p:sldLayoutId id="2147483701" r:id="rId45"/>
    <p:sldLayoutId id="2147483700" r:id="rId46"/>
    <p:sldLayoutId id="2147483718" r:id="rId47"/>
    <p:sldLayoutId id="2147483699" r:id="rId48"/>
    <p:sldLayoutId id="2147483695" r:id="rId49"/>
    <p:sldLayoutId id="2147483678" r:id="rId50"/>
    <p:sldLayoutId id="2147483789" r:id="rId51"/>
    <p:sldLayoutId id="2147483679" r:id="rId52"/>
    <p:sldLayoutId id="2147483790" r:id="rId53"/>
    <p:sldLayoutId id="2147483791" r:id="rId54"/>
    <p:sldLayoutId id="2147483792" r:id="rId55"/>
    <p:sldLayoutId id="2147483676" r:id="rId56"/>
    <p:sldLayoutId id="2147483677" r:id="rId57"/>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3" Type="http://schemas.openxmlformats.org/officeDocument/2006/relationships/hyperlink" Target="http://www.fdic.gov/deposit/" TargetMode="External"/><Relationship Id="rId2" Type="http://schemas.microsoft.com/office/2018/10/relationships/comments" Target="../comments/modernComment_7C5D92D8_428A1F1B.xml"/><Relationship Id="rId1" Type="http://schemas.openxmlformats.org/officeDocument/2006/relationships/slideLayout" Target="../slideLayouts/slideLayout57.xml"/></Relationships>
</file>

<file path=ppt/slides/_rels/slide52.xml.rels><?xml version="1.0" encoding="UTF-8" standalone="yes"?>
<Relationships xmlns="http://schemas.openxmlformats.org/package/2006/relationships"><Relationship Id="rId2" Type="http://schemas.openxmlformats.org/officeDocument/2006/relationships/hyperlink" Target="http://www.franklintempletondatasources.com/" TargetMode="External"/><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315A97A-FB83-4835-B3AA-FD0C200F6F2B}"/>
              </a:ext>
            </a:extLst>
          </p:cNvPr>
          <p:cNvSpPr>
            <a:spLocks noGrp="1"/>
          </p:cNvSpPr>
          <p:nvPr>
            <p:ph type="body" sz="quarter" idx="19"/>
          </p:nvPr>
        </p:nvSpPr>
        <p:spPr>
          <a:xfrm>
            <a:off x="969413" y="1608814"/>
            <a:ext cx="8431762" cy="1224596"/>
          </a:xfrm>
        </p:spPr>
        <p:txBody>
          <a:bodyPr/>
          <a:lstStyle/>
          <a:p>
            <a:r>
              <a:rPr lang="en-US" dirty="0"/>
              <a:t>Estate Planning Council of Long Island, Inc.</a:t>
            </a:r>
          </a:p>
          <a:p>
            <a:pPr lvl="1"/>
            <a:r>
              <a:rPr lang="en-US" dirty="0"/>
              <a:t>Inside the Black Box of Estate Administration and Executors’ Elections</a:t>
            </a:r>
          </a:p>
          <a:p>
            <a:pPr lvl="2"/>
            <a:r>
              <a:rPr lang="en-US" dirty="0"/>
              <a:t>January 23, 2025</a:t>
            </a:r>
          </a:p>
          <a:p>
            <a:pPr lvl="2"/>
            <a:endParaRPr lang="en-US" dirty="0"/>
          </a:p>
        </p:txBody>
      </p:sp>
      <p:sp>
        <p:nvSpPr>
          <p:cNvPr id="19" name="Text Placeholder 18">
            <a:extLst>
              <a:ext uri="{FF2B5EF4-FFF2-40B4-BE49-F238E27FC236}">
                <a16:creationId xmlns:a16="http://schemas.microsoft.com/office/drawing/2014/main" id="{914F4A41-7495-4FD8-ABE1-829DE2E3419A}"/>
              </a:ext>
            </a:extLst>
          </p:cNvPr>
          <p:cNvSpPr>
            <a:spLocks noGrp="1"/>
          </p:cNvSpPr>
          <p:nvPr>
            <p:ph type="body" sz="quarter" idx="27"/>
          </p:nvPr>
        </p:nvSpPr>
        <p:spPr>
          <a:xfrm>
            <a:off x="1940962" y="4018962"/>
            <a:ext cx="2263730" cy="722806"/>
          </a:xfrm>
        </p:spPr>
        <p:txBody>
          <a:bodyPr/>
          <a:lstStyle/>
          <a:p>
            <a:r>
              <a:rPr lang="en-US" dirty="0"/>
              <a:t>Brian D. Conboy</a:t>
            </a:r>
          </a:p>
          <a:p>
            <a:r>
              <a:rPr lang="en-US" b="0" dirty="0">
                <a:solidFill>
                  <a:schemeClr val="tx1"/>
                </a:solidFill>
              </a:rPr>
              <a:t>Director of Estate Administration </a:t>
            </a:r>
          </a:p>
          <a:p>
            <a:r>
              <a:rPr lang="en-US" b="0" dirty="0">
                <a:solidFill>
                  <a:schemeClr val="tx1"/>
                </a:solidFill>
              </a:rPr>
              <a:t>Trust Counsel</a:t>
            </a:r>
          </a:p>
          <a:p>
            <a:r>
              <a:rPr lang="en-US" b="0" dirty="0">
                <a:solidFill>
                  <a:schemeClr val="tx1"/>
                </a:solidFill>
              </a:rPr>
              <a:t>Phone: (212) 632 4292 </a:t>
            </a:r>
          </a:p>
          <a:p>
            <a:r>
              <a:rPr lang="en-US" b="0" dirty="0">
                <a:solidFill>
                  <a:schemeClr val="tx1"/>
                </a:solidFill>
              </a:rPr>
              <a:t>Email: bconboy@ftci.com</a:t>
            </a:r>
            <a:r>
              <a:rPr lang="en-US" dirty="0"/>
              <a:t>	</a:t>
            </a:r>
          </a:p>
        </p:txBody>
      </p:sp>
      <p:sp>
        <p:nvSpPr>
          <p:cNvPr id="3" name="Text Placeholder 2">
            <a:extLst>
              <a:ext uri="{FF2B5EF4-FFF2-40B4-BE49-F238E27FC236}">
                <a16:creationId xmlns:a16="http://schemas.microsoft.com/office/drawing/2014/main" id="{7C02517B-2E63-4F6E-8856-519B9DE8CD21}"/>
              </a:ext>
            </a:extLst>
          </p:cNvPr>
          <p:cNvSpPr>
            <a:spLocks noGrp="1"/>
          </p:cNvSpPr>
          <p:nvPr>
            <p:ph type="body" sz="quarter" idx="33"/>
          </p:nvPr>
        </p:nvSpPr>
        <p:spPr/>
        <p:txBody>
          <a:bodyPr/>
          <a:lstStyle/>
          <a:p>
            <a:endParaRPr lang="en-US" dirty="0"/>
          </a:p>
        </p:txBody>
      </p:sp>
      <p:sp>
        <p:nvSpPr>
          <p:cNvPr id="9" name="Text Placeholder 18">
            <a:extLst>
              <a:ext uri="{FF2B5EF4-FFF2-40B4-BE49-F238E27FC236}">
                <a16:creationId xmlns:a16="http://schemas.microsoft.com/office/drawing/2014/main" id="{145365DE-D117-45E2-B8E6-78CB75D33B5C}"/>
              </a:ext>
            </a:extLst>
          </p:cNvPr>
          <p:cNvSpPr txBox="1">
            <a:spLocks/>
          </p:cNvSpPr>
          <p:nvPr/>
        </p:nvSpPr>
        <p:spPr>
          <a:xfrm>
            <a:off x="6147792" y="4016035"/>
            <a:ext cx="2542916" cy="863536"/>
          </a:xfrm>
          <a:prstGeom prst="rect">
            <a:avLst/>
          </a:prstGeom>
        </p:spPr>
        <p:txBody>
          <a:bodyPr wrap="square" lIns="0" tIns="0" rIns="0" bIns="0"/>
          <a:lstStyle>
            <a:lvl1pPr marL="0" indent="0" algn="l" defTabSz="1018824" rtl="0" eaLnBrk="1" latinLnBrk="0" hangingPunct="1">
              <a:spcBef>
                <a:spcPts val="0"/>
              </a:spcBef>
              <a:buFont typeface="Arial" panose="020B0604020202020204" pitchFamily="34" charset="0"/>
              <a:buNone/>
              <a:defRPr sz="1000" b="1" kern="1200">
                <a:solidFill>
                  <a:schemeClr val="accent1"/>
                </a:solidFill>
                <a:latin typeface="Arial" panose="020B0604020202020204" pitchFamily="34" charset="0"/>
                <a:ea typeface="+mn-ea"/>
                <a:cs typeface="Arial" panose="020B0604020202020204" pitchFamily="34" charset="0"/>
              </a:defRPr>
            </a:lvl1pPr>
            <a:lvl2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2pPr>
            <a:lvl3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3pPr>
            <a:lvl4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4pPr>
            <a:lvl5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lang="en-US" dirty="0"/>
              <a:t>Elisa M. Pickel</a:t>
            </a:r>
          </a:p>
          <a:p>
            <a:r>
              <a:rPr lang="en-US" b="0" dirty="0">
                <a:solidFill>
                  <a:schemeClr val="tx1"/>
                </a:solidFill>
              </a:rPr>
              <a:t>Associate Director of Estate Administration</a:t>
            </a:r>
          </a:p>
          <a:p>
            <a:r>
              <a:rPr lang="en-US" b="0" dirty="0">
                <a:solidFill>
                  <a:schemeClr val="tx1"/>
                </a:solidFill>
              </a:rPr>
              <a:t>Trust Counsel</a:t>
            </a:r>
          </a:p>
          <a:p>
            <a:r>
              <a:rPr lang="en-US" b="0" dirty="0">
                <a:solidFill>
                  <a:schemeClr val="tx1"/>
                </a:solidFill>
              </a:rPr>
              <a:t>Phone: (212) 632-3362</a:t>
            </a:r>
          </a:p>
          <a:p>
            <a:r>
              <a:rPr lang="en-US" b="0" dirty="0">
                <a:solidFill>
                  <a:schemeClr val="tx1"/>
                </a:solidFill>
              </a:rPr>
              <a:t>Email: epickel@ftci.com</a:t>
            </a:r>
            <a:r>
              <a:rPr lang="en-US" dirty="0"/>
              <a:t>	</a:t>
            </a:r>
          </a:p>
        </p:txBody>
      </p:sp>
      <p:sp>
        <p:nvSpPr>
          <p:cNvPr id="11" name="Text Placeholder 18">
            <a:extLst>
              <a:ext uri="{FF2B5EF4-FFF2-40B4-BE49-F238E27FC236}">
                <a16:creationId xmlns:a16="http://schemas.microsoft.com/office/drawing/2014/main" id="{E293F59A-51BF-4B10-B1F7-171FC06B3208}"/>
              </a:ext>
            </a:extLst>
          </p:cNvPr>
          <p:cNvSpPr txBox="1">
            <a:spLocks/>
          </p:cNvSpPr>
          <p:nvPr/>
        </p:nvSpPr>
        <p:spPr>
          <a:xfrm>
            <a:off x="6487472" y="3974852"/>
            <a:ext cx="2263730" cy="722806"/>
          </a:xfrm>
          <a:prstGeom prst="rect">
            <a:avLst/>
          </a:prstGeom>
        </p:spPr>
        <p:txBody>
          <a:bodyPr wrap="square" lIns="0" tIns="0" rIns="0" bIns="0"/>
          <a:lstStyle>
            <a:lvl1pPr marL="0" indent="0" algn="l" defTabSz="1018824" rtl="0" eaLnBrk="1" latinLnBrk="0" hangingPunct="1">
              <a:spcBef>
                <a:spcPts val="0"/>
              </a:spcBef>
              <a:buFont typeface="Arial" panose="020B0604020202020204" pitchFamily="34" charset="0"/>
              <a:buNone/>
              <a:defRPr sz="1000" b="1" kern="1200">
                <a:solidFill>
                  <a:schemeClr val="accent1"/>
                </a:solidFill>
                <a:latin typeface="Arial" panose="020B0604020202020204" pitchFamily="34" charset="0"/>
                <a:ea typeface="+mn-ea"/>
                <a:cs typeface="Arial" panose="020B0604020202020204" pitchFamily="34" charset="0"/>
              </a:defRPr>
            </a:lvl1pPr>
            <a:lvl2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2pPr>
            <a:lvl3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3pPr>
            <a:lvl4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4pPr>
            <a:lvl5pPr marL="0" indent="0" algn="l" defTabSz="1018824" rtl="0" eaLnBrk="1" latinLnBrk="0" hangingPunct="1">
              <a:spcBef>
                <a:spcPts val="0"/>
              </a:spcBef>
              <a:buFont typeface="Arial" panose="020B0604020202020204" pitchFamily="34" charset="0"/>
              <a:buNone/>
              <a:defRPr sz="900" kern="1200">
                <a:solidFill>
                  <a:schemeClr val="tx1"/>
                </a:solidFill>
                <a:latin typeface="Arial" panose="020B0604020202020204" pitchFamily="34" charset="0"/>
                <a:ea typeface="+mn-ea"/>
                <a:cs typeface="Arial" panose="020B0604020202020204"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r>
              <a:rPr lang="en-US" dirty="0"/>
              <a:t>	</a:t>
            </a:r>
          </a:p>
        </p:txBody>
      </p:sp>
      <p:sp>
        <p:nvSpPr>
          <p:cNvPr id="2" name="Rectangle 1">
            <a:extLst>
              <a:ext uri="{FF2B5EF4-FFF2-40B4-BE49-F238E27FC236}">
                <a16:creationId xmlns:a16="http://schemas.microsoft.com/office/drawing/2014/main" id="{831958F9-5DA5-AE26-F8C4-70EB6CAEE572}"/>
              </a:ext>
            </a:extLst>
          </p:cNvPr>
          <p:cNvSpPr>
            <a:spLocks noGrp="1" noRot="1" noMove="1" noResize="1" noEditPoints="1" noAdjustHandles="1" noChangeArrowheads="1" noChangeShapeType="1"/>
          </p:cNvSpPr>
          <p:nvPr/>
        </p:nvSpPr>
        <p:spPr>
          <a:xfrm>
            <a:off x="2754489" y="451556"/>
            <a:ext cx="1320800" cy="925688"/>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260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pPr lvl="2"/>
            <a:r>
              <a:rPr lang="en-US" dirty="0"/>
              <a:t>Joint Return versus Separate Return – IRC §6013(a). </a:t>
            </a:r>
          </a:p>
          <a:p>
            <a:pPr lvl="2"/>
            <a:r>
              <a:rPr lang="en-US" dirty="0"/>
              <a:t>Request for Prompt Assessment – IRC §6501(d).</a:t>
            </a:r>
          </a:p>
          <a:p>
            <a:pPr lvl="2"/>
            <a:r>
              <a:rPr lang="en-US" dirty="0"/>
              <a:t>Request for Discharge from Personal Liability – IRC §6905(a).</a:t>
            </a:r>
          </a:p>
          <a:p>
            <a:pPr lvl="2"/>
            <a:r>
              <a:rPr lang="en-US" dirty="0"/>
              <a:t>United States Savings Bonds – IRC §454(a).</a:t>
            </a:r>
          </a:p>
          <a:p>
            <a:pPr lvl="2"/>
            <a:r>
              <a:rPr lang="en-US" dirty="0"/>
              <a:t>Medical Expenses – IRC §§213(c), 2053(a)(3).</a:t>
            </a:r>
          </a:p>
        </p:txBody>
      </p:sp>
    </p:spTree>
    <p:extLst>
      <p:ext uri="{BB962C8B-B14F-4D97-AF65-F5344CB8AC3E}">
        <p14:creationId xmlns:p14="http://schemas.microsoft.com/office/powerpoint/2010/main" val="2377754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Joint Return versus Separate Return – IRC §6013(a)</a:t>
            </a:r>
          </a:p>
          <a:p>
            <a:pPr lvl="2"/>
            <a:r>
              <a:rPr lang="en-US" dirty="0"/>
              <a:t>Special Considerations for a Joint Return:</a:t>
            </a:r>
          </a:p>
          <a:p>
            <a:pPr lvl="3"/>
            <a:r>
              <a:rPr lang="en-US" dirty="0"/>
              <a:t>Includes decedent’s income and deductions through date of death and spouse’s income and deductions for entire year.</a:t>
            </a:r>
          </a:p>
          <a:p>
            <a:pPr lvl="3"/>
            <a:r>
              <a:rPr lang="en-US" dirty="0"/>
              <a:t>Exposes the estate to joint and several liability for the entire tax and any penalties.</a:t>
            </a:r>
          </a:p>
          <a:p>
            <a:pPr lvl="4"/>
            <a:r>
              <a:rPr lang="en-US" dirty="0"/>
              <a:t>Risk of assuming the surviving spouse’s unknown tax liabilities (can be a problem in second or third marriage situation); debts and expenses are chargeable to the residuary estate, which passes to decedent’s children, and the decedent’s children are from a first or second marriage.</a:t>
            </a:r>
          </a:p>
          <a:p>
            <a:pPr lvl="2"/>
            <a:r>
              <a:rPr lang="en-US" dirty="0"/>
              <a:t>Why Elect to File a Joint Return?</a:t>
            </a:r>
          </a:p>
          <a:p>
            <a:pPr lvl="3"/>
            <a:r>
              <a:rPr lang="en-US" dirty="0"/>
              <a:t>Favorable tax rates;</a:t>
            </a:r>
          </a:p>
          <a:p>
            <a:pPr lvl="3"/>
            <a:r>
              <a:rPr lang="en-US" dirty="0"/>
              <a:t>Decedent’s deductions exceed income; and</a:t>
            </a:r>
          </a:p>
          <a:p>
            <a:pPr lvl="3"/>
            <a:r>
              <a:rPr lang="en-US" dirty="0"/>
              <a:t>Decedent has carryovers from previously filed tax returns that might otherwise be lost.</a:t>
            </a:r>
          </a:p>
        </p:txBody>
      </p:sp>
    </p:spTree>
    <p:extLst>
      <p:ext uri="{BB962C8B-B14F-4D97-AF65-F5344CB8AC3E}">
        <p14:creationId xmlns:p14="http://schemas.microsoft.com/office/powerpoint/2010/main" val="3961833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Request for Prompt Assessment – IRC §6501(d)</a:t>
            </a:r>
          </a:p>
          <a:p>
            <a:pPr lvl="2"/>
            <a:r>
              <a:rPr lang="en-US" dirty="0"/>
              <a:t>Requirements:</a:t>
            </a:r>
          </a:p>
          <a:p>
            <a:pPr lvl="3"/>
            <a:r>
              <a:rPr lang="en-US" dirty="0"/>
              <a:t>In writing and filed with the district director for the Internal Revenue district in which the return was filed;</a:t>
            </a:r>
          </a:p>
          <a:p>
            <a:pPr lvl="3"/>
            <a:r>
              <a:rPr lang="en-US" dirty="0"/>
              <a:t>Be transmitted separately from all other documents;</a:t>
            </a:r>
          </a:p>
          <a:p>
            <a:pPr lvl="3"/>
            <a:r>
              <a:rPr lang="en-US" dirty="0"/>
              <a:t>Set forth classes of tax and taxable periods; and</a:t>
            </a:r>
          </a:p>
          <a:p>
            <a:pPr lvl="3"/>
            <a:r>
              <a:rPr lang="en-US" dirty="0"/>
              <a:t>Clearly indicate that it is a request for prompt assessment.</a:t>
            </a:r>
          </a:p>
          <a:p>
            <a:pPr lvl="2"/>
            <a:r>
              <a:rPr lang="en-US" dirty="0"/>
              <a:t>Use IRS Form 4810 to insure that statutory requirements are met.</a:t>
            </a:r>
          </a:p>
          <a:p>
            <a:pPr lvl="2"/>
            <a:r>
              <a:rPr lang="en-US" dirty="0"/>
              <a:t>Effect:</a:t>
            </a:r>
          </a:p>
          <a:p>
            <a:pPr lvl="3"/>
            <a:r>
              <a:rPr lang="en-US" dirty="0"/>
              <a:t>Limits the time in which an assessment of tax may be made.</a:t>
            </a:r>
          </a:p>
          <a:p>
            <a:pPr lvl="3"/>
            <a:r>
              <a:rPr lang="en-US" dirty="0"/>
              <a:t>Potential to give rise to an audit.</a:t>
            </a:r>
          </a:p>
        </p:txBody>
      </p:sp>
    </p:spTree>
    <p:extLst>
      <p:ext uri="{BB962C8B-B14F-4D97-AF65-F5344CB8AC3E}">
        <p14:creationId xmlns:p14="http://schemas.microsoft.com/office/powerpoint/2010/main" val="1743046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Request for Discharge from Personal Liability – IRC §6905(a)</a:t>
            </a:r>
          </a:p>
          <a:p>
            <a:pPr lvl="2"/>
            <a:r>
              <a:rPr lang="en-US" dirty="0"/>
              <a:t>Requirements:</a:t>
            </a:r>
          </a:p>
          <a:p>
            <a:pPr lvl="3"/>
            <a:r>
              <a:rPr lang="en-US" dirty="0"/>
              <a:t>In writing, filed after the return in question has been filed with appropriate service center.</a:t>
            </a:r>
          </a:p>
          <a:p>
            <a:pPr lvl="2"/>
            <a:r>
              <a:rPr lang="en-US" dirty="0"/>
              <a:t>Effect:</a:t>
            </a:r>
          </a:p>
          <a:p>
            <a:pPr lvl="3"/>
            <a:r>
              <a:rPr lang="en-US" dirty="0"/>
              <a:t>Executor will be notified of the taxes due within nine (9) months after receipt of the application.</a:t>
            </a:r>
          </a:p>
          <a:p>
            <a:pPr lvl="3"/>
            <a:r>
              <a:rPr lang="en-US" dirty="0"/>
              <a:t>Upon payment of the taxes due, the executor is discharged from personal liability for any deficiency thereafter found to be due.</a:t>
            </a:r>
          </a:p>
          <a:p>
            <a:pPr lvl="4"/>
            <a:r>
              <a:rPr lang="en-US" dirty="0"/>
              <a:t>If the executor is not notified, the executor is discharged from personal liability at the end of the nine (9) month period.</a:t>
            </a:r>
          </a:p>
          <a:p>
            <a:pPr lvl="3"/>
            <a:r>
              <a:rPr lang="en-US" dirty="0"/>
              <a:t>Any release of liability as a result of the request pertains only to personal liability; the executor may still be liable in her fiduciary capacity.</a:t>
            </a:r>
          </a:p>
          <a:p>
            <a:pPr lvl="3"/>
            <a:r>
              <a:rPr lang="en-US" dirty="0"/>
              <a:t>May precipitate an audit.</a:t>
            </a:r>
          </a:p>
        </p:txBody>
      </p:sp>
    </p:spTree>
    <p:extLst>
      <p:ext uri="{BB962C8B-B14F-4D97-AF65-F5344CB8AC3E}">
        <p14:creationId xmlns:p14="http://schemas.microsoft.com/office/powerpoint/2010/main" val="733329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United States Savings Bonds - IRC §454(a)</a:t>
            </a:r>
          </a:p>
          <a:p>
            <a:pPr lvl="2"/>
            <a:r>
              <a:rPr lang="en-US" dirty="0"/>
              <a:t>Cash-basis owners of Series E savings bonds and similar obligations normally do not elect to report each year the increase in their redemption price as taxable income.</a:t>
            </a:r>
          </a:p>
          <a:p>
            <a:pPr lvl="2"/>
            <a:r>
              <a:rPr lang="en-US" dirty="0"/>
              <a:t>Executor may elect to include all previously unreported income on decedent’s final income tax return.</a:t>
            </a:r>
          </a:p>
          <a:p>
            <a:pPr lvl="2"/>
            <a:r>
              <a:rPr lang="en-US" dirty="0"/>
              <a:t>If an IRC §454(a) election is made:</a:t>
            </a:r>
          </a:p>
          <a:p>
            <a:pPr lvl="3"/>
            <a:r>
              <a:rPr lang="en-US" dirty="0"/>
              <a:t>Must make election for all bonds.</a:t>
            </a:r>
          </a:p>
          <a:p>
            <a:pPr lvl="3"/>
            <a:r>
              <a:rPr lang="en-US" dirty="0"/>
              <a:t>Presents good planning opportunity to accelerate income on final return to offset available deductions and charitable carry-forwards, which would otherwise be lost.</a:t>
            </a:r>
          </a:p>
          <a:p>
            <a:pPr lvl="2"/>
            <a:r>
              <a:rPr lang="en-US" dirty="0"/>
              <a:t>Advantageous if decedent is in lower tax bracket than the beneficiaries. </a:t>
            </a:r>
          </a:p>
          <a:p>
            <a:pPr lvl="2"/>
            <a:r>
              <a:rPr lang="en-US" dirty="0"/>
              <a:t>If the election is not made:</a:t>
            </a:r>
          </a:p>
          <a:p>
            <a:pPr lvl="3"/>
            <a:r>
              <a:rPr lang="en-US" dirty="0"/>
              <a:t>Executor may redeem bonds in orderly succession over period of years.</a:t>
            </a:r>
          </a:p>
          <a:p>
            <a:pPr lvl="2"/>
            <a:r>
              <a:rPr lang="en-US" dirty="0"/>
              <a:t>Regardless of whether the executor makes this election, bonds are includable in the decedent’s gross estate at a value equal to the sum of principal and accrued interest.</a:t>
            </a:r>
          </a:p>
          <a:p>
            <a:pPr lvl="2"/>
            <a:r>
              <a:rPr lang="en-US" dirty="0"/>
              <a:t>Also applicable to Series I bonds.</a:t>
            </a:r>
          </a:p>
        </p:txBody>
      </p:sp>
    </p:spTree>
    <p:extLst>
      <p:ext uri="{BB962C8B-B14F-4D97-AF65-F5344CB8AC3E}">
        <p14:creationId xmlns:p14="http://schemas.microsoft.com/office/powerpoint/2010/main" val="2851878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Decedent’s Final Income Tax Return (Form 1040)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Medical Expenses – IRC §§213(c) or 2053(a)(3)</a:t>
            </a:r>
          </a:p>
          <a:p>
            <a:pPr lvl="2"/>
            <a:r>
              <a:rPr lang="en-US" dirty="0"/>
              <a:t>An executor may elect to deduct the decedent’s unpaid medical expenses on either the final income tax return or the estate tax return.</a:t>
            </a:r>
          </a:p>
          <a:p>
            <a:pPr lvl="2"/>
            <a:r>
              <a:rPr lang="en-US" dirty="0"/>
              <a:t>Threshold for income tax purposes; decedent’s unpaid medical expenses paid after death may satisfy this threshold.</a:t>
            </a:r>
          </a:p>
          <a:p>
            <a:pPr lvl="2"/>
            <a:r>
              <a:rPr lang="en-US" dirty="0"/>
              <a:t>Note that medical expenses paid after death to meet the threshold amount may not produce any tax benefit.</a:t>
            </a:r>
          </a:p>
          <a:p>
            <a:pPr lvl="2"/>
            <a:r>
              <a:rPr lang="en-US" dirty="0"/>
              <a:t>Effect of electing to apply the medical expense deductions to decedent’s final income tax return:</a:t>
            </a:r>
          </a:p>
          <a:p>
            <a:pPr lvl="3"/>
            <a:r>
              <a:rPr lang="en-US" dirty="0"/>
              <a:t>Possible need to file an amended return;</a:t>
            </a:r>
          </a:p>
          <a:p>
            <a:pPr lvl="3"/>
            <a:r>
              <a:rPr lang="en-US" dirty="0"/>
              <a:t>Reduction in the final income tax liability, thus increasing the estate tax;</a:t>
            </a:r>
          </a:p>
          <a:p>
            <a:pPr lvl="3"/>
            <a:r>
              <a:rPr lang="en-US" dirty="0"/>
              <a:t>Effect on future estate tax; and</a:t>
            </a:r>
          </a:p>
          <a:p>
            <a:pPr lvl="3"/>
            <a:r>
              <a:rPr lang="en-US" dirty="0"/>
              <a:t>May require an equitable adjustment.</a:t>
            </a:r>
          </a:p>
          <a:p>
            <a:pPr lvl="2"/>
            <a:r>
              <a:rPr lang="en-US" i="1" dirty="0"/>
              <a:t>Note: the threshold for deducting medical expenses was reduced from 10% to 7.5% beginning in 2017 (temporary reduction was made permanent by 2020 COVID Relief and Omnibus Spending Bill)</a:t>
            </a:r>
          </a:p>
        </p:txBody>
      </p:sp>
    </p:spTree>
    <p:extLst>
      <p:ext uri="{BB962C8B-B14F-4D97-AF65-F5344CB8AC3E}">
        <p14:creationId xmlns:p14="http://schemas.microsoft.com/office/powerpoint/2010/main" val="4194961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Executor’s Compensation - IRC §§642(g), 2053(a)(2). </a:t>
            </a:r>
          </a:p>
          <a:p>
            <a:pPr lvl="2"/>
            <a:r>
              <a:rPr lang="en-US" dirty="0"/>
              <a:t>Selection of the Tax Year.</a:t>
            </a:r>
          </a:p>
          <a:p>
            <a:pPr lvl="2"/>
            <a:r>
              <a:rPr lang="en-US" dirty="0"/>
              <a:t>IRC §645 Election.</a:t>
            </a:r>
          </a:p>
          <a:p>
            <a:pPr lvl="2"/>
            <a:r>
              <a:rPr lang="en-US" dirty="0"/>
              <a:t>Payment of Estate Income Tax.</a:t>
            </a:r>
          </a:p>
          <a:p>
            <a:pPr lvl="2"/>
            <a:r>
              <a:rPr lang="en-US" dirty="0"/>
              <a:t>Treatment of Property Distributed In Kind – IRC §643(e).</a:t>
            </a:r>
          </a:p>
          <a:p>
            <a:pPr lvl="2"/>
            <a:r>
              <a:rPr lang="en-US" dirty="0"/>
              <a:t>The Sixty-Five Day Rule – IRC §663(b).</a:t>
            </a:r>
          </a:p>
          <a:p>
            <a:pPr lvl="2"/>
            <a:r>
              <a:rPr lang="en-US" dirty="0"/>
              <a:t>Selecting the Final Tax Year.</a:t>
            </a:r>
          </a:p>
        </p:txBody>
      </p:sp>
    </p:spTree>
    <p:extLst>
      <p:ext uri="{BB962C8B-B14F-4D97-AF65-F5344CB8AC3E}">
        <p14:creationId xmlns:p14="http://schemas.microsoft.com/office/powerpoint/2010/main" val="1561975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2" name="Content Placeholder 1"/>
          <p:cNvSpPr>
            <a:spLocks noGrp="1"/>
          </p:cNvSpPr>
          <p:nvPr>
            <p:ph sz="quarter" idx="17"/>
          </p:nvPr>
        </p:nvSpPr>
        <p:spPr/>
        <p:txBody>
          <a:bodyPr/>
          <a:lstStyle/>
          <a:p>
            <a:r>
              <a:rPr lang="en-US" dirty="0"/>
              <a:t>Executor’s Compensation - IRC §§642(g), 2053(a)(2). </a:t>
            </a:r>
          </a:p>
          <a:p>
            <a:pPr lvl="2"/>
            <a:r>
              <a:rPr lang="en-US" dirty="0"/>
              <a:t>Effect of compensation on estate:</a:t>
            </a:r>
          </a:p>
          <a:p>
            <a:pPr lvl="3"/>
            <a:r>
              <a:rPr lang="en-US" dirty="0"/>
              <a:t>Deductible on the estate tax return or the estate’s income tax return (or partially on each!).</a:t>
            </a:r>
          </a:p>
          <a:p>
            <a:pPr lvl="2"/>
            <a:r>
              <a:rPr lang="en-US" dirty="0"/>
              <a:t>Effect of compensation on executor:</a:t>
            </a:r>
          </a:p>
          <a:p>
            <a:pPr lvl="3"/>
            <a:r>
              <a:rPr lang="en-US" dirty="0"/>
              <a:t>Compensation is taxable income.</a:t>
            </a:r>
          </a:p>
          <a:p>
            <a:pPr lvl="2"/>
            <a:r>
              <a:rPr lang="en-US" dirty="0"/>
              <a:t>Considerations:</a:t>
            </a:r>
          </a:p>
          <a:p>
            <a:pPr lvl="3"/>
            <a:r>
              <a:rPr lang="en-US" dirty="0"/>
              <a:t>Whether the executor is also a beneficiary;</a:t>
            </a:r>
          </a:p>
          <a:p>
            <a:pPr lvl="3"/>
            <a:r>
              <a:rPr lang="en-US" dirty="0"/>
              <a:t>The personal liability assumed by the executor – no good deed goes unpunished;</a:t>
            </a:r>
          </a:p>
          <a:p>
            <a:pPr lvl="3"/>
            <a:r>
              <a:rPr lang="en-US" dirty="0"/>
              <a:t>Estate’s tax bracket versus the executor’s;</a:t>
            </a:r>
          </a:p>
          <a:p>
            <a:pPr lvl="3"/>
            <a:r>
              <a:rPr lang="en-US" dirty="0"/>
              <a:t>The potential to increase the distribution to beneficiaries while avoiding taxation;</a:t>
            </a:r>
          </a:p>
          <a:p>
            <a:pPr lvl="3"/>
            <a:r>
              <a:rPr lang="en-US" dirty="0"/>
              <a:t>Local laws on compensation caps – possible to secure additional compensation for extraordinary services; and</a:t>
            </a:r>
          </a:p>
          <a:p>
            <a:pPr lvl="3"/>
            <a:r>
              <a:rPr lang="en-US" dirty="0"/>
              <a:t>Federal laws on waiving commission without incurring income or gift tax consequences.</a:t>
            </a:r>
          </a:p>
        </p:txBody>
      </p:sp>
    </p:spTree>
    <p:extLst>
      <p:ext uri="{BB962C8B-B14F-4D97-AF65-F5344CB8AC3E}">
        <p14:creationId xmlns:p14="http://schemas.microsoft.com/office/powerpoint/2010/main" val="915910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Selection of the Tax Year</a:t>
            </a:r>
          </a:p>
          <a:p>
            <a:pPr lvl="2"/>
            <a:r>
              <a:rPr lang="en-US" dirty="0"/>
              <a:t>Still a very important election.</a:t>
            </a:r>
          </a:p>
          <a:p>
            <a:pPr lvl="2"/>
            <a:r>
              <a:rPr lang="en-US" dirty="0"/>
              <a:t>Allows the executor to use hindsight in making the election.</a:t>
            </a:r>
          </a:p>
          <a:p>
            <a:pPr lvl="3"/>
            <a:r>
              <a:rPr lang="en-US" dirty="0"/>
              <a:t>Election is made on the first fiduciary income tax return, due 3 ½ months after close of the taxable year.</a:t>
            </a:r>
          </a:p>
          <a:p>
            <a:pPr lvl="3"/>
            <a:r>
              <a:rPr lang="en-US" dirty="0"/>
              <a:t>Do projections early; before the election is made, the executor needs a projection of anticipated income and estimated allowable deductions for a succeeding 12-month period.</a:t>
            </a:r>
          </a:p>
          <a:p>
            <a:pPr lvl="2"/>
            <a:r>
              <a:rPr lang="en-US" dirty="0"/>
              <a:t>Primary objectives:</a:t>
            </a:r>
          </a:p>
          <a:p>
            <a:pPr lvl="3"/>
            <a:r>
              <a:rPr lang="en-US" dirty="0"/>
              <a:t>Equalize tax brackets;</a:t>
            </a:r>
          </a:p>
          <a:p>
            <a:pPr lvl="3"/>
            <a:r>
              <a:rPr lang="en-US" dirty="0"/>
              <a:t>Defer payment of income taxes; and </a:t>
            </a:r>
          </a:p>
          <a:p>
            <a:pPr lvl="3"/>
            <a:r>
              <a:rPr lang="en-US" dirty="0"/>
              <a:t>Use the estate’s $600 exemption and separate taxpayer status.</a:t>
            </a:r>
          </a:p>
          <a:p>
            <a:pPr lvl="2"/>
            <a:r>
              <a:rPr lang="en-US" dirty="0"/>
              <a:t>Nonetheless, may have to satisfy immediate needs of beneficiaries.</a:t>
            </a:r>
          </a:p>
          <a:p>
            <a:pPr lvl="2"/>
            <a:r>
              <a:rPr lang="en-US" dirty="0"/>
              <a:t>Short initial year.</a:t>
            </a:r>
          </a:p>
          <a:p>
            <a:pPr lvl="3"/>
            <a:r>
              <a:rPr lang="en-US" dirty="0"/>
              <a:t>Consider whether selection of a short fiscal year is warranted during the early stages on an estate’s administration.</a:t>
            </a:r>
          </a:p>
        </p:txBody>
      </p:sp>
    </p:spTree>
    <p:extLst>
      <p:ext uri="{BB962C8B-B14F-4D97-AF65-F5344CB8AC3E}">
        <p14:creationId xmlns:p14="http://schemas.microsoft.com/office/powerpoint/2010/main" val="3584479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Long initial year.</a:t>
            </a:r>
          </a:p>
          <a:p>
            <a:pPr lvl="3"/>
            <a:r>
              <a:rPr lang="en-US" dirty="0"/>
              <a:t>Receive as much income as possible, if an increase in tax rates is expected.</a:t>
            </a:r>
          </a:p>
          <a:p>
            <a:pPr lvl="2"/>
            <a:r>
              <a:rPr lang="en-US" dirty="0"/>
              <a:t>Calendar year.</a:t>
            </a:r>
          </a:p>
          <a:p>
            <a:pPr lvl="3"/>
            <a:r>
              <a:rPr lang="en-US" dirty="0"/>
              <a:t>Requires careful analysis.</a:t>
            </a:r>
          </a:p>
          <a:p>
            <a:pPr lvl="2"/>
            <a:r>
              <a:rPr lang="en-US" dirty="0"/>
              <a:t>Interplay with IRC §645 election.</a:t>
            </a:r>
          </a:p>
        </p:txBody>
      </p:sp>
    </p:spTree>
    <p:extLst>
      <p:ext uri="{BB962C8B-B14F-4D97-AF65-F5344CB8AC3E}">
        <p14:creationId xmlns:p14="http://schemas.microsoft.com/office/powerpoint/2010/main" val="132331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955875"/>
            <a:ext cx="7589520" cy="256480"/>
          </a:xfrm>
        </p:spPr>
        <p:txBody>
          <a:bodyPr/>
          <a:lstStyle/>
          <a:p>
            <a:r>
              <a:rPr lang="en-US" dirty="0"/>
              <a:t>Executors’ Functions</a:t>
            </a:r>
          </a:p>
        </p:txBody>
      </p:sp>
      <p:sp>
        <p:nvSpPr>
          <p:cNvPr id="8" name="Text Placeholder 7">
            <a:extLst>
              <a:ext uri="{FF2B5EF4-FFF2-40B4-BE49-F238E27FC236}">
                <a16:creationId xmlns:a16="http://schemas.microsoft.com/office/drawing/2014/main" id="{8CC006E1-1146-4039-BD45-9CC5D54A0B90}"/>
              </a:ext>
            </a:extLst>
          </p:cNvPr>
          <p:cNvSpPr>
            <a:spLocks noGrp="1"/>
          </p:cNvSpPr>
          <p:nvPr>
            <p:ph type="body" sz="quarter" idx="11"/>
          </p:nvPr>
        </p:nvSpPr>
        <p:spPr/>
        <p:txBody>
          <a:bodyPr/>
          <a:lstStyle/>
          <a:p>
            <a:endParaRPr lang="en-US"/>
          </a:p>
        </p:txBody>
      </p:sp>
      <p:sp>
        <p:nvSpPr>
          <p:cNvPr id="2" name="Content Placeholder 1"/>
          <p:cNvSpPr>
            <a:spLocks noGrp="1"/>
          </p:cNvSpPr>
          <p:nvPr>
            <p:ph sz="quarter" idx="17"/>
          </p:nvPr>
        </p:nvSpPr>
        <p:spPr>
          <a:xfrm>
            <a:off x="457200" y="1550235"/>
            <a:ext cx="9144000" cy="5120640"/>
          </a:xfrm>
        </p:spPr>
        <p:txBody>
          <a:bodyPr/>
          <a:lstStyle/>
          <a:p>
            <a:r>
              <a:rPr lang="en-US" dirty="0"/>
              <a:t>During the course of an estate’s administration, an executor performs four basic functions:</a:t>
            </a:r>
          </a:p>
          <a:p>
            <a:pPr lvl="2"/>
            <a:r>
              <a:rPr lang="en-US" dirty="0"/>
              <a:t>Marshals assets;</a:t>
            </a:r>
          </a:p>
          <a:p>
            <a:pPr lvl="2"/>
            <a:r>
              <a:rPr lang="en-US" dirty="0"/>
              <a:t>Determines cash requirements and raises cash;</a:t>
            </a:r>
          </a:p>
          <a:p>
            <a:pPr lvl="3"/>
            <a:r>
              <a:rPr lang="en-US" dirty="0"/>
              <a:t>Becoming increasingly important in fluctuating market.</a:t>
            </a:r>
          </a:p>
          <a:p>
            <a:pPr lvl="3"/>
            <a:r>
              <a:rPr lang="en-US" dirty="0"/>
              <a:t>Potential for strict liability, if executor does not act within a reasonable time after appointment to raise cash needs, and the market drops precipitously.</a:t>
            </a:r>
          </a:p>
          <a:p>
            <a:pPr lvl="2"/>
            <a:r>
              <a:rPr lang="en-US" dirty="0"/>
              <a:t>Pays reasonable funeral expenses, debts, administration expenses and taxes, and makes sure tax returns are filed in a timely manner; and</a:t>
            </a:r>
          </a:p>
          <a:p>
            <a:pPr lvl="2"/>
            <a:r>
              <a:rPr lang="en-US" dirty="0"/>
              <a:t>Distributes assets in accordance with the decedent’s will.</a:t>
            </a:r>
          </a:p>
        </p:txBody>
      </p:sp>
      <p:sp>
        <p:nvSpPr>
          <p:cNvPr id="9" name="Text Placeholder 8">
            <a:extLst>
              <a:ext uri="{FF2B5EF4-FFF2-40B4-BE49-F238E27FC236}">
                <a16:creationId xmlns:a16="http://schemas.microsoft.com/office/drawing/2014/main" id="{6CCF4B05-C9DB-4229-88DC-28BA6CF83C33}"/>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890516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IRC §645 election.</a:t>
            </a:r>
          </a:p>
          <a:p>
            <a:pPr lvl="2"/>
            <a:r>
              <a:rPr lang="en-US" dirty="0"/>
              <a:t>Allows a qualified revocable trust to be treated as part of decedent’s estate for income tax purposes.</a:t>
            </a:r>
          </a:p>
          <a:p>
            <a:pPr lvl="2"/>
            <a:r>
              <a:rPr lang="en-US" dirty="0"/>
              <a:t>Requirements:</a:t>
            </a:r>
          </a:p>
          <a:p>
            <a:pPr lvl="3"/>
            <a:r>
              <a:rPr lang="en-US" dirty="0"/>
              <a:t>Decedent must have owned the trust under a power held by him or her;</a:t>
            </a:r>
          </a:p>
          <a:p>
            <a:pPr lvl="3"/>
            <a:r>
              <a:rPr lang="en-US" dirty="0"/>
              <a:t>Election must be made by both the trustee and the executor (if one exists); </a:t>
            </a:r>
          </a:p>
          <a:p>
            <a:pPr lvl="3"/>
            <a:r>
              <a:rPr lang="en-US" dirty="0"/>
              <a:t>Election must be timely; and</a:t>
            </a:r>
          </a:p>
          <a:p>
            <a:pPr lvl="3"/>
            <a:r>
              <a:rPr lang="en-US" dirty="0"/>
              <a:t>Election is made by filing Form 8855.</a:t>
            </a:r>
          </a:p>
          <a:p>
            <a:pPr lvl="2"/>
            <a:r>
              <a:rPr lang="en-US" dirty="0"/>
              <a:t>Effects of election:</a:t>
            </a:r>
          </a:p>
          <a:p>
            <a:pPr lvl="3"/>
            <a:r>
              <a:rPr lang="en-US" dirty="0"/>
              <a:t>Once made, the election is irrevocable.</a:t>
            </a:r>
          </a:p>
          <a:p>
            <a:pPr lvl="3"/>
            <a:r>
              <a:rPr lang="en-US" dirty="0"/>
              <a:t>Primary benefit – trust will be able to report its income on fiscal year rather than calendar year basis.</a:t>
            </a:r>
          </a:p>
          <a:p>
            <a:pPr lvl="3"/>
            <a:r>
              <a:rPr lang="en-US" dirty="0"/>
              <a:t>Charitable deductions for amounts set aside, without payments.</a:t>
            </a:r>
          </a:p>
        </p:txBody>
      </p:sp>
    </p:spTree>
    <p:extLst>
      <p:ext uri="{BB962C8B-B14F-4D97-AF65-F5344CB8AC3E}">
        <p14:creationId xmlns:p14="http://schemas.microsoft.com/office/powerpoint/2010/main" val="296547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Payment of Estate Income Tax</a:t>
            </a:r>
          </a:p>
          <a:p>
            <a:pPr lvl="2"/>
            <a:r>
              <a:rPr lang="en-US" dirty="0"/>
              <a:t>Estimated payment required.</a:t>
            </a:r>
          </a:p>
          <a:p>
            <a:pPr lvl="3"/>
            <a:r>
              <a:rPr lang="en-US" dirty="0"/>
              <a:t>Exemptions:</a:t>
            </a:r>
          </a:p>
          <a:p>
            <a:pPr lvl="4"/>
            <a:r>
              <a:rPr lang="en-US" dirty="0"/>
              <a:t>First two years following decedent’s death.</a:t>
            </a:r>
          </a:p>
          <a:p>
            <a:pPr lvl="4"/>
            <a:r>
              <a:rPr lang="en-US" dirty="0"/>
              <a:t>Some private foundations and charitable trusts.</a:t>
            </a:r>
          </a:p>
          <a:p>
            <a:pPr lvl="2"/>
            <a:r>
              <a:rPr lang="en-US" dirty="0"/>
              <a:t>Excess payments may be treated as payment made by beneficiaries.</a:t>
            </a:r>
          </a:p>
          <a:p>
            <a:pPr lvl="3"/>
            <a:r>
              <a:rPr lang="en-US" dirty="0"/>
              <a:t>Election is made on Form 1041-T.</a:t>
            </a:r>
          </a:p>
          <a:p>
            <a:pPr lvl="3"/>
            <a:r>
              <a:rPr lang="en-US" dirty="0"/>
              <a:t>Election, once made, is irrevocable.</a:t>
            </a:r>
          </a:p>
        </p:txBody>
      </p:sp>
    </p:spTree>
    <p:extLst>
      <p:ext uri="{BB962C8B-B14F-4D97-AF65-F5344CB8AC3E}">
        <p14:creationId xmlns:p14="http://schemas.microsoft.com/office/powerpoint/2010/main" val="1946940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Treatment of Property Distributed In Kind – IRC §643(e)</a:t>
            </a:r>
          </a:p>
          <a:p>
            <a:pPr lvl="2"/>
            <a:r>
              <a:rPr lang="en-US" dirty="0"/>
              <a:t>Election:</a:t>
            </a:r>
          </a:p>
          <a:p>
            <a:pPr lvl="3"/>
            <a:r>
              <a:rPr lang="en-US" dirty="0"/>
              <a:t>Whether to recognize distributions of property as a gain/loss to the estate or trust.</a:t>
            </a:r>
          </a:p>
          <a:p>
            <a:pPr lvl="3"/>
            <a:r>
              <a:rPr lang="en-US" dirty="0"/>
              <a:t>Made on the income tax return for the taxable year in which the distribution was made.</a:t>
            </a:r>
          </a:p>
          <a:p>
            <a:pPr lvl="3"/>
            <a:r>
              <a:rPr lang="en-US" dirty="0"/>
              <a:t>Not applicable to specific bequests or certain charitable distributions.</a:t>
            </a:r>
          </a:p>
          <a:p>
            <a:pPr lvl="2"/>
            <a:r>
              <a:rPr lang="en-US" dirty="0"/>
              <a:t>If an election is made:</a:t>
            </a:r>
          </a:p>
          <a:p>
            <a:pPr lvl="3"/>
            <a:r>
              <a:rPr lang="en-US" dirty="0"/>
              <a:t>The gain/loss will be recognized as if the property has been sold to the beneficiary at FMV.</a:t>
            </a:r>
          </a:p>
          <a:p>
            <a:pPr lvl="3"/>
            <a:r>
              <a:rPr lang="en-US" dirty="0"/>
              <a:t>The beneficiary will receive ordinary income on the distribution to the extent of the beneficiary’s share of the DNI; the beneficiary’s basis in the distributed property will be the FMV on the date of distribution.</a:t>
            </a:r>
          </a:p>
          <a:p>
            <a:pPr lvl="2"/>
            <a:r>
              <a:rPr lang="en-US" dirty="0"/>
              <a:t>Primary benefit:</a:t>
            </a:r>
          </a:p>
          <a:p>
            <a:pPr lvl="3"/>
            <a:r>
              <a:rPr lang="en-US" dirty="0"/>
              <a:t>Potential to offset the trust’s or estate’s capital losses in current tax year.</a:t>
            </a:r>
          </a:p>
          <a:p>
            <a:pPr lvl="2"/>
            <a:r>
              <a:rPr lang="en-US" dirty="0"/>
              <a:t>Caution:  Do not elect if the assets are worth less than their cost-basis.</a:t>
            </a:r>
          </a:p>
        </p:txBody>
      </p:sp>
    </p:spTree>
    <p:extLst>
      <p:ext uri="{BB962C8B-B14F-4D97-AF65-F5344CB8AC3E}">
        <p14:creationId xmlns:p14="http://schemas.microsoft.com/office/powerpoint/2010/main" val="4043290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The 65 Day Rule – IRC §663(b)</a:t>
            </a:r>
          </a:p>
          <a:p>
            <a:pPr lvl="2"/>
            <a:r>
              <a:rPr lang="en-US" dirty="0"/>
              <a:t>Election:</a:t>
            </a:r>
          </a:p>
          <a:p>
            <a:pPr lvl="3"/>
            <a:r>
              <a:rPr lang="en-US" dirty="0"/>
              <a:t>Distributions made within 65 days after the close of the taxable year may be treated as having been made on the last day of the previous tax year.</a:t>
            </a:r>
          </a:p>
          <a:p>
            <a:pPr lvl="2"/>
            <a:r>
              <a:rPr lang="en-US" dirty="0"/>
              <a:t>Benefit of making this election:</a:t>
            </a:r>
          </a:p>
          <a:p>
            <a:pPr lvl="3"/>
            <a:r>
              <a:rPr lang="en-US" dirty="0"/>
              <a:t>Opportunity to better coordinate the income tax planning for an estate and its beneficiaries.</a:t>
            </a:r>
          </a:p>
          <a:p>
            <a:pPr lvl="3"/>
            <a:r>
              <a:rPr lang="en-US" dirty="0"/>
              <a:t>Flexibility in timing distributions.</a:t>
            </a:r>
          </a:p>
          <a:p>
            <a:pPr lvl="3"/>
            <a:r>
              <a:rPr lang="en-US" dirty="0"/>
              <a:t>Here, hindsight is 20/20; allows the executor to fine tune and better coordinate the overall income tax plan.</a:t>
            </a:r>
          </a:p>
        </p:txBody>
      </p:sp>
    </p:spTree>
    <p:extLst>
      <p:ext uri="{BB962C8B-B14F-4D97-AF65-F5344CB8AC3E}">
        <p14:creationId xmlns:p14="http://schemas.microsoft.com/office/powerpoint/2010/main" val="2945701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Estate’s Fiduciary Income Tax Return </a:t>
            </a:r>
            <a:br>
              <a:rPr lang="en-US" dirty="0"/>
            </a:br>
            <a:r>
              <a:rPr lang="en-US" dirty="0"/>
              <a:t>(Form 1041)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Selecting the Final Tax Year</a:t>
            </a:r>
          </a:p>
          <a:p>
            <a:pPr lvl="2"/>
            <a:r>
              <a:rPr lang="en-US" dirty="0"/>
              <a:t>As the estate is a separate entity for income tax purposes, there are tax advantages to maintaining the existence of an estate for as long as possible.</a:t>
            </a:r>
          </a:p>
          <a:p>
            <a:pPr lvl="3"/>
            <a:r>
              <a:rPr lang="en-US" dirty="0"/>
              <a:t>Only in the year of termination can beneficiaries take advantage of excess deductions.</a:t>
            </a:r>
          </a:p>
          <a:p>
            <a:pPr lvl="2"/>
            <a:r>
              <a:rPr lang="en-US" dirty="0"/>
              <a:t>Avoid the bunching of income and excess income build-up in the final year.</a:t>
            </a:r>
          </a:p>
          <a:p>
            <a:pPr lvl="2"/>
            <a:r>
              <a:rPr lang="en-US" dirty="0"/>
              <a:t>Coordinate the timing of the estate’s termination with the beneficiaries’ income tax planning.</a:t>
            </a:r>
          </a:p>
        </p:txBody>
      </p:sp>
    </p:spTree>
    <p:extLst>
      <p:ext uri="{BB962C8B-B14F-4D97-AF65-F5344CB8AC3E}">
        <p14:creationId xmlns:p14="http://schemas.microsoft.com/office/powerpoint/2010/main" val="1170078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Extension of Time to File Estate Tax Return – IRC §6081(a).</a:t>
            </a:r>
          </a:p>
          <a:p>
            <a:pPr lvl="2"/>
            <a:r>
              <a:rPr lang="en-US" dirty="0"/>
              <a:t>Deferral of Payment of Estate Tax – IRC §6161.</a:t>
            </a:r>
          </a:p>
          <a:p>
            <a:pPr lvl="2"/>
            <a:r>
              <a:rPr lang="en-US" dirty="0"/>
              <a:t>Administration Expenses and Casualty Losses – IRC §§642(g), 2053(a)(2).</a:t>
            </a:r>
          </a:p>
          <a:p>
            <a:pPr lvl="2"/>
            <a:r>
              <a:rPr lang="en-US" dirty="0"/>
              <a:t>Alternate Valuation Election – IRC §2032.</a:t>
            </a:r>
          </a:p>
          <a:p>
            <a:pPr lvl="2"/>
            <a:r>
              <a:rPr lang="en-US" dirty="0"/>
              <a:t>Special Use Valuation – IRC §2032A.</a:t>
            </a:r>
          </a:p>
          <a:p>
            <a:pPr lvl="2"/>
            <a:r>
              <a:rPr lang="en-US" dirty="0"/>
              <a:t>Postponing Payment of Estate Tax Attributable to Reversionary or Remainder Interests – IRC §6163.</a:t>
            </a:r>
          </a:p>
          <a:p>
            <a:pPr lvl="2"/>
            <a:r>
              <a:rPr lang="en-US" dirty="0"/>
              <a:t>Qualified Terminable Interest Property (QTIP) Election – IRC §2056(b)(7).</a:t>
            </a:r>
          </a:p>
          <a:p>
            <a:pPr lvl="2"/>
            <a:r>
              <a:rPr lang="en-US" dirty="0"/>
              <a:t>Qualified Domestic Trust (QDOT) Election – Planning for the Non-Citizen Spouse – IRC §2056A.</a:t>
            </a:r>
          </a:p>
          <a:p>
            <a:pPr lvl="2"/>
            <a:r>
              <a:rPr lang="en-US" dirty="0"/>
              <a:t>Reverse QTIP Election – IRC §2652(a)(3). </a:t>
            </a:r>
          </a:p>
          <a:p>
            <a:pPr lvl="2"/>
            <a:r>
              <a:rPr lang="en-US" dirty="0"/>
              <a:t>Deferral of Estate Tax on Closely Held Business Interests – IRC §6166.</a:t>
            </a:r>
          </a:p>
          <a:p>
            <a:pPr lvl="2"/>
            <a:r>
              <a:rPr lang="en-US" dirty="0"/>
              <a:t>Portability – IRC §2010(c).</a:t>
            </a:r>
          </a:p>
        </p:txBody>
      </p:sp>
    </p:spTree>
    <p:extLst>
      <p:ext uri="{BB962C8B-B14F-4D97-AF65-F5344CB8AC3E}">
        <p14:creationId xmlns:p14="http://schemas.microsoft.com/office/powerpoint/2010/main" val="512056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Extension of Time to File Estate Tax Return – IRC §6081(a)</a:t>
            </a:r>
          </a:p>
          <a:p>
            <a:pPr lvl="2"/>
            <a:r>
              <a:rPr lang="en-US" dirty="0"/>
              <a:t>Form 706 must be filed nine (9) months from the date of death.</a:t>
            </a:r>
          </a:p>
          <a:p>
            <a:pPr lvl="2"/>
            <a:r>
              <a:rPr lang="en-US" dirty="0"/>
              <a:t>Automatic six-month extension available.</a:t>
            </a:r>
          </a:p>
          <a:p>
            <a:pPr lvl="3"/>
            <a:r>
              <a:rPr lang="en-US" dirty="0"/>
              <a:t>Filing extension does not operate as an extension of the deadline to pay the estate tax.</a:t>
            </a:r>
          </a:p>
          <a:p>
            <a:pPr lvl="2"/>
            <a:r>
              <a:rPr lang="en-US" dirty="0"/>
              <a:t>Penalty for filing a late return – 5 percent (of the amount of tax) for the first month and an additional 5 percent for each month or part thereof, up to a maximum of 25 percent.  IRC §6651(a)(1).</a:t>
            </a:r>
          </a:p>
          <a:p>
            <a:pPr lvl="2"/>
            <a:r>
              <a:rPr lang="en-US" dirty="0"/>
              <a:t>Special consideration should be given to electing for the automatic six-month extension when the assets pass to a QTIP trust.</a:t>
            </a:r>
          </a:p>
          <a:p>
            <a:pPr lvl="2"/>
            <a:r>
              <a:rPr lang="en-US" dirty="0"/>
              <a:t>Consider making the election for the automatic six-month extension to provide additional time to fine tune the computation of the DSUEA (Deceased Spouse Unused Exclusion Amount), when making the portability election.</a:t>
            </a:r>
          </a:p>
        </p:txBody>
      </p:sp>
    </p:spTree>
    <p:extLst>
      <p:ext uri="{BB962C8B-B14F-4D97-AF65-F5344CB8AC3E}">
        <p14:creationId xmlns:p14="http://schemas.microsoft.com/office/powerpoint/2010/main" val="2252043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Deferral of Payment of Estate Tax - IRC §6161</a:t>
            </a:r>
          </a:p>
          <a:p>
            <a:pPr lvl="2"/>
            <a:r>
              <a:rPr lang="en-US" dirty="0"/>
              <a:t>Payment deadline: must be paid in full with the estate tax return.</a:t>
            </a:r>
          </a:p>
          <a:p>
            <a:pPr lvl="3"/>
            <a:r>
              <a:rPr lang="en-US" dirty="0"/>
              <a:t>Potential twelve (12) month extension.</a:t>
            </a:r>
          </a:p>
          <a:p>
            <a:pPr lvl="3"/>
            <a:r>
              <a:rPr lang="en-US" dirty="0"/>
              <a:t>If reasonable cause is shown, up to a ten (10) year extension may be available.</a:t>
            </a:r>
          </a:p>
          <a:p>
            <a:pPr lvl="2"/>
            <a:r>
              <a:rPr lang="en-US" dirty="0"/>
              <a:t>Circumstances in which an extension may be granted:</a:t>
            </a:r>
          </a:p>
          <a:p>
            <a:pPr lvl="3"/>
            <a:r>
              <a:rPr lang="en-US" dirty="0"/>
              <a:t>Assets are not immediately subject to the executor’s control.</a:t>
            </a:r>
          </a:p>
          <a:p>
            <a:pPr lvl="3"/>
            <a:r>
              <a:rPr lang="en-US" dirty="0"/>
              <a:t>Substantial part of assets consists of rights to receive payments in the future.</a:t>
            </a:r>
          </a:p>
          <a:p>
            <a:pPr lvl="3"/>
            <a:r>
              <a:rPr lang="en-US" dirty="0"/>
              <a:t>Assets are unable to be collected without litigation.</a:t>
            </a:r>
          </a:p>
          <a:p>
            <a:pPr lvl="3"/>
            <a:r>
              <a:rPr lang="en-US" dirty="0"/>
              <a:t>Insufficient estate funds to pay estate tax and also provide funds for reasonable family allowance and to satisfy claims against the estate.</a:t>
            </a:r>
          </a:p>
          <a:p>
            <a:pPr lvl="2"/>
            <a:r>
              <a:rPr lang="en-US" dirty="0"/>
              <a:t>Deferral of tax payment does not defer the filing deadline.</a:t>
            </a:r>
          </a:p>
          <a:p>
            <a:pPr lvl="2"/>
            <a:r>
              <a:rPr lang="en-US" dirty="0"/>
              <a:t>Deferral of tax payment does not relieve the estate from payment of the interest on the tax accumulated during the deferral.</a:t>
            </a:r>
          </a:p>
        </p:txBody>
      </p:sp>
    </p:spTree>
    <p:extLst>
      <p:ext uri="{BB962C8B-B14F-4D97-AF65-F5344CB8AC3E}">
        <p14:creationId xmlns:p14="http://schemas.microsoft.com/office/powerpoint/2010/main" val="863846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6" name="Content Placeholder 5"/>
          <p:cNvSpPr>
            <a:spLocks noGrp="1"/>
          </p:cNvSpPr>
          <p:nvPr>
            <p:ph sz="quarter" idx="17"/>
          </p:nvPr>
        </p:nvSpPr>
        <p:spPr>
          <a:xfrm>
            <a:off x="457200" y="1550234"/>
            <a:ext cx="9144000" cy="5671659"/>
          </a:xfrm>
        </p:spPr>
        <p:txBody>
          <a:bodyPr/>
          <a:lstStyle/>
          <a:p>
            <a:r>
              <a:rPr lang="en-US" dirty="0"/>
              <a:t>Administration Expenses and Casualty Losses – IRC §§642(g), 2053(a)(2)</a:t>
            </a:r>
          </a:p>
          <a:p>
            <a:pPr lvl="2"/>
            <a:r>
              <a:rPr lang="en-US" dirty="0"/>
              <a:t>Expenses and losses can be used as deductions in computing the decedent’s taxable estate and the estate’s taxable income in whatever proportion the executor wishes.</a:t>
            </a:r>
          </a:p>
          <a:p>
            <a:pPr lvl="2"/>
            <a:r>
              <a:rPr lang="en-US" dirty="0"/>
              <a:t>Choosing where to apply the deduction:</a:t>
            </a:r>
          </a:p>
          <a:p>
            <a:pPr lvl="3"/>
            <a:r>
              <a:rPr lang="en-US" dirty="0"/>
              <a:t>Decedent’s taxable estate.</a:t>
            </a:r>
          </a:p>
          <a:p>
            <a:pPr lvl="3"/>
            <a:r>
              <a:rPr lang="en-US" dirty="0"/>
              <a:t>Estate’s taxable income.</a:t>
            </a:r>
          </a:p>
          <a:p>
            <a:pPr lvl="2"/>
            <a:r>
              <a:rPr lang="en-US" dirty="0"/>
              <a:t>What is considered an administration expense?</a:t>
            </a:r>
          </a:p>
          <a:p>
            <a:pPr lvl="2"/>
            <a:r>
              <a:rPr lang="en-US" dirty="0"/>
              <a:t>Special application rule pertains to deductions for taxes, interest, business expenses and other items accrued at decedent’s death:</a:t>
            </a:r>
          </a:p>
          <a:p>
            <a:pPr lvl="3"/>
            <a:r>
              <a:rPr lang="en-US" dirty="0"/>
              <a:t>Deductible for estate tax purposes and income tax purposes (deductions in respect of a decedent).</a:t>
            </a:r>
          </a:p>
          <a:p>
            <a:pPr lvl="2"/>
            <a:r>
              <a:rPr lang="en-US" dirty="0"/>
              <a:t>Beware of:</a:t>
            </a:r>
          </a:p>
          <a:p>
            <a:pPr lvl="3"/>
            <a:r>
              <a:rPr lang="en-US" dirty="0"/>
              <a:t>Conflicts of interest between the estate and the executor;</a:t>
            </a:r>
          </a:p>
          <a:p>
            <a:pPr lvl="3"/>
            <a:r>
              <a:rPr lang="en-US" dirty="0"/>
              <a:t>Reduction in the maximum marital deduction; and </a:t>
            </a:r>
          </a:p>
          <a:p>
            <a:pPr lvl="3"/>
            <a:r>
              <a:rPr lang="en-US" dirty="0"/>
              <a:t>Expenses allocable to tax-exempt income.</a:t>
            </a:r>
          </a:p>
          <a:p>
            <a:pPr marL="0" lvl="2" indent="0">
              <a:buNone/>
            </a:pPr>
            <a:endParaRPr lang="en-US" dirty="0"/>
          </a:p>
        </p:txBody>
      </p:sp>
    </p:spTree>
    <p:extLst>
      <p:ext uri="{BB962C8B-B14F-4D97-AF65-F5344CB8AC3E}">
        <p14:creationId xmlns:p14="http://schemas.microsoft.com/office/powerpoint/2010/main" val="1101461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pPr lvl="2"/>
            <a:r>
              <a:rPr lang="en-US" dirty="0"/>
              <a:t>Additional considerations:</a:t>
            </a:r>
          </a:p>
          <a:p>
            <a:pPr lvl="3"/>
            <a:r>
              <a:rPr lang="en-US" dirty="0"/>
              <a:t>Excess administration expenses may trigger an audit.</a:t>
            </a:r>
          </a:p>
          <a:p>
            <a:pPr lvl="3"/>
            <a:r>
              <a:rPr lang="en-US" dirty="0"/>
              <a:t>Excess deductions are wasted in all years other than the final year.</a:t>
            </a:r>
          </a:p>
          <a:p>
            <a:pPr lvl="3"/>
            <a:r>
              <a:rPr lang="en-US" dirty="0"/>
              <a:t>Effect of election on:</a:t>
            </a:r>
          </a:p>
          <a:p>
            <a:pPr lvl="4"/>
            <a:r>
              <a:rPr lang="en-US" dirty="0"/>
              <a:t>§691(c) deduction.</a:t>
            </a:r>
          </a:p>
          <a:p>
            <a:pPr lvl="4"/>
            <a:r>
              <a:rPr lang="en-US" dirty="0"/>
              <a:t>Estate tax payable on a QTIP trust.</a:t>
            </a:r>
          </a:p>
          <a:p>
            <a:pPr lvl="4"/>
            <a:r>
              <a:rPr lang="en-US" dirty="0"/>
              <a:t>The apportionment of estate taxes.</a:t>
            </a:r>
          </a:p>
          <a:p>
            <a:pPr lvl="4"/>
            <a:r>
              <a:rPr lang="en-US" dirty="0"/>
              <a:t>Credit for tax on prior transfers allowable under §2013.</a:t>
            </a:r>
          </a:p>
          <a:p>
            <a:pPr lvl="4"/>
            <a:r>
              <a:rPr lang="en-US" dirty="0"/>
              <a:t>Credit for foreign death taxes allowable under §2014.</a:t>
            </a:r>
          </a:p>
        </p:txBody>
      </p:sp>
    </p:spTree>
    <p:extLst>
      <p:ext uri="{BB962C8B-B14F-4D97-AF65-F5344CB8AC3E}">
        <p14:creationId xmlns:p14="http://schemas.microsoft.com/office/powerpoint/2010/main" val="36959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955875"/>
            <a:ext cx="7589520" cy="256480"/>
          </a:xfrm>
        </p:spPr>
        <p:txBody>
          <a:bodyPr/>
          <a:lstStyle/>
          <a:p>
            <a:r>
              <a:rPr lang="en-US" dirty="0"/>
              <a:t>Initial Post-Mortem Considerations</a:t>
            </a:r>
          </a:p>
        </p:txBody>
      </p:sp>
      <p:sp>
        <p:nvSpPr>
          <p:cNvPr id="8" name="Text Placeholder 7">
            <a:extLst>
              <a:ext uri="{FF2B5EF4-FFF2-40B4-BE49-F238E27FC236}">
                <a16:creationId xmlns:a16="http://schemas.microsoft.com/office/drawing/2014/main" id="{1B5081AD-1DD4-4589-B2D5-B59DD5D0E11C}"/>
              </a:ext>
            </a:extLst>
          </p:cNvPr>
          <p:cNvSpPr>
            <a:spLocks noGrp="1"/>
          </p:cNvSpPr>
          <p:nvPr>
            <p:ph type="body" sz="quarter" idx="11"/>
          </p:nvPr>
        </p:nvSpPr>
        <p:spPr/>
        <p:txBody>
          <a:bodyPr/>
          <a:lstStyle/>
          <a:p>
            <a:endParaRPr lang="en-US"/>
          </a:p>
        </p:txBody>
      </p:sp>
      <p:sp>
        <p:nvSpPr>
          <p:cNvPr id="6" name="Content Placeholder 5"/>
          <p:cNvSpPr>
            <a:spLocks noGrp="1"/>
          </p:cNvSpPr>
          <p:nvPr>
            <p:ph sz="quarter" idx="17"/>
          </p:nvPr>
        </p:nvSpPr>
        <p:spPr>
          <a:xfrm>
            <a:off x="457200" y="1550235"/>
            <a:ext cx="9144000" cy="5120640"/>
          </a:xfrm>
        </p:spPr>
        <p:txBody>
          <a:bodyPr/>
          <a:lstStyle/>
          <a:p>
            <a:r>
              <a:rPr lang="en-US" dirty="0"/>
              <a:t>Before advising an executor on the available elections, there are a number of initial post-mortem considerations:</a:t>
            </a:r>
          </a:p>
          <a:p>
            <a:pPr lvl="2"/>
            <a:r>
              <a:rPr lang="en-US" dirty="0"/>
              <a:t>Know your client.  Does your client have standing to retain you?</a:t>
            </a:r>
          </a:p>
          <a:p>
            <a:pPr lvl="2"/>
            <a:r>
              <a:rPr lang="en-US" dirty="0"/>
              <a:t>Prepare an engagement letter setting forth the services to be rendered, the individuals who will render those services, billing rates, fee arrangement, and estimated fee, if appropriate.</a:t>
            </a:r>
          </a:p>
          <a:p>
            <a:pPr lvl="2"/>
            <a:r>
              <a:rPr lang="en-US" dirty="0"/>
              <a:t>Consider applying for Temporary Letters, Preliminary Letters or other relief if a delay is expected in the proceeding to issue Letters Testamentary.  </a:t>
            </a:r>
          </a:p>
          <a:p>
            <a:pPr lvl="3"/>
            <a:r>
              <a:rPr lang="en-US" dirty="0"/>
              <a:t>Consider the benefits of using a revocable trust in pre-mortem issues.</a:t>
            </a:r>
          </a:p>
          <a:p>
            <a:pPr lvl="2"/>
            <a:r>
              <a:rPr lang="en-US" dirty="0"/>
              <a:t>Provide advice concerning preservation of estate assets before the executor’s appointment.  For example, New York EPTL § 11-1.3 provides the nominated executor with limited power to preserve assets of the estate prior to appointment.</a:t>
            </a:r>
          </a:p>
          <a:p>
            <a:pPr lvl="2"/>
            <a:r>
              <a:rPr lang="en-US" dirty="0"/>
              <a:t>Advise family members to preserve important documents such as income and gift tax returns, bank and brokerage statements, real property deeds, insurance policies and other important documents.  Explain to the family the reasons for retaining these documents.</a:t>
            </a:r>
          </a:p>
        </p:txBody>
      </p:sp>
      <p:sp>
        <p:nvSpPr>
          <p:cNvPr id="9" name="Text Placeholder 8">
            <a:extLst>
              <a:ext uri="{FF2B5EF4-FFF2-40B4-BE49-F238E27FC236}">
                <a16:creationId xmlns:a16="http://schemas.microsoft.com/office/drawing/2014/main" id="{D7FCF23D-5ADB-47D9-A3E5-3DE557BB89D8}"/>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104477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Alternate Valuation Election – IRC §2032</a:t>
            </a:r>
          </a:p>
          <a:p>
            <a:pPr lvl="2"/>
            <a:r>
              <a:rPr lang="en-US" dirty="0"/>
              <a:t>Six months after date of death for property not disposed of before that time.</a:t>
            </a:r>
          </a:p>
          <a:p>
            <a:pPr lvl="2"/>
            <a:r>
              <a:rPr lang="en-US" dirty="0"/>
              <a:t>If property is disposed of within six months, alternate valuation date is date on which property was DISTRIBUTED, SOLD, EXCHANGED, or OTHERWISE DISPOSED OF.  IRC §2032(a).</a:t>
            </a:r>
          </a:p>
          <a:p>
            <a:pPr lvl="2"/>
            <a:r>
              <a:rPr lang="en-US" dirty="0"/>
              <a:t>Post-Tax Reform Act of 1984:</a:t>
            </a:r>
          </a:p>
          <a:p>
            <a:pPr lvl="3"/>
            <a:r>
              <a:rPr lang="en-US" dirty="0"/>
              <a:t>Election available only when value of gross estate AND the estate tax is reduced.</a:t>
            </a:r>
          </a:p>
          <a:p>
            <a:pPr lvl="3"/>
            <a:r>
              <a:rPr lang="en-US" dirty="0"/>
              <a:t>Election must be timely filed. </a:t>
            </a:r>
          </a:p>
          <a:p>
            <a:pPr lvl="4"/>
            <a:r>
              <a:rPr lang="en-US" dirty="0"/>
              <a:t>Within one (1) year after the deadline for filing estate tax returns (including extensions).</a:t>
            </a:r>
          </a:p>
          <a:p>
            <a:pPr lvl="3"/>
            <a:r>
              <a:rPr lang="en-US" dirty="0"/>
              <a:t>Election is irrevocable.</a:t>
            </a:r>
          </a:p>
          <a:p>
            <a:pPr lvl="2"/>
            <a:r>
              <a:rPr lang="en-US" dirty="0"/>
              <a:t>Election must also decrease any generation–skipping transfer tax due.</a:t>
            </a:r>
          </a:p>
          <a:p>
            <a:pPr lvl="2"/>
            <a:r>
              <a:rPr lang="en-US" dirty="0"/>
              <a:t>Considerations when deciding whether to elect an alternate valuation:</a:t>
            </a:r>
          </a:p>
          <a:p>
            <a:pPr lvl="3"/>
            <a:r>
              <a:rPr lang="en-US" dirty="0"/>
              <a:t>Effect on the income tax basis.</a:t>
            </a:r>
          </a:p>
          <a:p>
            <a:pPr lvl="3"/>
            <a:r>
              <a:rPr lang="en-US" dirty="0"/>
              <a:t>Effect on paying federal estate taxes in installments.</a:t>
            </a:r>
          </a:p>
          <a:p>
            <a:pPr lvl="3"/>
            <a:r>
              <a:rPr lang="en-US" dirty="0"/>
              <a:t>Effect on meeting the requirements of the § 2032A special use election.</a:t>
            </a:r>
          </a:p>
          <a:p>
            <a:pPr lvl="3"/>
            <a:r>
              <a:rPr lang="en-US" dirty="0"/>
              <a:t>Whether a §2032 election makes it necessary to adjust interests under the will or revocable trust.</a:t>
            </a:r>
          </a:p>
        </p:txBody>
      </p:sp>
    </p:spTree>
    <p:extLst>
      <p:ext uri="{BB962C8B-B14F-4D97-AF65-F5344CB8AC3E}">
        <p14:creationId xmlns:p14="http://schemas.microsoft.com/office/powerpoint/2010/main" val="491005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3"/>
            <a:r>
              <a:rPr lang="en-US" dirty="0"/>
              <a:t>Conflicts between beneficiaries’ interests.</a:t>
            </a:r>
          </a:p>
          <a:p>
            <a:pPr lvl="3"/>
            <a:r>
              <a:rPr lang="en-US" dirty="0"/>
              <a:t>An increasingly valuable tool in a fluctuating market; if trusts funded within six months of the date of death, funding date will fix valuation date of the securities being distributed, for estate tax purposes.  Therefore, in a declining market, it may be more prudent to fund trusts later than six months after decedent’s death.</a:t>
            </a:r>
          </a:p>
          <a:p>
            <a:pPr lvl="4"/>
            <a:r>
              <a:rPr lang="en-US" dirty="0"/>
              <a:t>Impact on estate taxes due.</a:t>
            </a:r>
          </a:p>
          <a:p>
            <a:pPr lvl="4"/>
            <a:r>
              <a:rPr lang="en-US" dirty="0"/>
              <a:t>Impact on cost basis of securities going forward.</a:t>
            </a:r>
          </a:p>
        </p:txBody>
      </p:sp>
    </p:spTree>
    <p:extLst>
      <p:ext uri="{BB962C8B-B14F-4D97-AF65-F5344CB8AC3E}">
        <p14:creationId xmlns:p14="http://schemas.microsoft.com/office/powerpoint/2010/main" val="1643322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Special Use Valuation – IRC §2032A</a:t>
            </a:r>
          </a:p>
          <a:p>
            <a:pPr lvl="2"/>
            <a:r>
              <a:rPr lang="en-US" dirty="0"/>
              <a:t>Maximum reduction and corresponding federal tax savings.</a:t>
            </a:r>
          </a:p>
          <a:p>
            <a:pPr lvl="2"/>
            <a:r>
              <a:rPr lang="en-US" dirty="0"/>
              <a:t>Purpose: Protect farmers and small business owners from excessive estate tax liability and encourage their heirs to continue with the operation of the farm or closely-held business.</a:t>
            </a:r>
          </a:p>
          <a:p>
            <a:pPr lvl="2"/>
            <a:r>
              <a:rPr lang="en-US" dirty="0"/>
              <a:t>Qualifications:</a:t>
            </a:r>
          </a:p>
          <a:p>
            <a:pPr lvl="3"/>
            <a:r>
              <a:rPr lang="en-US" dirty="0"/>
              <a:t>U.S. residency or citizenship of decedent.</a:t>
            </a:r>
          </a:p>
          <a:p>
            <a:pPr lvl="3"/>
            <a:r>
              <a:rPr lang="en-US" dirty="0"/>
              <a:t>Property must be “qualified real property.”</a:t>
            </a:r>
          </a:p>
          <a:p>
            <a:pPr lvl="3"/>
            <a:r>
              <a:rPr lang="en-US" dirty="0"/>
              <a:t>Decedent’s equity in the property must make up 50% or more of the gross estate AND 25% or more of adjusted value of gross estate.  </a:t>
            </a:r>
          </a:p>
          <a:p>
            <a:pPr lvl="3"/>
            <a:r>
              <a:rPr lang="en-US" dirty="0"/>
              <a:t>Decedent or relative must have materially participated in the enterprise for five (5) of the eight (8) years preceding death.</a:t>
            </a:r>
          </a:p>
          <a:p>
            <a:pPr lvl="2"/>
            <a:r>
              <a:rPr lang="en-US" dirty="0"/>
              <a:t>Protective election is also available.</a:t>
            </a:r>
          </a:p>
          <a:p>
            <a:pPr lvl="2"/>
            <a:r>
              <a:rPr lang="en-US" dirty="0"/>
              <a:t>Restrictions:</a:t>
            </a:r>
          </a:p>
          <a:p>
            <a:pPr lvl="3"/>
            <a:r>
              <a:rPr lang="en-US" dirty="0"/>
              <a:t>Qualified real property must continue to be held by the family and used for the qualified purpose for ten (10) years after decedent’s death or tax benefits may be partially or fully recovered.  </a:t>
            </a:r>
          </a:p>
          <a:p>
            <a:pPr lvl="3"/>
            <a:r>
              <a:rPr lang="en-US" dirty="0"/>
              <a:t>All individuals with a present or contingent interest must consent.</a:t>
            </a:r>
          </a:p>
        </p:txBody>
      </p:sp>
    </p:spTree>
    <p:extLst>
      <p:ext uri="{BB962C8B-B14F-4D97-AF65-F5344CB8AC3E}">
        <p14:creationId xmlns:p14="http://schemas.microsoft.com/office/powerpoint/2010/main" val="3384661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pPr lvl="2"/>
            <a:r>
              <a:rPr lang="en-US" dirty="0"/>
              <a:t>Considerations:</a:t>
            </a:r>
          </a:p>
          <a:p>
            <a:pPr lvl="3"/>
            <a:r>
              <a:rPr lang="en-US" dirty="0"/>
              <a:t>Effect on the estate tax and on marital and charitable deductions.</a:t>
            </a:r>
          </a:p>
          <a:p>
            <a:pPr lvl="3"/>
            <a:r>
              <a:rPr lang="en-US" dirty="0"/>
              <a:t>Whether making the election justifies claiming expenses on the estate’s income tax return.</a:t>
            </a:r>
          </a:p>
          <a:p>
            <a:pPr lvl="3"/>
            <a:r>
              <a:rPr lang="en-US" dirty="0"/>
              <a:t>Whether an election is more advantageous than a QTIP election.</a:t>
            </a:r>
          </a:p>
          <a:p>
            <a:pPr lvl="3"/>
            <a:r>
              <a:rPr lang="en-US" dirty="0"/>
              <a:t>Any effect on a §6166 election.</a:t>
            </a:r>
          </a:p>
          <a:p>
            <a:pPr lvl="3"/>
            <a:r>
              <a:rPr lang="en-US" dirty="0"/>
              <a:t>Whether an interest in qualified real property should be disclaimed.</a:t>
            </a:r>
          </a:p>
          <a:p>
            <a:pPr lvl="3"/>
            <a:r>
              <a:rPr lang="en-US" dirty="0"/>
              <a:t>Whether an alternate valuation date will assist the estate in meeting the requirements for a §2032A election.</a:t>
            </a:r>
          </a:p>
          <a:p>
            <a:pPr lvl="3"/>
            <a:r>
              <a:rPr lang="en-US" dirty="0"/>
              <a:t>Whether an adjustment to interests under the will or revocable trust is necessary.</a:t>
            </a:r>
          </a:p>
          <a:p>
            <a:pPr lvl="3"/>
            <a:r>
              <a:rPr lang="en-US" dirty="0"/>
              <a:t>Existence of local laws authorizing §2032A election.</a:t>
            </a:r>
          </a:p>
        </p:txBody>
      </p:sp>
    </p:spTree>
    <p:extLst>
      <p:ext uri="{BB962C8B-B14F-4D97-AF65-F5344CB8AC3E}">
        <p14:creationId xmlns:p14="http://schemas.microsoft.com/office/powerpoint/2010/main" val="245269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Postponing Payment of Estate Tax Attributable to Reversionary or Remainder Interests – IRC §6163</a:t>
            </a:r>
          </a:p>
          <a:p>
            <a:pPr lvl="2"/>
            <a:r>
              <a:rPr lang="en-US" dirty="0"/>
              <a:t>An executor may elect to postpone payment attributable to the reversionary interest until six (6) months after termination of the present property interest.</a:t>
            </a:r>
          </a:p>
          <a:p>
            <a:pPr lvl="2"/>
            <a:r>
              <a:rPr lang="en-US" dirty="0"/>
              <a:t>Requirements:</a:t>
            </a:r>
          </a:p>
          <a:p>
            <a:pPr lvl="3"/>
            <a:r>
              <a:rPr lang="en-US" dirty="0"/>
              <a:t>Notice of exercise of the election must be filed before the date prescribed for payment of the tax.</a:t>
            </a:r>
          </a:p>
          <a:p>
            <a:pPr lvl="3"/>
            <a:r>
              <a:rPr lang="en-US" dirty="0"/>
              <a:t>Proper documents attached.</a:t>
            </a:r>
          </a:p>
        </p:txBody>
      </p:sp>
    </p:spTree>
    <p:extLst>
      <p:ext uri="{BB962C8B-B14F-4D97-AF65-F5344CB8AC3E}">
        <p14:creationId xmlns:p14="http://schemas.microsoft.com/office/powerpoint/2010/main" val="6757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QTIP Election – IRC §2056(b)(7)</a:t>
            </a:r>
          </a:p>
          <a:p>
            <a:pPr lvl="2"/>
            <a:r>
              <a:rPr lang="en-US" dirty="0"/>
              <a:t>Available for estates of decedents dying after December 31, 1981.</a:t>
            </a:r>
          </a:p>
          <a:p>
            <a:pPr lvl="2"/>
            <a:r>
              <a:rPr lang="en-US" dirty="0"/>
              <a:t>A QTIP election is a deferral of estate tax, not an elimination of estate tax.</a:t>
            </a:r>
          </a:p>
          <a:p>
            <a:pPr lvl="2"/>
            <a:r>
              <a:rPr lang="en-US" dirty="0"/>
              <a:t>QTIP Trusts:</a:t>
            </a:r>
          </a:p>
          <a:p>
            <a:pPr lvl="3"/>
            <a:r>
              <a:rPr lang="en-US" dirty="0"/>
              <a:t>Property must “pass” from the decedent to the surviving spouse.</a:t>
            </a:r>
          </a:p>
          <a:p>
            <a:pPr lvl="3"/>
            <a:r>
              <a:rPr lang="en-US" dirty="0"/>
              <a:t>Surviving spouse must receive all income, payable at least annually.</a:t>
            </a:r>
          </a:p>
          <a:p>
            <a:pPr lvl="3"/>
            <a:r>
              <a:rPr lang="en-US" dirty="0"/>
              <a:t>Value of the property is includable in the surviving spouse’s estate at spouse’s later death.</a:t>
            </a:r>
          </a:p>
          <a:p>
            <a:pPr lvl="3"/>
            <a:r>
              <a:rPr lang="en-US" dirty="0"/>
              <a:t>No person, including the surviving spouse, has the power to appoint any of the property to any person, other than the surviving spouse, during the spouse’s lifetime. </a:t>
            </a:r>
          </a:p>
          <a:p>
            <a:pPr lvl="3"/>
            <a:r>
              <a:rPr lang="en-US" dirty="0"/>
              <a:t>Decedent may designate the recipients of the remainder interest at spouse’s death.</a:t>
            </a:r>
          </a:p>
          <a:p>
            <a:pPr lvl="2"/>
            <a:r>
              <a:rPr lang="en-US" dirty="0"/>
              <a:t>Consider securing automatic extension of time to file Form 706 when assets pass to QTIP Trust.</a:t>
            </a:r>
          </a:p>
          <a:p>
            <a:pPr lvl="2"/>
            <a:r>
              <a:rPr lang="en-US" dirty="0"/>
              <a:t>Election is irrevocable.</a:t>
            </a:r>
          </a:p>
          <a:p>
            <a:pPr lvl="2"/>
            <a:r>
              <a:rPr lang="en-US" dirty="0"/>
              <a:t>Partial election is permitted - DO NOT OVER QUALIFY!!!</a:t>
            </a:r>
          </a:p>
        </p:txBody>
      </p:sp>
    </p:spTree>
    <p:extLst>
      <p:ext uri="{BB962C8B-B14F-4D97-AF65-F5344CB8AC3E}">
        <p14:creationId xmlns:p14="http://schemas.microsoft.com/office/powerpoint/2010/main" val="19679028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Considerations:</a:t>
            </a:r>
          </a:p>
          <a:p>
            <a:pPr lvl="3"/>
            <a:r>
              <a:rPr lang="en-US" dirty="0"/>
              <a:t>Spouse’s anticipated life expectancy.</a:t>
            </a:r>
          </a:p>
          <a:p>
            <a:pPr lvl="4"/>
            <a:r>
              <a:rPr lang="en-US" dirty="0"/>
              <a:t>The more estate taxes that are deferred, the more assets remain to provide additional income to surviving spouse.</a:t>
            </a:r>
          </a:p>
          <a:p>
            <a:pPr lvl="3"/>
            <a:r>
              <a:rPr lang="en-US" dirty="0"/>
              <a:t>Other income and resources available to the surviving spouse.</a:t>
            </a:r>
          </a:p>
          <a:p>
            <a:pPr lvl="3"/>
            <a:r>
              <a:rPr lang="en-US" dirty="0"/>
              <a:t>To the extent the election is not made, consider surviving spouse’s access to the income from the assets that would have otherwise been used for the payment of estate taxes.</a:t>
            </a:r>
          </a:p>
          <a:p>
            <a:pPr lvl="3"/>
            <a:r>
              <a:rPr lang="en-US" dirty="0"/>
              <a:t>State death taxes.</a:t>
            </a:r>
          </a:p>
          <a:p>
            <a:pPr lvl="2"/>
            <a:r>
              <a:rPr lang="en-US" dirty="0"/>
              <a:t>Consider potential IRC §2013 credit for transfers previously taxed that would be available to surviving spouse’s estate, if partial QTIP is made or if QTIP election is not made.</a:t>
            </a:r>
          </a:p>
          <a:p>
            <a:pPr lvl="2"/>
            <a:r>
              <a:rPr lang="en-US" dirty="0"/>
              <a:t>QTIP election can be made for New York State estate tax purposes, although no Federal estate tax return is required (See TSB-M-10(1)M, issued March 16, 2010); check local laws.</a:t>
            </a:r>
          </a:p>
        </p:txBody>
      </p:sp>
    </p:spTree>
    <p:extLst>
      <p:ext uri="{BB962C8B-B14F-4D97-AF65-F5344CB8AC3E}">
        <p14:creationId xmlns:p14="http://schemas.microsoft.com/office/powerpoint/2010/main" val="1098921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QDOT Election – IRC §2056(A)</a:t>
            </a:r>
          </a:p>
          <a:p>
            <a:pPr lvl="2"/>
            <a:r>
              <a:rPr lang="en-US" dirty="0"/>
              <a:t>Gift tax exclusion for gifts to non-citizen spouses:</a:t>
            </a:r>
          </a:p>
          <a:p>
            <a:pPr lvl="3"/>
            <a:r>
              <a:rPr lang="en-US" dirty="0"/>
              <a:t>Must qualify for the gift tax marital deduction.</a:t>
            </a:r>
          </a:p>
          <a:p>
            <a:pPr lvl="3"/>
            <a:r>
              <a:rPr lang="en-US" dirty="0"/>
              <a:t>Must satisfy the present interest requirement.</a:t>
            </a:r>
          </a:p>
          <a:p>
            <a:pPr lvl="3"/>
            <a:r>
              <a:rPr lang="en-US" dirty="0"/>
              <a:t>Inflation adjusted item, which increased to $185,000 in 2024 (Rev. Proc. 2023-34, 2023-48 I.R.B. 1287).</a:t>
            </a:r>
          </a:p>
          <a:p>
            <a:pPr lvl="2"/>
            <a:r>
              <a:rPr lang="en-US" dirty="0"/>
              <a:t>  Qualifying as a QDOT:</a:t>
            </a:r>
          </a:p>
          <a:p>
            <a:pPr lvl="3"/>
            <a:r>
              <a:rPr lang="en-US" dirty="0"/>
              <a:t>At least one trustee is a U.S. citizen or a domestic corporation.  </a:t>
            </a:r>
          </a:p>
          <a:p>
            <a:pPr lvl="3"/>
            <a:r>
              <a:rPr lang="en-US" dirty="0"/>
              <a:t>No distribution, other than income, may be made without the trustee having the right to withhold taxes imposed by §2056A.  </a:t>
            </a:r>
          </a:p>
          <a:p>
            <a:pPr lvl="3"/>
            <a:r>
              <a:rPr lang="en-US" dirty="0"/>
              <a:t>Executor must elect to treat the trust as a QDOT.</a:t>
            </a:r>
          </a:p>
          <a:p>
            <a:pPr lvl="2"/>
            <a:r>
              <a:rPr lang="en-US" dirty="0"/>
              <a:t>A QDOT election is irrevocable.</a:t>
            </a:r>
          </a:p>
          <a:p>
            <a:pPr lvl="2"/>
            <a:r>
              <a:rPr lang="en-US" dirty="0"/>
              <a:t>Special security requirements for QDOT’s with assets exceeding $2 million:</a:t>
            </a:r>
          </a:p>
          <a:p>
            <a:pPr lvl="3"/>
            <a:r>
              <a:rPr lang="en-US" dirty="0"/>
              <a:t>At least one trustee must be a bank; or</a:t>
            </a:r>
          </a:p>
          <a:p>
            <a:pPr lvl="3"/>
            <a:r>
              <a:rPr lang="en-US" dirty="0"/>
              <a:t>U.S. individual trustee must post a bond equal to 65% of the FMV of the trust’s assets; or</a:t>
            </a:r>
          </a:p>
          <a:p>
            <a:pPr lvl="3"/>
            <a:r>
              <a:rPr lang="en-US" dirty="0"/>
              <a:t>U.S. individual trustee must provide a letter of credit equal to 65% of the FMV of the trust’s assets.</a:t>
            </a:r>
          </a:p>
        </p:txBody>
      </p:sp>
    </p:spTree>
    <p:extLst>
      <p:ext uri="{BB962C8B-B14F-4D97-AF65-F5344CB8AC3E}">
        <p14:creationId xmlns:p14="http://schemas.microsoft.com/office/powerpoint/2010/main" val="36946920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pPr lvl="3"/>
            <a:r>
              <a:rPr lang="en-US" dirty="0"/>
              <a:t>Exceptions allowing estate tax marital deduction for assets passing to non-citizen spouse – IRC §2056(d)(4):</a:t>
            </a:r>
          </a:p>
          <a:p>
            <a:pPr lvl="4"/>
            <a:r>
              <a:rPr lang="en-US" dirty="0"/>
              <a:t>Non-citizen surviving spouse becomes a citizen before the estate tax return is filed; and</a:t>
            </a:r>
          </a:p>
          <a:p>
            <a:pPr lvl="4"/>
            <a:r>
              <a:rPr lang="en-US" dirty="0"/>
              <a:t>Surviving spouse was a U.S. resident at all times after the date of death and before becoming a citizen.</a:t>
            </a:r>
          </a:p>
          <a:p>
            <a:pPr lvl="3"/>
            <a:r>
              <a:rPr lang="en-US" dirty="0"/>
              <a:t>Non-citizen surviving spouse assigns the property interest to a QDOT.</a:t>
            </a:r>
          </a:p>
          <a:p>
            <a:pPr lvl="2"/>
            <a:r>
              <a:rPr lang="en-US" dirty="0"/>
              <a:t>Reformation of marital trust:</a:t>
            </a:r>
          </a:p>
          <a:p>
            <a:pPr lvl="3"/>
            <a:r>
              <a:rPr lang="en-US" dirty="0"/>
              <a:t>Pursuant to terms of governing instrument; or</a:t>
            </a:r>
          </a:p>
          <a:p>
            <a:pPr lvl="3"/>
            <a:r>
              <a:rPr lang="en-US" dirty="0"/>
              <a:t>Pursuant to a judicial proceeding.</a:t>
            </a:r>
          </a:p>
          <a:p>
            <a:pPr lvl="3"/>
            <a:r>
              <a:rPr lang="en-US" dirty="0"/>
              <a:t>Must be completed by the estate tax return due date.</a:t>
            </a:r>
          </a:p>
        </p:txBody>
      </p:sp>
    </p:spTree>
    <p:extLst>
      <p:ext uri="{BB962C8B-B14F-4D97-AF65-F5344CB8AC3E}">
        <p14:creationId xmlns:p14="http://schemas.microsoft.com/office/powerpoint/2010/main" val="4028688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Reverse QTIP Election – IRC §2652(a)(3) </a:t>
            </a:r>
          </a:p>
          <a:p>
            <a:pPr lvl="2"/>
            <a:r>
              <a:rPr lang="en-US" dirty="0"/>
              <a:t>Election:</a:t>
            </a:r>
          </a:p>
          <a:p>
            <a:pPr lvl="3"/>
            <a:r>
              <a:rPr lang="en-US" dirty="0"/>
              <a:t>Allows the decedent to be treated as the “transferor” of all the assets in a QTIP Trust for GST purposes, as if the QTIP election had not been made.</a:t>
            </a:r>
          </a:p>
          <a:p>
            <a:pPr lvl="3"/>
            <a:r>
              <a:rPr lang="en-US" dirty="0"/>
              <a:t>Without the reverse QTIP election, the surviving spouse would be treated as the transferor of the assets in the QTIP Trust at his or her death, thereby wasting or not utilizing the decedent’s unused GST exemption.</a:t>
            </a:r>
          </a:p>
          <a:p>
            <a:pPr lvl="2"/>
            <a:r>
              <a:rPr lang="en-US" dirty="0"/>
              <a:t>Election is irrevocable and is made on Schedule R of the 706.</a:t>
            </a:r>
          </a:p>
          <a:p>
            <a:pPr lvl="2"/>
            <a:r>
              <a:rPr lang="en-US" dirty="0"/>
              <a:t>At the planning stages, consider creating two or more QTIP Trusts, one of which would be funded with the decedent’s unused GST exemption to take full advantage of the reverse QTIP election.</a:t>
            </a:r>
          </a:p>
          <a:p>
            <a:pPr lvl="2"/>
            <a:r>
              <a:rPr lang="en-US" dirty="0"/>
              <a:t>In the absence of appropriate language authorizing the creation of two or more QTIP Trusts, determine whether the executor has the authority under local law to sever a trust with or without a judicial proceeding for GST planning purposes.</a:t>
            </a:r>
          </a:p>
          <a:p>
            <a:pPr lvl="2"/>
            <a:r>
              <a:rPr lang="en-US" dirty="0"/>
              <a:t>Consider not making the reverse QTIP election if the decedent has other assets that can be sheltered by his unused GST exemption and the surviving spouse does not have sufficient assets to use her unused GST exemption.</a:t>
            </a:r>
          </a:p>
        </p:txBody>
      </p:sp>
    </p:spTree>
    <p:extLst>
      <p:ext uri="{BB962C8B-B14F-4D97-AF65-F5344CB8AC3E}">
        <p14:creationId xmlns:p14="http://schemas.microsoft.com/office/powerpoint/2010/main" val="302380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Initial Post-Mortem Considerations (continued)</a:t>
            </a:r>
          </a:p>
        </p:txBody>
      </p:sp>
      <p:sp>
        <p:nvSpPr>
          <p:cNvPr id="4" name="Text Placeholder 3"/>
          <p:cNvSpPr>
            <a:spLocks noGrp="1"/>
          </p:cNvSpPr>
          <p:nvPr>
            <p:ph type="body" sz="quarter" idx="11"/>
          </p:nvPr>
        </p:nvSpPr>
        <p:spPr/>
        <p:txBody>
          <a:bodyPr/>
          <a:lstStyle/>
          <a:p>
            <a:endParaRPr lang="en-US" dirty="0"/>
          </a:p>
        </p:txBody>
      </p:sp>
      <p:sp>
        <p:nvSpPr>
          <p:cNvPr id="6" name="Content Placeholder 5"/>
          <p:cNvSpPr>
            <a:spLocks noGrp="1"/>
          </p:cNvSpPr>
          <p:nvPr>
            <p:ph sz="quarter" idx="17"/>
          </p:nvPr>
        </p:nvSpPr>
        <p:spPr/>
        <p:txBody>
          <a:bodyPr/>
          <a:lstStyle/>
          <a:p>
            <a:pPr lvl="2"/>
            <a:r>
              <a:rPr lang="en-US" dirty="0"/>
              <a:t>Advise family members and friends to keep accurate records of funeral expenses, debts paid and other expenses of administration.  Explain to the family that these expenses will be reported on the estate tax return.</a:t>
            </a:r>
          </a:p>
          <a:p>
            <a:pPr lvl="2"/>
            <a:r>
              <a:rPr lang="en-US" dirty="0"/>
              <a:t>Notify insurance carriers of decedent’s death; review existing policies for adequacy of coverage; secure additional coverage, as warranted, including excess liability.</a:t>
            </a:r>
          </a:p>
          <a:p>
            <a:pPr lvl="2"/>
            <a:r>
              <a:rPr lang="en-US" dirty="0"/>
              <a:t>Prepare a cash needs memo identifying the liquidity needs of the estate, including any needs of the surviving spouse.   	 </a:t>
            </a:r>
          </a:p>
          <a:p>
            <a:pPr lvl="2"/>
            <a:r>
              <a:rPr lang="en-US" dirty="0"/>
              <a:t>Prepare a memo and a diagram of the dispositive and other important provisions of the will and/or trust agreement.</a:t>
            </a:r>
          </a:p>
          <a:p>
            <a:pPr lvl="2"/>
            <a:r>
              <a:rPr lang="en-US" dirty="0"/>
              <a:t>Identify the assets of the estate as they are known and ask the family and other advisors if there are any additional assets.</a:t>
            </a:r>
          </a:p>
          <a:p>
            <a:pPr lvl="2"/>
            <a:r>
              <a:rPr lang="en-US" dirty="0"/>
              <a:t>Provide a “road map letter” to the executor, outlining the important issues in the estate’s administration such as probate proceedings, final income tax returns, the need for appraisal of real property, tangible personal property and any difficult to value assets, disclaimers and satisfaction of legacies.  The letter should also highlight the critical filing and reporting dates.  If appropriate, identify who will be responsible for what tasks (i.e. decedent’s accountant will file the final income tax return.)</a:t>
            </a:r>
          </a:p>
          <a:p>
            <a:pPr lvl="2"/>
            <a:r>
              <a:rPr lang="en-US" dirty="0"/>
              <a:t>Keep track of any potential issues that will need to be addressed at a future date.</a:t>
            </a:r>
          </a:p>
        </p:txBody>
      </p:sp>
      <p:sp>
        <p:nvSpPr>
          <p:cNvPr id="5" name="Text Placeholder 4"/>
          <p:cNvSpPr>
            <a:spLocks noGrp="1"/>
          </p:cNvSpPr>
          <p:nvPr>
            <p:ph type="body" sz="quarter" idx="16"/>
          </p:nvPr>
        </p:nvSpPr>
        <p:spPr/>
        <p:txBody>
          <a:bodyPr/>
          <a:lstStyle/>
          <a:p>
            <a:endParaRPr lang="en-US" dirty="0"/>
          </a:p>
        </p:txBody>
      </p:sp>
    </p:spTree>
    <p:extLst>
      <p:ext uri="{BB962C8B-B14F-4D97-AF65-F5344CB8AC3E}">
        <p14:creationId xmlns:p14="http://schemas.microsoft.com/office/powerpoint/2010/main" val="267620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Deferral of Estate Tax on Closely-Held Business Interests – IRC §6166</a:t>
            </a:r>
          </a:p>
          <a:p>
            <a:pPr lvl="2"/>
            <a:r>
              <a:rPr lang="en-US" dirty="0"/>
              <a:t>Election:</a:t>
            </a:r>
          </a:p>
          <a:p>
            <a:pPr lvl="3"/>
            <a:r>
              <a:rPr lang="en-US" dirty="0"/>
              <a:t>Whether to defer payment of the portion of the estate tax attributable to the value of a closely-held business for up to five (5) years.</a:t>
            </a:r>
          </a:p>
          <a:p>
            <a:pPr lvl="2"/>
            <a:r>
              <a:rPr lang="en-US" dirty="0"/>
              <a:t>Effects of deferral:</a:t>
            </a:r>
          </a:p>
          <a:p>
            <a:pPr lvl="3"/>
            <a:r>
              <a:rPr lang="en-US" dirty="0"/>
              <a:t>Pay interest only during the period of deferment.</a:t>
            </a:r>
          </a:p>
          <a:p>
            <a:pPr lvl="3"/>
            <a:r>
              <a:rPr lang="en-US" dirty="0"/>
              <a:t>Pay the tax in up to ten (10) equal annual installments.</a:t>
            </a:r>
          </a:p>
          <a:p>
            <a:pPr lvl="2"/>
            <a:r>
              <a:rPr lang="en-US" dirty="0"/>
              <a:t>Qualifying for §6166 election:</a:t>
            </a:r>
          </a:p>
          <a:p>
            <a:pPr lvl="3"/>
            <a:r>
              <a:rPr lang="en-US" dirty="0"/>
              <a:t>Decedent must have been a citizen or resident of the U.S. at time of death.</a:t>
            </a:r>
          </a:p>
          <a:p>
            <a:pPr lvl="3"/>
            <a:r>
              <a:rPr lang="en-US" dirty="0"/>
              <a:t>Interest in closely-held business must exceed 35% of the adjusted gross estate.</a:t>
            </a:r>
          </a:p>
          <a:p>
            <a:pPr lvl="3"/>
            <a:r>
              <a:rPr lang="en-US" dirty="0"/>
              <a:t>Election must be timely.</a:t>
            </a:r>
          </a:p>
          <a:p>
            <a:pPr lvl="2"/>
            <a:r>
              <a:rPr lang="en-US" dirty="0"/>
              <a:t>Protective Election:</a:t>
            </a:r>
          </a:p>
          <a:p>
            <a:pPr lvl="3"/>
            <a:r>
              <a:rPr lang="en-US" dirty="0"/>
              <a:t>Made to defer payment of any portion of tax remaining unpaid and deficiencies attributable to the closely-held business interest.</a:t>
            </a:r>
          </a:p>
          <a:p>
            <a:pPr lvl="3"/>
            <a:r>
              <a:rPr lang="en-US" dirty="0"/>
              <a:t>Does not extend the time for payment of any amount of tax.</a:t>
            </a:r>
          </a:p>
          <a:p>
            <a:pPr lvl="2"/>
            <a:r>
              <a:rPr lang="en-US" dirty="0"/>
              <a:t>Option to request a §6161 extension as an alternative to a §6166 election.</a:t>
            </a:r>
          </a:p>
        </p:txBody>
      </p:sp>
    </p:spTree>
    <p:extLst>
      <p:ext uri="{BB962C8B-B14F-4D97-AF65-F5344CB8AC3E}">
        <p14:creationId xmlns:p14="http://schemas.microsoft.com/office/powerpoint/2010/main" val="15826407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Acceleration of tax payments:</a:t>
            </a:r>
          </a:p>
          <a:p>
            <a:pPr lvl="3"/>
            <a:r>
              <a:rPr lang="en-US" dirty="0"/>
              <a:t>If 50% or more of the value of the closely-held business changes hands.</a:t>
            </a:r>
          </a:p>
          <a:p>
            <a:pPr lvl="3"/>
            <a:r>
              <a:rPr lang="en-US" dirty="0"/>
              <a:t>Late payments of principal or interest.</a:t>
            </a:r>
          </a:p>
          <a:p>
            <a:pPr lvl="3"/>
            <a:r>
              <a:rPr lang="en-US" dirty="0"/>
              <a:t>Executor’s failure to pay an amount equal to the estate’s “undistributed net income” in liquidation of the unpaid portion of the tax due each year after the due date of the first installment.</a:t>
            </a:r>
          </a:p>
        </p:txBody>
      </p:sp>
    </p:spTree>
    <p:extLst>
      <p:ext uri="{BB962C8B-B14F-4D97-AF65-F5344CB8AC3E}">
        <p14:creationId xmlns:p14="http://schemas.microsoft.com/office/powerpoint/2010/main" val="398135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Portability</a:t>
            </a:r>
          </a:p>
          <a:p>
            <a:pPr lvl="2"/>
            <a:r>
              <a:rPr lang="en-US" dirty="0"/>
              <a:t>For estates of decedents dying after December 31, 2010, executors may elect portability to allow the surviving spouse (if there is one) to use the deceased spouse’s unused estate and gift tax applicable exclusion amount (known as the DUSE) to future transfers during the surviving spouse’s lifetime or at death.</a:t>
            </a:r>
          </a:p>
          <a:p>
            <a:pPr lvl="3"/>
            <a:r>
              <a:rPr lang="en-US" dirty="0"/>
              <a:t>DSUE amount is the lesser of (1) the exclusion amount available in the year of the decedent’s death or (2) the excess of the decedent’s exclusion amount over the sum of the decedent’s taxable estate plus adjustable taxable gifts upon which no gift tax has been paid.</a:t>
            </a:r>
          </a:p>
          <a:p>
            <a:pPr lvl="3"/>
            <a:r>
              <a:rPr lang="en-US" dirty="0"/>
              <a:t>Caution:  A decedent’s unused GST tax exemption is not portable.	</a:t>
            </a:r>
          </a:p>
          <a:p>
            <a:pPr lvl="3"/>
            <a:r>
              <a:rPr lang="en-US" dirty="0"/>
              <a:t>Executors who file a complete and timely Federal estate tax return are deemed to have elected portability.</a:t>
            </a:r>
          </a:p>
          <a:p>
            <a:pPr lvl="3"/>
            <a:r>
              <a:rPr lang="en-US" dirty="0"/>
              <a:t>An executor may opt-out of portability by checking the box on page 4 of the Federal estate tax return  under Section A.  Opting Out of Portability under Part 6 – Portability of Deceased Spousal Unused Exclusion (DSUE).</a:t>
            </a:r>
          </a:p>
          <a:p>
            <a:pPr lvl="3"/>
            <a:r>
              <a:rPr lang="en-US" dirty="0"/>
              <a:t>For estates of decedents dying after January 1, 2014, an executor who fails to file a timely return will be treated as having opted out of portability.</a:t>
            </a:r>
          </a:p>
        </p:txBody>
      </p:sp>
    </p:spTree>
    <p:extLst>
      <p:ext uri="{BB962C8B-B14F-4D97-AF65-F5344CB8AC3E}">
        <p14:creationId xmlns:p14="http://schemas.microsoft.com/office/powerpoint/2010/main" val="2522310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Elections Affecting the U.S. Estate Tax Return (Form 706)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pPr lvl="3"/>
            <a:r>
              <a:rPr lang="en-US" dirty="0"/>
              <a:t>If an estate is not otherwise required to file a Federal estate tax return, the executor must nevertheless complete and file the return in order to elect portability.</a:t>
            </a:r>
          </a:p>
          <a:p>
            <a:pPr lvl="3"/>
            <a:r>
              <a:rPr lang="en-US" dirty="0"/>
              <a:t>Special reporting rules exist for estates under the filing threshold and with certain property qualifying for a marital or charitable deduction.</a:t>
            </a:r>
          </a:p>
          <a:p>
            <a:pPr lvl="2"/>
            <a:r>
              <a:rPr lang="en-US" dirty="0"/>
              <a:t>Election becomes irrevocable after the final filing date for the Federal estate tax return has passed.</a:t>
            </a:r>
          </a:p>
          <a:p>
            <a:pPr lvl="2"/>
            <a:r>
              <a:rPr lang="en-US" dirty="0"/>
              <a:t>Portability is available for assets passing to a QDOT, with special rules for determining the DSUE amount.</a:t>
            </a:r>
          </a:p>
          <a:p>
            <a:pPr lvl="2"/>
            <a:r>
              <a:rPr lang="en-US" dirty="0"/>
              <a:t>Executors of estates of decedents who were not otherwise required to file, and did not in fact file, a Federal estate tax return, have until the fifth anniversary of the decedent’s date of death to file the Federal estate tax return and include “FILED PURSUANT TO REV. PROC. 2022-32 TO ELECT PORTABILITY UNDER §2010(c)(5)(A)” on the top of page 1 of the return.</a:t>
            </a:r>
          </a:p>
        </p:txBody>
      </p:sp>
    </p:spTree>
    <p:extLst>
      <p:ext uri="{BB962C8B-B14F-4D97-AF65-F5344CB8AC3E}">
        <p14:creationId xmlns:p14="http://schemas.microsoft.com/office/powerpoint/2010/main" val="1895056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Qualified Disclaimers</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Irrevocable and unqualified refusal to accept assets left to an individual under a Will, Trust Agreement, some forms of joint ownership, or by any other method.</a:t>
            </a:r>
          </a:p>
          <a:p>
            <a:pPr lvl="3"/>
            <a:r>
              <a:rPr lang="en-US" dirty="0"/>
              <a:t>In New York, disclaimers are referred to as “renunciations” and are governed by EPTL §2-1.11.</a:t>
            </a:r>
          </a:p>
          <a:p>
            <a:pPr lvl="3"/>
            <a:r>
              <a:rPr lang="en-US" dirty="0"/>
              <a:t>Under Federal law, qualified disclaimers are governed by I.R.C. §2518.</a:t>
            </a:r>
          </a:p>
          <a:p>
            <a:pPr lvl="2"/>
            <a:r>
              <a:rPr lang="en-US" dirty="0"/>
              <a:t>Disclaimant is treated as having predeceased the decedent.</a:t>
            </a:r>
          </a:p>
          <a:p>
            <a:pPr lvl="2"/>
            <a:r>
              <a:rPr lang="en-US" dirty="0"/>
              <a:t>A partial disclaimer may be made as to specific assets, fractional shares, pecuniary amounts and severable interests in property.</a:t>
            </a:r>
          </a:p>
          <a:p>
            <a:pPr lvl="2"/>
            <a:r>
              <a:rPr lang="en-US" dirty="0"/>
              <a:t>Doctrine of Substituted Judgment may apply to incapacitated individuals.</a:t>
            </a:r>
          </a:p>
          <a:p>
            <a:pPr lvl="2"/>
            <a:r>
              <a:rPr lang="en-US" dirty="0"/>
              <a:t>A qualified disclaimer must be made within 9 months of death (or other effective date of the disposition), must be in writing and must be irrevocable and unqualified.</a:t>
            </a:r>
          </a:p>
          <a:p>
            <a:pPr lvl="3"/>
            <a:r>
              <a:rPr lang="en-US" dirty="0"/>
              <a:t>In New York, the disclaimer must be filed in Surrogate’s Court and becomes irrevocable when filed; must also be accompanied by an affidavit that no interested person has paid any consideration for the disclaimer.</a:t>
            </a:r>
          </a:p>
          <a:p>
            <a:pPr lvl="2"/>
            <a:r>
              <a:rPr lang="en-US" dirty="0"/>
              <a:t>Disclaimant must have not accepted any interest or enjoyed any benefit of the assets prior to disclaiming.</a:t>
            </a:r>
          </a:p>
          <a:p>
            <a:pPr lvl="2"/>
            <a:r>
              <a:rPr lang="en-US" dirty="0"/>
              <a:t>Disclaimant cannot exercise any control over where the disclaimed assets will go.</a:t>
            </a:r>
          </a:p>
          <a:p>
            <a:pPr lvl="2"/>
            <a:r>
              <a:rPr lang="en-US" dirty="0"/>
              <a:t>Failure to comply with statutory requirements triggers a taxable gift by the disclaimant; the failure to qualify the disclaimer does not affect the transfer of the disclaimed asset.</a:t>
            </a:r>
          </a:p>
        </p:txBody>
      </p:sp>
    </p:spTree>
    <p:extLst>
      <p:ext uri="{BB962C8B-B14F-4D97-AF65-F5344CB8AC3E}">
        <p14:creationId xmlns:p14="http://schemas.microsoft.com/office/powerpoint/2010/main" val="27425809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Qualified Disclaimers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Outright disclaimer or disclaim into a credit shelter trust.</a:t>
            </a:r>
          </a:p>
          <a:p>
            <a:pPr lvl="3"/>
            <a:r>
              <a:rPr lang="en-US" dirty="0"/>
              <a:t>Disclaimer may be made by the surviving spouse or executor (Clayton election).</a:t>
            </a:r>
          </a:p>
          <a:p>
            <a:pPr lvl="3"/>
            <a:r>
              <a:rPr lang="en-US" dirty="0"/>
              <a:t>Surviving spouse may be given a limited power of appointment over the remainder.</a:t>
            </a:r>
          </a:p>
          <a:p>
            <a:pPr lvl="2"/>
            <a:r>
              <a:rPr lang="en-US" dirty="0"/>
              <a:t>Use to correct issues with the dispositive documents or otherwise poor planning.</a:t>
            </a:r>
          </a:p>
          <a:p>
            <a:pPr lvl="2"/>
            <a:r>
              <a:rPr lang="en-US" dirty="0"/>
              <a:t>Equalize distributions between children or other family members.</a:t>
            </a:r>
          </a:p>
          <a:p>
            <a:pPr lvl="2"/>
            <a:r>
              <a:rPr lang="en-US" dirty="0"/>
              <a:t>Maximize GST exemptions.</a:t>
            </a:r>
          </a:p>
          <a:p>
            <a:pPr lvl="2"/>
            <a:r>
              <a:rPr lang="en-US" dirty="0"/>
              <a:t>Maximize state estate tax exemption amounts.</a:t>
            </a:r>
          </a:p>
          <a:p>
            <a:pPr lvl="3"/>
            <a:r>
              <a:rPr lang="en-US" dirty="0"/>
              <a:t>Portability is not applicable on the state level.</a:t>
            </a:r>
          </a:p>
        </p:txBody>
      </p:sp>
    </p:spTree>
    <p:extLst>
      <p:ext uri="{BB962C8B-B14F-4D97-AF65-F5344CB8AC3E}">
        <p14:creationId xmlns:p14="http://schemas.microsoft.com/office/powerpoint/2010/main" val="25305868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Identifying Audit Triggers</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Failure to answer all questions on pages 2 and 3 of the estate tax return.</a:t>
            </a:r>
          </a:p>
          <a:p>
            <a:pPr lvl="2"/>
            <a:r>
              <a:rPr lang="en-US" dirty="0"/>
              <a:t>Appraisals not performed by a qualified appraiser or appraisal reports do not conform to requirements under the Regulations.</a:t>
            </a:r>
          </a:p>
          <a:p>
            <a:pPr lvl="2"/>
            <a:r>
              <a:rPr lang="en-US" dirty="0"/>
              <a:t>Failure to attach copies of previously filed gift tax returns.</a:t>
            </a:r>
          </a:p>
          <a:p>
            <a:pPr lvl="2"/>
            <a:r>
              <a:rPr lang="en-US" dirty="0"/>
              <a:t>Errors in reporting jointly owned property; failure to attach a statement explaining why the decedent owned fractional share of a particular property; reporting one-half of jointly-owned property on the top half of Schedule E of Form 706, when there is no surviving spouse.</a:t>
            </a:r>
          </a:p>
          <a:p>
            <a:pPr lvl="2"/>
            <a:r>
              <a:rPr lang="en-US" dirty="0"/>
              <a:t>Deductions taken for questionable or unreasonable funeral expenses, administration expenses or excessive legal or accounting fees.</a:t>
            </a:r>
          </a:p>
          <a:p>
            <a:pPr lvl="2"/>
            <a:r>
              <a:rPr lang="en-US" dirty="0"/>
              <a:t>Math errors.</a:t>
            </a:r>
          </a:p>
          <a:p>
            <a:pPr lvl="2"/>
            <a:r>
              <a:rPr lang="en-US" dirty="0"/>
              <a:t>Handwritten, sloppy or unbound returns; neatness and organization counts; include a table of contents, summary sheets, tabs, etc.; the goal is to make the return easier to review.  Sloppy returns create more questions than answers and can attract a deeper level of scrutiny.</a:t>
            </a:r>
          </a:p>
          <a:p>
            <a:pPr lvl="2"/>
            <a:r>
              <a:rPr lang="en-US" dirty="0"/>
              <a:t>Failure to use sales price, rather than the property’s appraised value, as the estate tax value, when real estate is sold reasonably soon after decedent’s death, unless adequate justification for doing so is included with the return.</a:t>
            </a:r>
          </a:p>
        </p:txBody>
      </p:sp>
    </p:spTree>
    <p:extLst>
      <p:ext uri="{BB962C8B-B14F-4D97-AF65-F5344CB8AC3E}">
        <p14:creationId xmlns:p14="http://schemas.microsoft.com/office/powerpoint/2010/main" val="36924013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Identifying Audit Triggers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Owning an interest in a closely-held business, a family limited partnership, limited liability company or an unincorporated business.</a:t>
            </a:r>
          </a:p>
          <a:p>
            <a:pPr lvl="2"/>
            <a:r>
              <a:rPr lang="en-US" dirty="0"/>
              <a:t>Property described in, or disposed of under, a Will or Trust Agreement, that is not reported on the estate tax return, without adequate explanation for such omission.</a:t>
            </a:r>
          </a:p>
          <a:p>
            <a:pPr lvl="2"/>
            <a:r>
              <a:rPr lang="en-US" dirty="0"/>
              <a:t>Failure to attach appropriate exhibits, when necessary.</a:t>
            </a:r>
          </a:p>
          <a:p>
            <a:pPr lvl="2"/>
            <a:r>
              <a:rPr lang="en-US" dirty="0"/>
              <a:t>Deduction taken for executors’ excessive travel expenses, family members’ travel expenses and other non-deductible reimbursements.</a:t>
            </a:r>
          </a:p>
          <a:p>
            <a:pPr lvl="2"/>
            <a:r>
              <a:rPr lang="en-US" dirty="0"/>
              <a:t>Claiming fiduciary income taxes paid by the estate as an administration expense on Schedule J of Form 706.</a:t>
            </a:r>
          </a:p>
          <a:p>
            <a:pPr lvl="2"/>
            <a:r>
              <a:rPr lang="en-US" dirty="0"/>
              <a:t>Inconsistencies on deductions – expenses claimed for administration expenses and debts do not match up with assets scheduled on the return.</a:t>
            </a:r>
          </a:p>
          <a:p>
            <a:pPr lvl="2"/>
            <a:r>
              <a:rPr lang="en-US" dirty="0"/>
              <a:t>Incorrect social security number of decedent.</a:t>
            </a:r>
          </a:p>
          <a:p>
            <a:pPr lvl="2"/>
            <a:r>
              <a:rPr lang="en-US" dirty="0"/>
              <a:t>Reporting a discount on fair market value of assets without having obtained qualified appraisals or without appraisals attached to the return.</a:t>
            </a:r>
          </a:p>
          <a:p>
            <a:pPr lvl="2"/>
            <a:r>
              <a:rPr lang="en-US" dirty="0"/>
              <a:t>Electing installment payment treatment under IRC Section 6166.</a:t>
            </a:r>
          </a:p>
          <a:p>
            <a:pPr lvl="2"/>
            <a:r>
              <a:rPr lang="en-US" dirty="0"/>
              <a:t>Failure to read and follow the Instructions to Form 706.</a:t>
            </a:r>
          </a:p>
          <a:p>
            <a:pPr lvl="2"/>
            <a:r>
              <a:rPr lang="en-US" dirty="0"/>
              <a:t>Failure of all co-executors to sign the return, without adequate explanation.</a:t>
            </a:r>
          </a:p>
        </p:txBody>
      </p:sp>
    </p:spTree>
    <p:extLst>
      <p:ext uri="{BB962C8B-B14F-4D97-AF65-F5344CB8AC3E}">
        <p14:creationId xmlns:p14="http://schemas.microsoft.com/office/powerpoint/2010/main" val="6060902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Identifying Audit Triggers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Excessive discounts, due to lack of marketability, or minority interest, without appropriate substantiation.</a:t>
            </a:r>
          </a:p>
          <a:p>
            <a:pPr lvl="2"/>
            <a:r>
              <a:rPr lang="en-US" dirty="0"/>
              <a:t>Claims filed against the estate by heirs for alleged services rendered to the decedent during his or her lifetime.</a:t>
            </a:r>
          </a:p>
          <a:p>
            <a:pPr lvl="2"/>
            <a:r>
              <a:rPr lang="en-US" dirty="0"/>
              <a:t>Deductions for claims filed against the estate by heirs for alleged services rendered to the decedent during his or her lifetime.</a:t>
            </a:r>
          </a:p>
          <a:p>
            <a:pPr lvl="2"/>
            <a:r>
              <a:rPr lang="en-US" dirty="0"/>
              <a:t>Exclusion from decedent’s gross estate of assets located in decedent’s safe deposit box, without adequate explanation.</a:t>
            </a:r>
          </a:p>
          <a:p>
            <a:pPr lvl="2"/>
            <a:r>
              <a:rPr lang="en-US" dirty="0"/>
              <a:t>Valuation of decedent’s interest in closely-held business not substantiated with adequate financial data, including profit and loss statements, and balance sheets and statements of net earnings or operating results.</a:t>
            </a:r>
          </a:p>
          <a:p>
            <a:pPr lvl="2"/>
            <a:r>
              <a:rPr lang="en-US" dirty="0"/>
              <a:t>Discrepancies between life insurance policies reported on Schedule D of the estate tax return and information on policies, as reported on Forms 712; failure to attach Forms 712 to the estate tax return.</a:t>
            </a:r>
          </a:p>
        </p:txBody>
      </p:sp>
    </p:spTree>
    <p:extLst>
      <p:ext uri="{BB962C8B-B14F-4D97-AF65-F5344CB8AC3E}">
        <p14:creationId xmlns:p14="http://schemas.microsoft.com/office/powerpoint/2010/main" val="3652781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Identifying Audit Triggers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7" name="Content Placeholder 6"/>
          <p:cNvSpPr>
            <a:spLocks noGrp="1"/>
          </p:cNvSpPr>
          <p:nvPr>
            <p:ph sz="quarter" idx="17"/>
          </p:nvPr>
        </p:nvSpPr>
        <p:spPr/>
        <p:txBody>
          <a:bodyPr/>
          <a:lstStyle/>
          <a:p>
            <a:pPr lvl="2"/>
            <a:r>
              <a:rPr lang="en-US" dirty="0"/>
              <a:t>Claiming deductions for sale of real estate specifically devised or passing to residuary beneficiaries under a Will or Trust Agreement, when sale is not pursuant to a direction to sell under the governing instrument, or the sale is not required to raise funds to: (i) effect distribution of the assets; (ii) pay debts, taxes and administration expenses; or (iii) preserve and maintain the estate’s assets.</a:t>
            </a:r>
          </a:p>
          <a:p>
            <a:pPr lvl="2"/>
            <a:r>
              <a:rPr lang="en-US" dirty="0"/>
              <a:t>Failure to adequately explain large debts claimed as being owed to the executor or to decedent’s family members.</a:t>
            </a:r>
          </a:p>
          <a:p>
            <a:pPr lvl="2"/>
            <a:r>
              <a:rPr lang="en-US" dirty="0"/>
              <a:t>Failure to properly address generation-skipping transfer tax issues.</a:t>
            </a:r>
          </a:p>
          <a:p>
            <a:pPr lvl="2"/>
            <a:r>
              <a:rPr lang="en-US" dirty="0"/>
              <a:t>Improper or incorrect allocation of estate taxes, based on tax allocation provisions of the Will, Trust Agreement, or applicable law, that may result in overstating the amount of the estate tax deduction for a legacy or bequest passing to the surviving spouse or to a charity.</a:t>
            </a:r>
          </a:p>
        </p:txBody>
      </p:sp>
    </p:spTree>
    <p:extLst>
      <p:ext uri="{BB962C8B-B14F-4D97-AF65-F5344CB8AC3E}">
        <p14:creationId xmlns:p14="http://schemas.microsoft.com/office/powerpoint/2010/main" val="210620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Estate of [Name of Decedent] Administration Timeline</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graphicFrame>
        <p:nvGraphicFramePr>
          <p:cNvPr id="7" name="Content Placeholder 6"/>
          <p:cNvGraphicFramePr>
            <a:graphicFrameLocks noGrp="1"/>
          </p:cNvGraphicFramePr>
          <p:nvPr>
            <p:ph sz="quarter" idx="17"/>
          </p:nvPr>
        </p:nvGraphicFramePr>
        <p:xfrm>
          <a:off x="457200" y="1550988"/>
          <a:ext cx="9144000" cy="5609220"/>
        </p:xfrm>
        <a:graphic>
          <a:graphicData uri="http://schemas.openxmlformats.org/drawingml/2006/table">
            <a:tbl>
              <a:tblPr firstRow="1" bandRow="1">
                <a:tableStyleId>{0E3FDE45-AF77-4B5C-9715-49D594BDF05E}</a:tableStyleId>
              </a:tblPr>
              <a:tblGrid>
                <a:gridCol w="516835">
                  <a:extLst>
                    <a:ext uri="{9D8B030D-6E8A-4147-A177-3AD203B41FA5}">
                      <a16:colId xmlns:a16="http://schemas.microsoft.com/office/drawing/2014/main" val="20000"/>
                    </a:ext>
                  </a:extLst>
                </a:gridCol>
                <a:gridCol w="7166113">
                  <a:extLst>
                    <a:ext uri="{9D8B030D-6E8A-4147-A177-3AD203B41FA5}">
                      <a16:colId xmlns:a16="http://schemas.microsoft.com/office/drawing/2014/main" val="20001"/>
                    </a:ext>
                  </a:extLst>
                </a:gridCol>
                <a:gridCol w="1461052">
                  <a:extLst>
                    <a:ext uri="{9D8B030D-6E8A-4147-A177-3AD203B41FA5}">
                      <a16:colId xmlns:a16="http://schemas.microsoft.com/office/drawing/2014/main" val="20002"/>
                    </a:ext>
                  </a:extLst>
                </a:gridCol>
              </a:tblGrid>
              <a:tr h="445242">
                <a:tc>
                  <a:txBody>
                    <a:bodyPr/>
                    <a:lstStyle/>
                    <a:p>
                      <a:r>
                        <a:rPr lang="en-US" sz="1200" dirty="0">
                          <a:solidFill>
                            <a:schemeClr val="accent1"/>
                          </a:solidFill>
                          <a:latin typeface="Arial" panose="020B0604020202020204" pitchFamily="34" charset="0"/>
                          <a:cs typeface="Arial" panose="020B0604020202020204" pitchFamily="34" charset="0"/>
                        </a:rPr>
                        <a:t>Item</a:t>
                      </a: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solidFill>
                          <a:schemeClr val="accent1"/>
                        </a:solidFill>
                        <a:latin typeface="Arial" panose="020B0604020202020204" pitchFamily="34" charset="0"/>
                        <a:cs typeface="Arial" panose="020B0604020202020204" pitchFamily="34" charset="0"/>
                      </a:endParaRP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accent1"/>
                          </a:solidFill>
                          <a:latin typeface="Arial" panose="020B0604020202020204" pitchFamily="34" charset="0"/>
                          <a:cs typeface="Arial" panose="020B0604020202020204" pitchFamily="34" charset="0"/>
                        </a:rPr>
                        <a:t>Anticipated Completion</a:t>
                      </a: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1140">
                <a:tc>
                  <a:txBody>
                    <a:bodyPr/>
                    <a:lstStyle/>
                    <a:p>
                      <a:r>
                        <a:rPr lang="en-US" sz="1200" dirty="0">
                          <a:latin typeface="Arial" panose="020B0604020202020204" pitchFamily="34" charset="0"/>
                          <a:cs typeface="Arial" panose="020B0604020202020204" pitchFamily="34" charset="0"/>
                        </a:rPr>
                        <a:t>1.</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File Will and probate petition in [State of Residency]; apply for preliminary letters</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1"/>
                  </a:ext>
                </a:extLst>
              </a:tr>
              <a:tr h="361140">
                <a:tc>
                  <a:txBody>
                    <a:bodyPr/>
                    <a:lstStyle/>
                    <a:p>
                      <a:r>
                        <a:rPr lang="en-US" sz="1200" dirty="0">
                          <a:latin typeface="Arial" panose="020B0604020202020204" pitchFamily="34" charset="0"/>
                          <a:cs typeface="Arial" panose="020B0604020202020204" pitchFamily="34" charset="0"/>
                        </a:rPr>
                        <a:t>1a.</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latin typeface="Arial" panose="020B0604020202020204" pitchFamily="34" charset="0"/>
                          <a:cs typeface="Arial" panose="020B0604020202020204" pitchFamily="34" charset="0"/>
                        </a:rPr>
                        <a:t>File Will and probate petition in [State]</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2"/>
                  </a:ext>
                </a:extLst>
              </a:tr>
              <a:tr h="361140">
                <a:tc>
                  <a:txBody>
                    <a:bodyPr/>
                    <a:lstStyle/>
                    <a:p>
                      <a:r>
                        <a:rPr lang="en-US" sz="1200" dirty="0">
                          <a:latin typeface="Arial" panose="020B0604020202020204" pitchFamily="34" charset="0"/>
                          <a:cs typeface="Arial" panose="020B0604020202020204" pitchFamily="34" charset="0"/>
                        </a:rPr>
                        <a:t>2.</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Advise Social Security Administration of [Name of Decedent]’s death</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3"/>
                  </a:ext>
                </a:extLst>
              </a:tr>
              <a:tr h="361140">
                <a:tc>
                  <a:txBody>
                    <a:bodyPr/>
                    <a:lstStyle/>
                    <a:p>
                      <a:r>
                        <a:rPr lang="en-US" sz="1200" dirty="0">
                          <a:latin typeface="Arial" panose="020B0604020202020204" pitchFamily="34" charset="0"/>
                          <a:cs typeface="Arial" panose="020B0604020202020204" pitchFamily="34" charset="0"/>
                        </a:rPr>
                        <a:t>3.</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latin typeface="Arial" panose="020B0604020202020204" pitchFamily="34" charset="0"/>
                          <a:cs typeface="Arial" panose="020B0604020202020204" pitchFamily="34" charset="0"/>
                        </a:rPr>
                        <a:t>Open estate account</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4"/>
                  </a:ext>
                </a:extLst>
              </a:tr>
              <a:tr h="361140">
                <a:tc>
                  <a:txBody>
                    <a:bodyPr/>
                    <a:lstStyle/>
                    <a:p>
                      <a:r>
                        <a:rPr lang="en-US" sz="1200" dirty="0">
                          <a:latin typeface="Arial" panose="020B0604020202020204" pitchFamily="34" charset="0"/>
                          <a:cs typeface="Arial" panose="020B0604020202020204" pitchFamily="34" charset="0"/>
                        </a:rPr>
                        <a:t>4.</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Review insurance coverage for all real estate and tangible personal property, review liability</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5"/>
                  </a:ext>
                </a:extLst>
              </a:tr>
              <a:tr h="361140">
                <a:tc>
                  <a:txBody>
                    <a:bodyPr/>
                    <a:lstStyle/>
                    <a:p>
                      <a:r>
                        <a:rPr lang="en-US" sz="1200" dirty="0">
                          <a:latin typeface="Arial" panose="020B0604020202020204" pitchFamily="34" charset="0"/>
                          <a:cs typeface="Arial" panose="020B0604020202020204" pitchFamily="34" charset="0"/>
                        </a:rPr>
                        <a:t>5.</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latin typeface="Arial" panose="020B0604020202020204" pitchFamily="34" charset="0"/>
                          <a:cs typeface="Arial" panose="020B0604020202020204" pitchFamily="34" charset="0"/>
                        </a:rPr>
                        <a:t>Secure taxpayer identification number</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6"/>
                  </a:ext>
                </a:extLst>
              </a:tr>
              <a:tr h="445242">
                <a:tc>
                  <a:txBody>
                    <a:bodyPr/>
                    <a:lstStyle/>
                    <a:p>
                      <a:r>
                        <a:rPr lang="en-US" sz="1200" dirty="0">
                          <a:latin typeface="Arial" panose="020B0604020202020204" pitchFamily="34" charset="0"/>
                          <a:cs typeface="Arial" panose="020B0604020202020204" pitchFamily="34" charset="0"/>
                        </a:rPr>
                        <a:t>6.</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Determine cash needs and review investments to decide what to sell, if necessary, to raise cash for estate taxes, legacies and expenses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ASAP</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7"/>
                  </a:ext>
                </a:extLst>
              </a:tr>
              <a:tr h="361140">
                <a:tc>
                  <a:txBody>
                    <a:bodyPr/>
                    <a:lstStyle/>
                    <a:p>
                      <a:r>
                        <a:rPr lang="en-US" sz="1200" dirty="0">
                          <a:latin typeface="Arial" panose="020B0604020202020204" pitchFamily="34" charset="0"/>
                          <a:cs typeface="Arial" panose="020B0604020202020204" pitchFamily="34" charset="0"/>
                        </a:rPr>
                        <a:t>7.</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latin typeface="Arial" panose="020B0604020202020204" pitchFamily="34" charset="0"/>
                          <a:cs typeface="Arial" panose="020B0604020202020204" pitchFamily="34" charset="0"/>
                        </a:rPr>
                        <a:t>Pay estate liabilities and administrative expenses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Ongoing</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8"/>
                  </a:ext>
                </a:extLst>
              </a:tr>
              <a:tr h="361140">
                <a:tc>
                  <a:txBody>
                    <a:bodyPr/>
                    <a:lstStyle/>
                    <a:p>
                      <a:r>
                        <a:rPr lang="en-US" sz="1200" dirty="0">
                          <a:latin typeface="Arial" panose="020B0604020202020204" pitchFamily="34" charset="0"/>
                          <a:cs typeface="Arial" panose="020B0604020202020204" pitchFamily="34" charset="0"/>
                        </a:rPr>
                        <a:t>8.</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Appraisal of Tangible Property</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1-3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9"/>
                  </a:ext>
                </a:extLst>
              </a:tr>
              <a:tr h="361140">
                <a:tc>
                  <a:txBody>
                    <a:bodyPr/>
                    <a:lstStyle/>
                    <a:p>
                      <a:r>
                        <a:rPr lang="en-US" sz="1200" dirty="0">
                          <a:latin typeface="Arial" panose="020B0604020202020204" pitchFamily="34" charset="0"/>
                          <a:cs typeface="Arial" panose="020B0604020202020204" pitchFamily="34" charset="0"/>
                        </a:rPr>
                        <a:t>9.</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Appraisal of Real Property</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1-3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0"/>
                  </a:ext>
                </a:extLst>
              </a:tr>
              <a:tr h="361140">
                <a:tc>
                  <a:txBody>
                    <a:bodyPr/>
                    <a:lstStyle/>
                    <a:p>
                      <a:r>
                        <a:rPr lang="en-US" sz="1200" dirty="0">
                          <a:latin typeface="Arial" panose="020B0604020202020204" pitchFamily="34" charset="0"/>
                          <a:cs typeface="Arial" panose="020B0604020202020204" pitchFamily="34" charset="0"/>
                        </a:rPr>
                        <a:t>10.</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Roll-over IRA/401(k) accounts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3-6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1"/>
                  </a:ext>
                </a:extLst>
              </a:tr>
              <a:tr h="361140">
                <a:tc>
                  <a:txBody>
                    <a:bodyPr/>
                    <a:lstStyle/>
                    <a:p>
                      <a:r>
                        <a:rPr lang="en-US" sz="1200" dirty="0">
                          <a:latin typeface="Arial" panose="020B0604020202020204" pitchFamily="34" charset="0"/>
                          <a:cs typeface="Arial" panose="020B0604020202020204" pitchFamily="34" charset="0"/>
                        </a:rPr>
                        <a:t>11.</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5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Collect life insurance proceeds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3-6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2"/>
                  </a:ext>
                </a:extLst>
              </a:tr>
              <a:tr h="361140">
                <a:tc>
                  <a:txBody>
                    <a:bodyPr/>
                    <a:lstStyle/>
                    <a:p>
                      <a:r>
                        <a:rPr lang="en-US" sz="1200" dirty="0">
                          <a:latin typeface="Arial" panose="020B0604020202020204" pitchFamily="34" charset="0"/>
                          <a:cs typeface="Arial" panose="020B0604020202020204" pitchFamily="34" charset="0"/>
                        </a:rPr>
                        <a:t>12.</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Collect cash accounts and transfer investment accounts and/or partnership interests into estate account</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6-9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3"/>
                  </a:ext>
                </a:extLst>
              </a:tr>
              <a:tr h="361140">
                <a:tc>
                  <a:txBody>
                    <a:bodyPr/>
                    <a:lstStyle/>
                    <a:p>
                      <a:r>
                        <a:rPr lang="en-US" sz="1200" dirty="0">
                          <a:latin typeface="Arial" panose="020B0604020202020204" pitchFamily="34" charset="0"/>
                          <a:cs typeface="Arial" panose="020B0604020202020204" pitchFamily="34" charset="0"/>
                        </a:rPr>
                        <a:t>13.</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Determine location of [Name of Decedent]’s assets and secure date of death values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6-9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7417567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Conclusion</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Any Questions</a:t>
            </a:r>
          </a:p>
        </p:txBody>
      </p:sp>
      <p:sp>
        <p:nvSpPr>
          <p:cNvPr id="8" name="Text Placeholder 5"/>
          <p:cNvSpPr txBox="1">
            <a:spLocks/>
          </p:cNvSpPr>
          <p:nvPr/>
        </p:nvSpPr>
        <p:spPr bwMode="auto">
          <a:xfrm>
            <a:off x="3646514" y="3626846"/>
            <a:ext cx="2765373" cy="461665"/>
          </a:xfrm>
          <a:prstGeom prst="rect">
            <a:avLst/>
          </a:prstGeom>
          <a:noFill/>
          <a:ln>
            <a:noFill/>
          </a:ln>
          <a:extLs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marL="171450" marR="0" indent="-171450" algn="l" defTabSz="914400" rtl="0" eaLnBrk="1" fontAlgn="auto" latinLnBrk="0" hangingPunct="1">
              <a:lnSpc>
                <a:spcPts val="1500"/>
              </a:lnSpc>
              <a:spcBef>
                <a:spcPts val="900"/>
              </a:spcBef>
              <a:spcAft>
                <a:spcPts val="0"/>
              </a:spcAft>
              <a:buClr>
                <a:srgbClr val="0055B6"/>
              </a:buClr>
              <a:buSzPct val="120000"/>
              <a:buFont typeface="Arial" panose="020B0604020202020204" pitchFamily="34" charset="0"/>
              <a:buNone/>
              <a:tabLst/>
              <a:defRPr lang="en-US" sz="1200" b="1" kern="1200" dirty="0" smtClean="0">
                <a:solidFill>
                  <a:schemeClr val="tx1"/>
                </a:solidFill>
                <a:latin typeface="Arial" panose="020B0604020202020204" pitchFamily="34" charset="0"/>
                <a:ea typeface="+mn-ea"/>
                <a:cs typeface="Arial" panose="020B0604020202020204" pitchFamily="34" charset="0"/>
              </a:defRPr>
            </a:lvl1pPr>
            <a:lvl2pPr marL="136525" indent="-136525" algn="l" defTabSz="1017588" rtl="0" eaLnBrk="0" fontAlgn="base" hangingPunct="0">
              <a:lnSpc>
                <a:spcPts val="1500"/>
              </a:lnSpc>
              <a:spcBef>
                <a:spcPts val="0"/>
              </a:spcBef>
              <a:spcAft>
                <a:spcPts val="0"/>
              </a:spcAft>
              <a:buClr>
                <a:srgbClr val="0055B6"/>
              </a:buClr>
              <a:buSzPct val="120000"/>
              <a:buFont typeface="Arial" panose="020B0604020202020204" pitchFamily="34" charset="0"/>
              <a:buChar char="•"/>
              <a:tabLst/>
              <a:defRPr sz="1100" baseline="0">
                <a:solidFill>
                  <a:srgbClr val="000000"/>
                </a:solidFill>
                <a:latin typeface="+mn-lt"/>
                <a:ea typeface="Geneva" charset="0"/>
              </a:defRPr>
            </a:lvl2pPr>
            <a:lvl3pPr marL="285750" indent="-142875" algn="l" defTabSz="1017588" rtl="0" eaLnBrk="0" fontAlgn="base" hangingPunct="0">
              <a:lnSpc>
                <a:spcPts val="1500"/>
              </a:lnSpc>
              <a:spcBef>
                <a:spcPts val="400"/>
              </a:spcBef>
              <a:spcAft>
                <a:spcPts val="0"/>
              </a:spcAft>
              <a:buClr>
                <a:schemeClr val="tx1"/>
              </a:buClr>
              <a:buSzPct val="120000"/>
              <a:buFont typeface="Arial" panose="020B0604020202020204" pitchFamily="34" charset="0"/>
              <a:buChar char="–"/>
              <a:defRPr sz="1100" baseline="0">
                <a:solidFill>
                  <a:srgbClr val="000000"/>
                </a:solidFill>
                <a:latin typeface="+mn-lt"/>
                <a:ea typeface="Geneva" charset="0"/>
              </a:defRPr>
            </a:lvl3pPr>
            <a:lvl4pPr marL="398463" indent="-122238" algn="l" defTabSz="1017588" rtl="0" eaLnBrk="0" fontAlgn="base" hangingPunct="0">
              <a:lnSpc>
                <a:spcPts val="1500"/>
              </a:lnSpc>
              <a:spcBef>
                <a:spcPts val="400"/>
              </a:spcBef>
              <a:spcAft>
                <a:spcPts val="0"/>
              </a:spcAft>
              <a:buClr>
                <a:schemeClr val="accent1"/>
              </a:buClr>
              <a:buSzPct val="120000"/>
              <a:buFont typeface="Arial" panose="020B0604020202020204" pitchFamily="34" charset="0"/>
              <a:buChar char="•"/>
              <a:defRPr sz="1100">
                <a:solidFill>
                  <a:schemeClr val="tx1"/>
                </a:solidFill>
                <a:latin typeface="+mn-lt"/>
                <a:ea typeface="Geneva" charset="0"/>
              </a:defRPr>
            </a:lvl4pPr>
            <a:lvl5pPr marL="560388" indent="-158750" algn="l" rtl="0" eaLnBrk="0" fontAlgn="base" hangingPunct="0">
              <a:lnSpc>
                <a:spcPts val="1500"/>
              </a:lnSpc>
              <a:spcBef>
                <a:spcPts val="400"/>
              </a:spcBef>
              <a:spcAft>
                <a:spcPts val="0"/>
              </a:spcAft>
              <a:buClrTx/>
              <a:buSzPct val="120000"/>
              <a:buFont typeface="Arial" panose="020B0604020202020204" pitchFamily="34" charset="0"/>
              <a:buChar char="–"/>
              <a:defRPr lang="en-US" sz="1100" kern="1200" dirty="0">
                <a:solidFill>
                  <a:schemeClr val="tx1"/>
                </a:solidFill>
                <a:latin typeface="+mn-lt"/>
                <a:ea typeface="+mn-ea"/>
                <a:cs typeface="+mn-cs"/>
              </a:defRPr>
            </a:lvl5pPr>
            <a:lvl6pPr marL="688975" indent="-136525" algn="l" rtl="0" eaLnBrk="1" fontAlgn="base" hangingPunct="1">
              <a:lnSpc>
                <a:spcPts val="1500"/>
              </a:lnSpc>
              <a:spcBef>
                <a:spcPts val="400"/>
              </a:spcBef>
              <a:spcAft>
                <a:spcPts val="0"/>
              </a:spcAft>
              <a:buClr>
                <a:schemeClr val="accent1"/>
              </a:buClr>
              <a:buSzPct val="120000"/>
              <a:buFont typeface="Arial" panose="020B0604020202020204" pitchFamily="34" charset="0"/>
              <a:buChar char="•"/>
              <a:defRPr sz="1100">
                <a:solidFill>
                  <a:schemeClr val="tx1"/>
                </a:solidFill>
                <a:latin typeface="+mn-lt"/>
              </a:defRPr>
            </a:lvl6pPr>
            <a:lvl7pPr marL="3311180" indent="-254706" algn="l" rtl="0" eaLnBrk="1" fontAlgn="base" hangingPunct="1">
              <a:spcBef>
                <a:spcPct val="20000"/>
              </a:spcBef>
              <a:spcAft>
                <a:spcPct val="0"/>
              </a:spcAft>
              <a:buChar char="»"/>
              <a:defRPr>
                <a:solidFill>
                  <a:schemeClr val="tx1"/>
                </a:solidFill>
                <a:latin typeface="+mn-lt"/>
              </a:defRPr>
            </a:lvl7pPr>
            <a:lvl8pPr marL="3820592" indent="-254706" algn="l" rtl="0" eaLnBrk="1" fontAlgn="base" hangingPunct="1">
              <a:spcBef>
                <a:spcPct val="20000"/>
              </a:spcBef>
              <a:spcAft>
                <a:spcPct val="0"/>
              </a:spcAft>
              <a:buChar char="»"/>
              <a:defRPr>
                <a:solidFill>
                  <a:schemeClr val="tx1"/>
                </a:solidFill>
                <a:latin typeface="+mn-lt"/>
              </a:defRPr>
            </a:lvl8pPr>
            <a:lvl9pPr marL="4330004" indent="-254706" algn="l" rtl="0" eaLnBrk="1" fontAlgn="base" hangingPunct="1">
              <a:spcBef>
                <a:spcPct val="20000"/>
              </a:spcBef>
              <a:spcAft>
                <a:spcPct val="0"/>
              </a:spcAft>
              <a:buChar char="»"/>
              <a:defRPr>
                <a:solidFill>
                  <a:schemeClr val="tx1"/>
                </a:solidFill>
                <a:latin typeface="+mn-lt"/>
              </a:defRPr>
            </a:lvl9pPr>
          </a:lstStyle>
          <a:p>
            <a:pPr algn="ctr" defTabSz="1017588" fontAlgn="base">
              <a:lnSpc>
                <a:spcPct val="150000"/>
              </a:lnSpc>
              <a:spcBef>
                <a:spcPts val="0"/>
              </a:spcBef>
              <a:defRPr/>
            </a:pPr>
            <a:r>
              <a:rPr lang="en-US" sz="2000" dirty="0">
                <a:latin typeface="Arial" charset="0"/>
                <a:ea typeface="Geneva" charset="0"/>
                <a:cs typeface="Arial" charset="0"/>
              </a:rPr>
              <a:t>PLEASE CONTACT US</a:t>
            </a:r>
            <a:endParaRPr lang="en-US" sz="1800" b="0" dirty="0">
              <a:solidFill>
                <a:srgbClr val="4F758B"/>
              </a:solidFill>
              <a:latin typeface="Arial" charset="0"/>
              <a:ea typeface="Geneva" charset="0"/>
              <a:cs typeface="Arial" charset="0"/>
            </a:endParaRPr>
          </a:p>
        </p:txBody>
      </p:sp>
    </p:spTree>
    <p:extLst>
      <p:ext uri="{BB962C8B-B14F-4D97-AF65-F5344CB8AC3E}">
        <p14:creationId xmlns:p14="http://schemas.microsoft.com/office/powerpoint/2010/main" val="12435429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ECD4A0-9D62-489A-8512-368A2AFCE6C9}"/>
              </a:ext>
            </a:extLst>
          </p:cNvPr>
          <p:cNvSpPr>
            <a:spLocks noGrp="1"/>
          </p:cNvSpPr>
          <p:nvPr>
            <p:ph type="body" sz="quarter" idx="10"/>
          </p:nvPr>
        </p:nvSpPr>
        <p:spPr/>
        <p:txBody>
          <a:bodyPr/>
          <a:lstStyle/>
          <a:p>
            <a:r>
              <a:rPr lang="en-US"/>
              <a:t>Disclosure Information</a:t>
            </a:r>
          </a:p>
        </p:txBody>
      </p:sp>
      <p:sp>
        <p:nvSpPr>
          <p:cNvPr id="4" name="Text Placeholder 3">
            <a:extLst>
              <a:ext uri="{FF2B5EF4-FFF2-40B4-BE49-F238E27FC236}">
                <a16:creationId xmlns:a16="http://schemas.microsoft.com/office/drawing/2014/main" id="{38225740-463D-4A87-92FC-7FA489AC98A5}"/>
              </a:ext>
            </a:extLst>
          </p:cNvPr>
          <p:cNvSpPr>
            <a:spLocks noGrp="1"/>
          </p:cNvSpPr>
          <p:nvPr>
            <p:ph type="body" sz="quarter" idx="18"/>
          </p:nvPr>
        </p:nvSpPr>
        <p:spPr>
          <a:xfrm>
            <a:off x="-1804594" y="1517344"/>
            <a:ext cx="11140810" cy="4737715"/>
          </a:xfrm>
        </p:spPr>
        <p:txBody>
          <a:bodyPr/>
          <a:lstStyle/>
          <a:p>
            <a:pPr marL="0">
              <a:spcAft>
                <a:spcPts val="0"/>
              </a:spcAft>
              <a:defRPr/>
            </a:pPr>
            <a:endParaRPr lang="en-US" sz="847">
              <a:solidFill>
                <a:srgbClr val="000000"/>
              </a:solidFill>
              <a:latin typeface="Arial"/>
              <a:ea typeface="Calibri" panose="020F0502020204030204" pitchFamily="34" charset="0"/>
              <a:cs typeface="+mn-cs"/>
            </a:endParaRPr>
          </a:p>
          <a:p>
            <a:pPr marL="129225" lvl="1" indent="-129225">
              <a:spcBef>
                <a:spcPts val="942"/>
              </a:spcBef>
              <a:spcAft>
                <a:spcPts val="0"/>
              </a:spcAft>
              <a:buClrTx/>
              <a:buSzTx/>
              <a:buNone/>
              <a:defRPr/>
            </a:pPr>
            <a:endParaRPr lang="en-US" sz="847">
              <a:solidFill>
                <a:srgbClr val="000000"/>
              </a:solidFill>
              <a:latin typeface="Arial"/>
              <a:cs typeface="+mn-cs"/>
            </a:endParaRPr>
          </a:p>
          <a:p>
            <a:pPr marL="129225" lvl="1" indent="-129225">
              <a:spcBef>
                <a:spcPts val="942"/>
              </a:spcBef>
              <a:spcAft>
                <a:spcPts val="0"/>
              </a:spcAft>
              <a:buClrTx/>
              <a:buSzTx/>
              <a:buNone/>
              <a:defRPr/>
            </a:pPr>
            <a:endParaRPr lang="en-US" sz="847">
              <a:solidFill>
                <a:srgbClr val="000000"/>
              </a:solidFill>
              <a:latin typeface="Arial"/>
              <a:cs typeface="+mn-cs"/>
            </a:endParaRPr>
          </a:p>
          <a:p>
            <a:pPr marL="129225" lvl="1" indent="-129225">
              <a:spcBef>
                <a:spcPts val="942"/>
              </a:spcBef>
              <a:spcAft>
                <a:spcPts val="0"/>
              </a:spcAft>
              <a:buClrTx/>
              <a:buSzTx/>
              <a:buNone/>
              <a:defRPr/>
            </a:pPr>
            <a:endParaRPr lang="en-US" sz="847">
              <a:solidFill>
                <a:srgbClr val="000000"/>
              </a:solidFill>
              <a:latin typeface="Arial"/>
              <a:cs typeface="+mn-cs"/>
            </a:endParaRPr>
          </a:p>
          <a:p>
            <a:pPr marL="129225" lvl="1" indent="-129225">
              <a:spcBef>
                <a:spcPts val="942"/>
              </a:spcBef>
              <a:spcAft>
                <a:spcPts val="0"/>
              </a:spcAft>
              <a:buClrTx/>
              <a:buSzTx/>
              <a:buNone/>
              <a:defRPr/>
            </a:pPr>
            <a:endParaRPr lang="en-US" sz="847">
              <a:solidFill>
                <a:srgbClr val="000000"/>
              </a:solidFill>
              <a:latin typeface="Arial"/>
              <a:cs typeface="+mn-cs"/>
            </a:endParaRPr>
          </a:p>
        </p:txBody>
      </p:sp>
      <p:sp>
        <p:nvSpPr>
          <p:cNvPr id="5" name="TextBox 4">
            <a:extLst>
              <a:ext uri="{FF2B5EF4-FFF2-40B4-BE49-F238E27FC236}">
                <a16:creationId xmlns:a16="http://schemas.microsoft.com/office/drawing/2014/main" id="{046756D6-7903-321C-E347-94CCF1C4F8AA}"/>
              </a:ext>
            </a:extLst>
          </p:cNvPr>
          <p:cNvSpPr txBox="1"/>
          <p:nvPr/>
        </p:nvSpPr>
        <p:spPr>
          <a:xfrm>
            <a:off x="652453" y="1480426"/>
            <a:ext cx="8935368" cy="5820055"/>
          </a:xfrm>
          <a:prstGeom prst="rect">
            <a:avLst/>
          </a:prstGeom>
          <a:noFill/>
        </p:spPr>
        <p:txBody>
          <a:bodyPr wrap="square" rtlCol="0">
            <a:spAutoFit/>
          </a:bodyPr>
          <a:lstStyle/>
          <a:p>
            <a:pPr marL="215375" indent="-215375" algn="just" defTabSz="430747">
              <a:spcAft>
                <a:spcPts val="565"/>
              </a:spcAft>
              <a:buFont typeface="+mj-lt"/>
              <a:buAutoNum type="arabicPeriod"/>
              <a:defRPr/>
            </a:pPr>
            <a:r>
              <a:rPr lang="en-US" sz="755" dirty="0">
                <a:solidFill>
                  <a:srgbClr val="000000"/>
                </a:solidFill>
                <a:latin typeface="Arial"/>
              </a:rPr>
              <a:t>Fiduciary Trust Company International (“FTCI”) is a New York state-chartered limited purpose trust company. FTCI and its subsidiaries including Fiduciary Trust International LLC (“FTI LLC) a Delaware limited liability company and investment adviser registered with the U.S. Securities and Exchange Commission, together do business as Fiduciary Trust International, referred to within this document as Fiduciary Trust.  Registration of FTI LLC with the SEC does not constitute an endorsement by the SEC nor does it imply a certain level of skill or training. Services may be provided by FTCI and/or FTI LLC or one of FTCI’s subsidiaries. FTCI is a wholly owned subsidiary of Franklin Resources, Inc., a publicly traded financial services firm (ticker “BEN”).</a:t>
            </a:r>
          </a:p>
          <a:p>
            <a:pPr marL="215375" indent="-215375" algn="just" defTabSz="430747">
              <a:spcAft>
                <a:spcPts val="565"/>
              </a:spcAft>
              <a:buFont typeface="+mj-lt"/>
              <a:buAutoNum type="arabicPeriod"/>
              <a:defRPr/>
            </a:pPr>
            <a:r>
              <a:rPr lang="en-US" sz="755" dirty="0">
                <a:solidFill>
                  <a:srgbClr val="000000"/>
                </a:solidFill>
                <a:latin typeface="Arial"/>
              </a:rPr>
              <a:t>Fiduciary Trust has prepared this document solely for the person to whom it has been given for informational and discussion purposes only. Not all investments are suitable for all clients. This document and the information contained herein are strictly confidential and may not be reproduced, distributed or communicated to any third party without the express written approval of Fiduciary Trust. We reserve the right at any time to amend or change the contents of this document without notice. The information and opinions herein reflect the views and opinions of Fiduciary Trust as of the date of this presentation and not as of any future date. All forecasts are speculative, subject to change at any time and may not come to pass due to economic and market conditions.</a:t>
            </a:r>
          </a:p>
          <a:p>
            <a:pPr marL="215375" indent="-215375" algn="just" defTabSz="430747">
              <a:spcAft>
                <a:spcPts val="565"/>
              </a:spcAft>
              <a:buFont typeface="+mj-lt"/>
              <a:buAutoNum type="arabicPeriod"/>
              <a:defRPr/>
            </a:pPr>
            <a:r>
              <a:rPr lang="en-US" sz="755" b="1" dirty="0">
                <a:solidFill>
                  <a:srgbClr val="000000"/>
                </a:solidFill>
                <a:latin typeface="Arial"/>
              </a:rPr>
              <a:t>Past performance does not guarantee future results and results may differ over future time periods. </a:t>
            </a:r>
            <a:r>
              <a:rPr lang="en-US" sz="755" dirty="0">
                <a:solidFill>
                  <a:srgbClr val="000000"/>
                </a:solidFill>
                <a:latin typeface="Arial"/>
              </a:rPr>
              <a:t>There is no assurance that any intended results and/or hypothetical projections will be achieved or that any forecasts expressed will be realized. Investment return and principal value will fluctuate so that, when redeemed, may be worth more or less than their original cost. Current performance may be lower or higher than the performance information quoted. The information in this document has not been independently reviewed or audited by external accountants.</a:t>
            </a:r>
          </a:p>
          <a:p>
            <a:pPr marL="215375" indent="-215375" algn="just" defTabSz="430747">
              <a:spcAft>
                <a:spcPts val="565"/>
              </a:spcAft>
              <a:buFont typeface="+mj-lt"/>
              <a:buAutoNum type="arabicPeriod"/>
              <a:defRPr/>
            </a:pPr>
            <a:r>
              <a:rPr lang="en-US" sz="755" dirty="0">
                <a:solidFill>
                  <a:srgbClr val="000000"/>
                </a:solidFill>
                <a:latin typeface="Arial"/>
              </a:rPr>
              <a:t>This document and the information contained shall not constitute an offer to sell or a solicitation of an offer to buy any securities in any investment vehicle, whether or not such vehicle is sponsored by FTI LLC. The material contains investment analysis and is not based on a consideration of any individual client circumstances and should not be construed in any way as investment advice, tax, estate, accounting, legal or regulatory advice. Any investment involves substantial risks and there can be no assurance that the investment objectives described herein will be achieved. </a:t>
            </a:r>
          </a:p>
          <a:p>
            <a:pPr marL="215375" indent="-215375" algn="just" defTabSz="430747">
              <a:spcAft>
                <a:spcPts val="565"/>
              </a:spcAft>
              <a:buFont typeface="+mj-lt"/>
              <a:buAutoNum type="arabicPeriod"/>
              <a:defRPr/>
            </a:pPr>
            <a:r>
              <a:rPr lang="en-US" sz="755" dirty="0">
                <a:solidFill>
                  <a:srgbClr val="000000"/>
                </a:solidFill>
                <a:latin typeface="Arial"/>
              </a:rPr>
              <a:t>Fiduciary Trust believes that the research used in this presentation is based on accurate sources (including but not limited to economic and market data from various government and private sources and reputable external databases), but we have not independently verified those sources, and we therefore do not guarantee their accuracy. The opinions, projections and estimates contained herein reflect the views of Fiduciary Trust only and should not be construed as absolute statements and are subject to change without notice. Our investment strategies and the resulting portfolio holdings may change depending on factors such as market and economic conditions. This information is not a complete analysis of every aspect of any market, country, industry, security or portfolio. Because market and economic conditions are subject to rapid change, opinions provided are valid only as of the date of the material. </a:t>
            </a:r>
          </a:p>
          <a:p>
            <a:pPr marL="215375" indent="-215375" algn="just" defTabSz="430747">
              <a:spcAft>
                <a:spcPts val="565"/>
              </a:spcAft>
              <a:buFont typeface="+mj-lt"/>
              <a:buAutoNum type="arabicPeriod"/>
              <a:defRPr/>
            </a:pPr>
            <a:r>
              <a:rPr lang="en-US" sz="755" dirty="0">
                <a:solidFill>
                  <a:srgbClr val="000000"/>
                </a:solidFill>
                <a:latin typeface="Arial"/>
              </a:rPr>
              <a:t>Not all investments are suitable for all clients. All investments involve risks, including possible loss of principal. Private investments are subject to special risks. Hedge funds (or funds of hedge funds), private equity funds, and venture capital funds often engage in leveraging and other speculative investment practices that may increase the risk of investment loss. These investments can be highly illiquid and are not required to provide periodic pricing or valuation information to investors and may involve complex tax structures and delays in distributing important tax information. These investments are not subject to the same regulatory requirements as mutual funds. For complete information, please refer to the applicable offering memorandum. These investments are only suitable and intended for accredited investors within the meaning of Regulation D under the Securities Act of 1933, and qualified purchasers within the meaning of Section 2(a)(51) of the Investment Company Act of 1940, who are familiar with and willing to accept the risks associated with private investments and able to bear the loss of their entire investment. Before making an investment decision, potential investors are advised to read carefully the respective offering documents (including any relevant underlying agreements) and the related subscription documents, and to consult with their tax, legal, ERISA and financial advisors as appropriate. </a:t>
            </a:r>
          </a:p>
          <a:p>
            <a:pPr marL="215375" indent="-215375" algn="just" defTabSz="430747">
              <a:spcAft>
                <a:spcPts val="565"/>
              </a:spcAft>
              <a:buFont typeface="+mj-lt"/>
              <a:buAutoNum type="arabicPeriod"/>
              <a:defRPr/>
            </a:pPr>
            <a:r>
              <a:rPr lang="en-US" sz="755" dirty="0">
                <a:solidFill>
                  <a:srgbClr val="000000"/>
                </a:solidFill>
                <a:latin typeface="Arial"/>
              </a:rPr>
              <a:t>In some cases Fiduciary Trust may determine it is appropriate to invest a portion of a client’s assets into one or more registered funds including mutual funds, money market funds and exchange traded funds or securities acquired pursuant to any public, private and direct placement including any fund not registered under the Investment Company Act of 1940 and separately managed account strategies for which an affiliate of Fiduciary Trust serves as investment adviser or sub-adviser, sponsor, administrator or in any other capacity or receives investment advisory or other fees (each an “Affiliated Investment Product” and collectively “Affiliated Investment Products”). In such instances, the client will generally bear the pro rata share of the costs and expenses charged by the Affiliated Investment Products to their investors, as described in the prospectus or other relevant offering document of the respective Affiliated Investment Product. This will often include Fiduciary Trust’s affiliate receiving compensation for providing investment management and other services to each Affiliated Investment Product that it manages. Fiduciary Trust’s affiliate will also occasionally share such compensation with Fiduciary Trust. To mitigate this conflict, Fiduciary Trust excludes any assets invested in Affiliated Investment Products from its management fees, unless otherwise agreed with a client or disclosed to a client, and subject to applicable law. However, subject to certain conditions and where permitted by law, an administrative fee of 0.25% may be applied to the value of such assets. In addition, to the extent account assets are allocated to unaffiliated third party managers and sub-advisers, a client may incur additional fees charged by those third-party managers and sub-advisers. Brokerage commission rates are a separate cost.</a:t>
            </a:r>
          </a:p>
          <a:p>
            <a:pPr marL="215375" indent="-215375" algn="just" defTabSz="430747">
              <a:spcAft>
                <a:spcPts val="565"/>
              </a:spcAft>
              <a:buFont typeface="+mj-lt"/>
              <a:buAutoNum type="arabicPeriod"/>
              <a:defRPr/>
            </a:pPr>
            <a:r>
              <a:rPr lang="en-US" sz="755" dirty="0">
                <a:solidFill>
                  <a:srgbClr val="000000"/>
                </a:solidFill>
                <a:latin typeface="Arial"/>
              </a:rPr>
              <a:t>With regard to investment in mutual funds, additional information may be found in the prospectus, which will be provided upon request. Investors should carefully review the prospectus and consider a fund's investment goals, risks, charges and expenses before investing.</a:t>
            </a:r>
          </a:p>
          <a:p>
            <a:pPr algn="just" defTabSz="430747">
              <a:defRPr/>
            </a:pPr>
            <a:r>
              <a:rPr lang="en-US" sz="755" b="1" dirty="0">
                <a:solidFill>
                  <a:srgbClr val="000000"/>
                </a:solidFill>
                <a:latin typeface="Arial"/>
              </a:rPr>
              <a:t>Extent of FDIC Insurance: Securities, mutual funds and other non-deposit investments in your account are subject to investment risk, including possible loss of principal amounts invested, are not deposits or other obligations of, or guaranteed by, Fiduciary Trust, and are not insured by the Federal Deposit Insurance Corporation (“FDIC”) or any other government agency. Cash balances custodied in your Account with Fiduciary Trust may be placed on deposit at one or more FDIC-insured banks, and, if so, are insured to the maximum extent permitted under the FDIC’s general deposit insurance rules in accordance with the Federal Deposit Insurance Act (further details can be found at </a:t>
            </a:r>
            <a:r>
              <a:rPr lang="en-US" sz="755" b="1" dirty="0">
                <a:solidFill>
                  <a:srgbClr val="000000"/>
                </a:solidFill>
                <a:latin typeface="Arial"/>
                <a:hlinkClick r:id="rId3"/>
              </a:rPr>
              <a:t>www.fdic.gov/deposit/</a:t>
            </a:r>
            <a:r>
              <a:rPr lang="en-US" sz="755" b="1" dirty="0">
                <a:solidFill>
                  <a:srgbClr val="000000"/>
                </a:solidFill>
                <a:latin typeface="Arial"/>
              </a:rPr>
              <a:t>). However, cash balances invested in a Short Term Investment Program (STIP), an overnight investment vehicle, are not FDIC insured.</a:t>
            </a:r>
          </a:p>
        </p:txBody>
      </p:sp>
      <p:sp>
        <p:nvSpPr>
          <p:cNvPr id="7" name="TextBox 6">
            <a:extLst>
              <a:ext uri="{FF2B5EF4-FFF2-40B4-BE49-F238E27FC236}">
                <a16:creationId xmlns:a16="http://schemas.microsoft.com/office/drawing/2014/main" id="{9D7969C3-FCEC-EBA5-996C-CA6632FDB648}"/>
              </a:ext>
            </a:extLst>
          </p:cNvPr>
          <p:cNvSpPr txBox="1"/>
          <p:nvPr/>
        </p:nvSpPr>
        <p:spPr>
          <a:xfrm>
            <a:off x="8350107" y="577485"/>
            <a:ext cx="1218603" cy="223907"/>
          </a:xfrm>
          <a:prstGeom prst="rect">
            <a:avLst/>
          </a:prstGeom>
          <a:noFill/>
        </p:spPr>
        <p:txBody>
          <a:bodyPr wrap="none" rtlCol="0">
            <a:spAutoFit/>
          </a:bodyPr>
          <a:lstStyle/>
          <a:p>
            <a:pPr defTabSz="488155"/>
            <a:r>
              <a:rPr lang="en-US" sz="855">
                <a:solidFill>
                  <a:srgbClr val="000000"/>
                </a:solidFill>
                <a:latin typeface="Arial" panose="020B0604020202020204" pitchFamily="34" charset="0"/>
                <a:cs typeface="Arial" panose="020B0604020202020204" pitchFamily="34" charset="0"/>
              </a:rPr>
              <a:t>Rev. November 2024</a:t>
            </a:r>
          </a:p>
        </p:txBody>
      </p:sp>
    </p:spTree>
    <p:extLst>
      <p:ext uri="{BB962C8B-B14F-4D97-AF65-F5344CB8AC3E}">
        <p14:creationId xmlns:p14="http://schemas.microsoft.com/office/powerpoint/2010/main" val="1116348187"/>
      </p:ext>
    </p:extLst>
  </p:cSld>
  <p:clrMapOvr>
    <a:masterClrMapping/>
  </p:clrMapOvr>
  <p:extLst>
    <p:ext uri="{6950BFC3-D8DA-4A85-94F7-54DA5524770B}">
      <p188:commentRel xmlns:p188="http://schemas.microsoft.com/office/powerpoint/2018/8/main" r:id="rId2"/>
    </p:ext>
  </p:extLs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ECD4A0-9D62-489A-8512-368A2AFCE6C9}"/>
              </a:ext>
            </a:extLst>
          </p:cNvPr>
          <p:cNvSpPr>
            <a:spLocks noGrp="1"/>
          </p:cNvSpPr>
          <p:nvPr>
            <p:ph type="body" sz="quarter" idx="10"/>
          </p:nvPr>
        </p:nvSpPr>
        <p:spPr/>
        <p:txBody>
          <a:bodyPr/>
          <a:lstStyle/>
          <a:p>
            <a:r>
              <a:rPr lang="en-US"/>
              <a:t>Disclosure Information</a:t>
            </a:r>
          </a:p>
        </p:txBody>
      </p:sp>
      <p:sp>
        <p:nvSpPr>
          <p:cNvPr id="4" name="Text Placeholder 3">
            <a:extLst>
              <a:ext uri="{FF2B5EF4-FFF2-40B4-BE49-F238E27FC236}">
                <a16:creationId xmlns:a16="http://schemas.microsoft.com/office/drawing/2014/main" id="{38225740-463D-4A87-92FC-7FA489AC98A5}"/>
              </a:ext>
            </a:extLst>
          </p:cNvPr>
          <p:cNvSpPr>
            <a:spLocks noGrp="1"/>
          </p:cNvSpPr>
          <p:nvPr>
            <p:ph type="body" sz="quarter" idx="18"/>
          </p:nvPr>
        </p:nvSpPr>
        <p:spPr>
          <a:xfrm>
            <a:off x="722189" y="1517345"/>
            <a:ext cx="8744542" cy="5384708"/>
          </a:xfrm>
        </p:spPr>
        <p:txBody>
          <a:bodyPr lIns="0" tIns="0" rIns="0" bIns="0" numCol="1" spcCol="274320" anchor="t"/>
          <a:lstStyle/>
          <a:p>
            <a:pPr marL="215108" indent="-215108" algn="just">
              <a:buFont typeface="+mj-lt"/>
              <a:buAutoNum type="arabicPeriod" startAt="9"/>
              <a:defRPr/>
            </a:pPr>
            <a:r>
              <a:rPr lang="en-US" sz="757" dirty="0">
                <a:solidFill>
                  <a:srgbClr val="000000"/>
                </a:solidFill>
                <a:latin typeface="Arial"/>
                <a:cs typeface="Arial"/>
              </a:rPr>
              <a:t>Certain information contained herein constitutes “forward-looking statements” which can be identified by the use of terms such as “may”, “will”, “should”, “seek”, “expect”, “anticipate”, “project”, “estimate”, “intend”, “continue”, “target” or “believe” (or the negatives thereof) or other variations thereon or comparable terminology. Due to various risks and uncertainties, actual events or results or actual performance may differ materially from those reflected or contemplated in such forward-looking statements. As a result, investors should not rely on such forward-looking statements in making their investment decisions. No representation or warranty is made as to future performance or such forward-looking statements.</a:t>
            </a:r>
          </a:p>
          <a:p>
            <a:pPr marL="215108" indent="-215108" algn="just">
              <a:buFont typeface="+mj-lt"/>
              <a:buAutoNum type="arabicPeriod" startAt="9"/>
              <a:defRPr/>
            </a:pPr>
            <a:r>
              <a:rPr lang="en-US" sz="758" dirty="0">
                <a:solidFill>
                  <a:srgbClr val="000000"/>
                </a:solidFill>
                <a:latin typeface="Arial"/>
                <a:ea typeface="Calibri" panose="020F0502020204030204" pitchFamily="34" charset="0"/>
                <a:cs typeface="+mn-cs"/>
              </a:rPr>
              <a:t>This report may include data, commentary, quotes, research, analysis, tools, news and other information provided by companies that are not affiliated with Fiduciary Trust or its affiliates (collectively, “Franklin Templeton”) (together, “Third Party Content”). Third Party Content will generally be clearly identified and is provided for informational purposes only. Although we believe the sources of the Third-Party Content to be reliable, we make no representations or warranties as to the Third-Party Content and do not guarantee their accuracy, timeliness, completeness or usefulness. Third Party Content is provided “AS IS” and neither the Third-Party Content Providers nor Franklin Templeton shall have any liability related to the use or misuse of the Third-Party Content provided. Moreover, our use of Third-Party Content shall not be construed as an endorsement by or affiliation with the Third-Party Content providers and Franklin Templeton’s products or services. Third Party Content may be protected by United States or international copyrights and may not be copied, used or distributed without the permission of the relevant Third-Party Content Provider. All trademarks and service marks identifying Third Party Providers are property of their respective owners. Important data provider notices and terms available at </a:t>
            </a:r>
            <a:r>
              <a:rPr lang="en-US" sz="758" u="sng" dirty="0">
                <a:solidFill>
                  <a:srgbClr val="0000FF"/>
                </a:solidFill>
                <a:latin typeface="Arial"/>
                <a:ea typeface="Calibri" panose="020F0502020204030204" pitchFamily="34" charset="0"/>
                <a:cs typeface="+mn-cs"/>
                <a:hlinkClick r:id="rId2"/>
              </a:rPr>
              <a:t>www.franklintempletondatasources.com</a:t>
            </a:r>
            <a:r>
              <a:rPr lang="en-US" sz="758" dirty="0">
                <a:solidFill>
                  <a:srgbClr val="000000"/>
                </a:solidFill>
                <a:latin typeface="Arial"/>
                <a:ea typeface="Calibri" panose="020F0502020204030204" pitchFamily="34" charset="0"/>
                <a:cs typeface="+mn-cs"/>
              </a:rPr>
              <a:t>.</a:t>
            </a:r>
          </a:p>
          <a:p>
            <a:pPr marL="215108" indent="-215108" algn="just">
              <a:buFont typeface="+mj-lt"/>
              <a:buAutoNum type="arabicPeriod" startAt="9"/>
              <a:defRPr/>
            </a:pPr>
            <a:r>
              <a:rPr lang="en-US" sz="758" dirty="0">
                <a:solidFill>
                  <a:srgbClr val="000000"/>
                </a:solidFill>
                <a:latin typeface="Arial"/>
                <a:ea typeface="Calibri" panose="020F0502020204030204" pitchFamily="34" charset="0"/>
                <a:cs typeface="+mn-cs"/>
              </a:rPr>
              <a:t>Any description of tax consequences set forth herein is not intended as a substitute for careful tax planning. Recipients of this material are advised to consult tax counsel for advice specifically related to any and all tax consequences of an investment made with or through Fiduciary Trust. The information provided herein is not intended to, nor does it specifically advise on, tax matters pertaining to federal, state, estate, local, foreign or other tax consequences of an investment. The recipient is solely responsible for all tax consequences with respect to any investment made with or through Fiduciary Trust.</a:t>
            </a:r>
          </a:p>
          <a:p>
            <a:pPr marL="215108" indent="-215108" algn="just">
              <a:buFont typeface="+mj-lt"/>
              <a:buAutoNum type="arabicPeriod" startAt="9"/>
              <a:defRPr/>
            </a:pPr>
            <a:r>
              <a:rPr lang="en-US" sz="758" dirty="0">
                <a:solidFill>
                  <a:srgbClr val="000000"/>
                </a:solidFill>
                <a:latin typeface="Arial"/>
                <a:ea typeface="Calibri" panose="020F0502020204030204" pitchFamily="34" charset="0"/>
                <a:cs typeface="+mn-cs"/>
              </a:rPr>
              <a:t>FTI has certain environmental, social and governance (ESG) investment solutions to align with our client’s values and goals; however, not all strategies are managed to “ESG” oriented objectives. Integrating ESG considerations into the investment process is not a guarantee that better performance will be achieved. ESG investments pose certain risks including potential market volatility, evolving nature of ESG criteria and the developing regulatory landscape.</a:t>
            </a:r>
            <a:endParaRPr lang="en-US" sz="1760" dirty="0"/>
          </a:p>
          <a:p>
            <a:pPr marL="215108" indent="-215108" algn="just">
              <a:buFont typeface="+mj-lt"/>
              <a:buAutoNum type="arabicPeriod" startAt="9"/>
              <a:defRPr/>
            </a:pPr>
            <a:endParaRPr lang="en-US" sz="758" dirty="0">
              <a:solidFill>
                <a:srgbClr val="000000"/>
              </a:solidFill>
              <a:latin typeface="Arial"/>
              <a:ea typeface="Calibri" panose="020F0502020204030204" pitchFamily="34" charset="0"/>
              <a:cs typeface="+mn-cs"/>
            </a:endParaRPr>
          </a:p>
          <a:p>
            <a:pPr marL="215108" indent="-215108" algn="just">
              <a:buFont typeface="+mj-lt"/>
              <a:buAutoNum type="arabicPeriod" startAt="9"/>
              <a:defRPr/>
            </a:pPr>
            <a:endParaRPr lang="en-US" sz="758" dirty="0">
              <a:solidFill>
                <a:srgbClr val="000000"/>
              </a:solidFill>
              <a:latin typeface="Arial"/>
              <a:ea typeface="Calibri" panose="020F0502020204030204" pitchFamily="34" charset="0"/>
              <a:cs typeface="+mn-cs"/>
            </a:endParaRPr>
          </a:p>
          <a:p>
            <a:pPr marL="215108" indent="-215108" algn="just">
              <a:buFont typeface="+mj-lt"/>
              <a:buAutoNum type="arabicPeriod" startAt="9"/>
              <a:defRPr/>
            </a:pPr>
            <a:endParaRPr lang="en-US" sz="757" dirty="0">
              <a:solidFill>
                <a:srgbClr val="000000"/>
              </a:solidFill>
              <a:latin typeface="Arial"/>
              <a:ea typeface="Calibri"/>
              <a:cs typeface="Arial"/>
            </a:endParaRPr>
          </a:p>
          <a:p>
            <a:pPr marL="215108" indent="-215108" algn="just">
              <a:buFont typeface="+mj-lt"/>
              <a:buAutoNum type="arabicPeriod" startAt="9"/>
              <a:defRPr/>
            </a:pPr>
            <a:endParaRPr lang="en-US" sz="757" kern="100" dirty="0">
              <a:highlight>
                <a:srgbClr val="FFFF00"/>
              </a:highlight>
              <a:ea typeface="Calibri" panose="020F0502020204030204" pitchFamily="34" charset="0"/>
            </a:endParaRPr>
          </a:p>
          <a:p>
            <a:pPr marL="215108" indent="-215108" algn="just">
              <a:buFont typeface="+mj-lt"/>
              <a:buAutoNum type="arabicPeriod" startAt="9"/>
              <a:defRPr/>
            </a:pPr>
            <a:endParaRPr lang="en-US" sz="757" dirty="0">
              <a:solidFill>
                <a:srgbClr val="000000"/>
              </a:solidFill>
              <a:latin typeface="Arial"/>
              <a:ea typeface="Calibri"/>
            </a:endParaRPr>
          </a:p>
          <a:p>
            <a:pPr marL="0">
              <a:spcAft>
                <a:spcPts val="0"/>
              </a:spcAft>
              <a:defRPr/>
            </a:pPr>
            <a:endParaRPr lang="en-US" sz="757" dirty="0">
              <a:solidFill>
                <a:srgbClr val="000000"/>
              </a:solidFill>
              <a:latin typeface="Arial"/>
              <a:ea typeface="Calibri" panose="020F0502020204030204" pitchFamily="34" charset="0"/>
              <a:cs typeface="+mn-cs"/>
            </a:endParaRPr>
          </a:p>
          <a:p>
            <a:pPr marL="128819" lvl="1" indent="-128819">
              <a:spcBef>
                <a:spcPts val="942"/>
              </a:spcBef>
              <a:spcAft>
                <a:spcPts val="0"/>
              </a:spcAft>
              <a:buClrTx/>
              <a:buSzTx/>
              <a:buNone/>
              <a:defRPr/>
            </a:pPr>
            <a:endParaRPr lang="en-US" sz="757" dirty="0">
              <a:solidFill>
                <a:srgbClr val="000000"/>
              </a:solidFill>
              <a:latin typeface="Arial"/>
              <a:cs typeface="Arial"/>
            </a:endParaRPr>
          </a:p>
          <a:p>
            <a:pPr marL="128819" lvl="1" indent="-128819">
              <a:spcBef>
                <a:spcPts val="942"/>
              </a:spcBef>
              <a:spcAft>
                <a:spcPts val="0"/>
              </a:spcAft>
              <a:buClrTx/>
              <a:buSzTx/>
              <a:buNone/>
              <a:defRPr/>
            </a:pPr>
            <a:endParaRPr lang="en-US" sz="755" dirty="0">
              <a:solidFill>
                <a:srgbClr val="000000"/>
              </a:solidFill>
              <a:latin typeface="Arial"/>
              <a:cs typeface="Arial"/>
            </a:endParaRPr>
          </a:p>
          <a:p>
            <a:pPr marL="128819" lvl="1" indent="-128819">
              <a:spcBef>
                <a:spcPts val="942"/>
              </a:spcBef>
              <a:spcAft>
                <a:spcPts val="0"/>
              </a:spcAft>
              <a:buClrTx/>
              <a:buSzTx/>
              <a:buNone/>
              <a:defRPr/>
            </a:pPr>
            <a:endParaRPr lang="en-US" sz="755" dirty="0">
              <a:solidFill>
                <a:srgbClr val="000000"/>
              </a:solidFill>
              <a:latin typeface="Arial"/>
              <a:cs typeface="Arial"/>
            </a:endParaRPr>
          </a:p>
          <a:p>
            <a:pPr marL="128819" lvl="1" indent="-128819">
              <a:spcBef>
                <a:spcPts val="942"/>
              </a:spcBef>
              <a:spcAft>
                <a:spcPts val="0"/>
              </a:spcAft>
              <a:buClrTx/>
              <a:buSzTx/>
              <a:buNone/>
              <a:defRPr/>
            </a:pPr>
            <a:endParaRPr lang="en-US" sz="755" dirty="0">
              <a:solidFill>
                <a:srgbClr val="000000"/>
              </a:solidFill>
              <a:latin typeface="Arial"/>
              <a:cs typeface="Arial"/>
            </a:endParaRPr>
          </a:p>
        </p:txBody>
      </p:sp>
      <p:sp>
        <p:nvSpPr>
          <p:cNvPr id="6" name="TextBox 5">
            <a:extLst>
              <a:ext uri="{FF2B5EF4-FFF2-40B4-BE49-F238E27FC236}">
                <a16:creationId xmlns:a16="http://schemas.microsoft.com/office/drawing/2014/main" id="{2D4C6D33-0DFD-00A0-52BD-B4BBE427C151}"/>
              </a:ext>
            </a:extLst>
          </p:cNvPr>
          <p:cNvSpPr txBox="1"/>
          <p:nvPr/>
        </p:nvSpPr>
        <p:spPr>
          <a:xfrm>
            <a:off x="8353117" y="580057"/>
            <a:ext cx="1218603" cy="223907"/>
          </a:xfrm>
          <a:prstGeom prst="rect">
            <a:avLst/>
          </a:prstGeom>
          <a:noFill/>
        </p:spPr>
        <p:txBody>
          <a:bodyPr wrap="none" rtlCol="0">
            <a:spAutoFit/>
          </a:bodyPr>
          <a:lstStyle/>
          <a:p>
            <a:pPr defTabSz="488155">
              <a:defRPr/>
            </a:pPr>
            <a:r>
              <a:rPr lang="en-US" sz="855">
                <a:solidFill>
                  <a:srgbClr val="000000"/>
                </a:solidFill>
                <a:latin typeface="Arial" panose="020B0604020202020204" pitchFamily="34" charset="0"/>
                <a:cs typeface="Arial" panose="020B0604020202020204" pitchFamily="34" charset="0"/>
              </a:rPr>
              <a:t>Rev. November 2024</a:t>
            </a:r>
          </a:p>
        </p:txBody>
      </p:sp>
    </p:spTree>
    <p:extLst>
      <p:ext uri="{BB962C8B-B14F-4D97-AF65-F5344CB8AC3E}">
        <p14:creationId xmlns:p14="http://schemas.microsoft.com/office/powerpoint/2010/main" val="329875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955875"/>
            <a:ext cx="7951304" cy="256480"/>
          </a:xfrm>
        </p:spPr>
        <p:txBody>
          <a:bodyPr/>
          <a:lstStyle/>
          <a:p>
            <a:r>
              <a:rPr lang="en-US" dirty="0"/>
              <a:t>Estate of [Name of Decedent] Administration </a:t>
            </a:r>
          </a:p>
          <a:p>
            <a:r>
              <a:rPr lang="en-US" dirty="0"/>
              <a:t>Timeline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graphicFrame>
        <p:nvGraphicFramePr>
          <p:cNvPr id="7" name="Content Placeholder 6"/>
          <p:cNvGraphicFramePr>
            <a:graphicFrameLocks noGrp="1"/>
          </p:cNvGraphicFramePr>
          <p:nvPr>
            <p:ph sz="quarter" idx="17"/>
            <p:extLst>
              <p:ext uri="{D42A27DB-BD31-4B8C-83A1-F6EECF244321}">
                <p14:modId xmlns:p14="http://schemas.microsoft.com/office/powerpoint/2010/main" val="3146397737"/>
              </p:ext>
            </p:extLst>
          </p:nvPr>
        </p:nvGraphicFramePr>
        <p:xfrm>
          <a:off x="457200" y="1550988"/>
          <a:ext cx="9144000" cy="5740400"/>
        </p:xfrm>
        <a:graphic>
          <a:graphicData uri="http://schemas.openxmlformats.org/drawingml/2006/table">
            <a:tbl>
              <a:tblPr firstRow="1" bandRow="1">
                <a:tableStyleId>{0E3FDE45-AF77-4B5C-9715-49D594BDF05E}</a:tableStyleId>
              </a:tblPr>
              <a:tblGrid>
                <a:gridCol w="516835">
                  <a:extLst>
                    <a:ext uri="{9D8B030D-6E8A-4147-A177-3AD203B41FA5}">
                      <a16:colId xmlns:a16="http://schemas.microsoft.com/office/drawing/2014/main" val="20000"/>
                    </a:ext>
                  </a:extLst>
                </a:gridCol>
                <a:gridCol w="7166113">
                  <a:extLst>
                    <a:ext uri="{9D8B030D-6E8A-4147-A177-3AD203B41FA5}">
                      <a16:colId xmlns:a16="http://schemas.microsoft.com/office/drawing/2014/main" val="20001"/>
                    </a:ext>
                  </a:extLst>
                </a:gridCol>
                <a:gridCol w="1461052">
                  <a:extLst>
                    <a:ext uri="{9D8B030D-6E8A-4147-A177-3AD203B41FA5}">
                      <a16:colId xmlns:a16="http://schemas.microsoft.com/office/drawing/2014/main" val="20002"/>
                    </a:ext>
                  </a:extLst>
                </a:gridCol>
              </a:tblGrid>
              <a:tr h="370840">
                <a:tc>
                  <a:txBody>
                    <a:bodyPr/>
                    <a:lstStyle/>
                    <a:p>
                      <a:r>
                        <a:rPr lang="en-US" sz="1200" dirty="0">
                          <a:solidFill>
                            <a:schemeClr val="accent1"/>
                          </a:solidFill>
                          <a:latin typeface="Arial" panose="020B0604020202020204" pitchFamily="34" charset="0"/>
                          <a:cs typeface="Arial" panose="020B0604020202020204" pitchFamily="34" charset="0"/>
                        </a:rPr>
                        <a:t>Item</a:t>
                      </a: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solidFill>
                          <a:schemeClr val="accent1"/>
                        </a:solidFill>
                        <a:latin typeface="Arial" panose="020B0604020202020204" pitchFamily="34" charset="0"/>
                        <a:cs typeface="Arial" panose="020B0604020202020204" pitchFamily="34" charset="0"/>
                      </a:endParaRP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accent1"/>
                          </a:solidFill>
                          <a:latin typeface="Arial" panose="020B0604020202020204" pitchFamily="34" charset="0"/>
                          <a:cs typeface="Arial" panose="020B0604020202020204" pitchFamily="34" charset="0"/>
                        </a:rPr>
                        <a:t>Anticipated Completion</a:t>
                      </a:r>
                    </a:p>
                  </a:txBody>
                  <a:tcPr anchor="b">
                    <a:lnL>
                      <a:noFill/>
                    </a:lnL>
                    <a:lnR>
                      <a:noFill/>
                    </a:lnR>
                    <a:lnT w="12700" cmpd="sng">
                      <a:noFill/>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en-US" sz="1200" dirty="0">
                          <a:latin typeface="Arial" panose="020B0604020202020204" pitchFamily="34" charset="0"/>
                          <a:cs typeface="Arial" panose="020B0604020202020204" pitchFamily="34" charset="0"/>
                        </a:rPr>
                        <a:t>14.</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Distribute tangibles to [Name of Beneficiary]</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6-9 months</a:t>
                      </a:r>
                    </a:p>
                  </a:txBody>
                  <a:tcPr>
                    <a:lnL>
                      <a:noFill/>
                    </a:lnL>
                    <a:lnR>
                      <a:noFill/>
                    </a:lnR>
                    <a:lnT w="28575" cap="flat" cmpd="sng" algn="ctr">
                      <a:solidFill>
                        <a:schemeClr val="accent1"/>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1"/>
                  </a:ext>
                </a:extLst>
              </a:tr>
              <a:tr h="370840">
                <a:tc>
                  <a:txBody>
                    <a:bodyPr/>
                    <a:lstStyle/>
                    <a:p>
                      <a:r>
                        <a:rPr lang="en-US" sz="1200" dirty="0">
                          <a:latin typeface="Arial" panose="020B0604020202020204" pitchFamily="34" charset="0"/>
                          <a:cs typeface="Arial" panose="020B0604020202020204" pitchFamily="34" charset="0"/>
                        </a:rPr>
                        <a:t>15.</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Determine estate’s fiscal tax year and file and pay estate’s income tax returns (End of fiscal year can be no later than 12 months after date of death).</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6-15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2"/>
                  </a:ext>
                </a:extLst>
              </a:tr>
              <a:tr h="370840">
                <a:tc>
                  <a:txBody>
                    <a:bodyPr/>
                    <a:lstStyle/>
                    <a:p>
                      <a:r>
                        <a:rPr lang="en-US" sz="1200" dirty="0">
                          <a:latin typeface="Arial" panose="020B0604020202020204" pitchFamily="34" charset="0"/>
                          <a:cs typeface="Arial" panose="020B0604020202020204" pitchFamily="34" charset="0"/>
                        </a:rPr>
                        <a:t>16.</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File and pay [Name of Decedent]’s final state and federal income taxes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April 15, [year after death]</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3"/>
                  </a:ext>
                </a:extLst>
              </a:tr>
              <a:tr h="370840">
                <a:tc>
                  <a:txBody>
                    <a:bodyPr/>
                    <a:lstStyle/>
                    <a:p>
                      <a:r>
                        <a:rPr lang="en-US" sz="1200" dirty="0">
                          <a:latin typeface="Arial" panose="020B0604020202020204" pitchFamily="34" charset="0"/>
                          <a:cs typeface="Arial" panose="020B0604020202020204" pitchFamily="34" charset="0"/>
                        </a:rPr>
                        <a:t>17.</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Pay Legacies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8-10 months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4"/>
                  </a:ext>
                </a:extLst>
              </a:tr>
              <a:tr h="370840">
                <a:tc>
                  <a:txBody>
                    <a:bodyPr/>
                    <a:lstStyle/>
                    <a:p>
                      <a:r>
                        <a:rPr lang="en-US" sz="1200" dirty="0">
                          <a:latin typeface="Arial" panose="020B0604020202020204" pitchFamily="34" charset="0"/>
                          <a:cs typeface="Arial" panose="020B0604020202020204" pitchFamily="34" charset="0"/>
                        </a:rPr>
                        <a:t>18.</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File and pay [Name of Decedent]’s estate tax return within 9 months of date (unless 6 month extension is secured)</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[9 months after death]</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5"/>
                  </a:ext>
                </a:extLst>
              </a:tr>
              <a:tr h="370840">
                <a:tc>
                  <a:txBody>
                    <a:bodyPr/>
                    <a:lstStyle/>
                    <a:p>
                      <a:r>
                        <a:rPr lang="en-US" sz="1200" dirty="0">
                          <a:latin typeface="Arial" panose="020B0604020202020204" pitchFamily="34" charset="0"/>
                          <a:cs typeface="Arial" panose="020B0604020202020204" pitchFamily="34" charset="0"/>
                        </a:rPr>
                        <a:t>19.</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dirty="0">
                          <a:latin typeface="Arial" panose="020B0604020202020204" pitchFamily="34" charset="0"/>
                          <a:cs typeface="Arial" panose="020B0604020202020204" pitchFamily="34" charset="0"/>
                        </a:rPr>
                        <a:t>File Form 8971 – Information Regarding Beneficiaries Acquiring Property From A Decedent – within 30 days of filing estate tax return, or January of year following distribution to beneficiary</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000" dirty="0">
                          <a:latin typeface="Arial" panose="020B0604020202020204" pitchFamily="34" charset="0"/>
                          <a:cs typeface="Arial" panose="020B0604020202020204" pitchFamily="34" charset="0"/>
                        </a:rPr>
                        <a:t>30 Days After Filing Estate Tax Return or January after distribution made</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6"/>
                  </a:ext>
                </a:extLst>
              </a:tr>
              <a:tr h="370840">
                <a:tc>
                  <a:txBody>
                    <a:bodyPr/>
                    <a:lstStyle/>
                    <a:p>
                      <a:r>
                        <a:rPr lang="en-US" sz="1200" dirty="0">
                          <a:latin typeface="Arial" panose="020B0604020202020204" pitchFamily="34" charset="0"/>
                          <a:cs typeface="Arial" panose="020B0604020202020204" pitchFamily="34" charset="0"/>
                        </a:rPr>
                        <a:t>20.</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buClr>
                          <a:schemeClr val="accent1"/>
                        </a:buClr>
                        <a:buFont typeface="Arial" panose="020B0604020202020204" pitchFamily="34" charset="0"/>
                        <a:buNone/>
                      </a:pPr>
                      <a:r>
                        <a:rPr lang="en-US" sz="1200" dirty="0">
                          <a:latin typeface="Arial" panose="020B0604020202020204" pitchFamily="34" charset="0"/>
                          <a:cs typeface="Arial" panose="020B0604020202020204" pitchFamily="34" charset="0"/>
                        </a:rPr>
                        <a:t>Partial Distributions from Estate</a:t>
                      </a:r>
                    </a:p>
                    <a:p>
                      <a:pPr marL="171450" lvl="1" indent="-171450">
                        <a:buClr>
                          <a:schemeClr val="accent1"/>
                        </a:buClr>
                        <a:buFont typeface="Arial" panose="020B0604020202020204" pitchFamily="34" charset="0"/>
                        <a:buChar char="•"/>
                      </a:pPr>
                      <a:r>
                        <a:rPr lang="en-US" sz="1200" dirty="0">
                          <a:latin typeface="Arial" panose="020B0604020202020204" pitchFamily="34" charset="0"/>
                          <a:cs typeface="Arial" panose="020B0604020202020204" pitchFamily="34" charset="0"/>
                        </a:rPr>
                        <a:t>Upon filing the estate tax return, make partial dispositions from the estate to the [what the will says]</a:t>
                      </a:r>
                    </a:p>
                    <a:p>
                      <a:pPr marL="171450" lvl="1" indent="-171450">
                        <a:buClr>
                          <a:schemeClr val="accent1"/>
                        </a:buClr>
                        <a:buFont typeface="Arial" panose="020B0604020202020204" pitchFamily="34" charset="0"/>
                        <a:buChar char="•"/>
                      </a:pPr>
                      <a:r>
                        <a:rPr lang="en-US" sz="1200" dirty="0">
                          <a:latin typeface="Arial" panose="020B0604020202020204" pitchFamily="34" charset="0"/>
                          <a:cs typeface="Arial" panose="020B0604020202020204" pitchFamily="34" charset="0"/>
                        </a:rPr>
                        <a:t>Maintain sufficient reserve to pay expenses until closing letters are received (min. 20%)</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After Filing Estate Tax Return</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7"/>
                  </a:ext>
                </a:extLst>
              </a:tr>
              <a:tr h="370840">
                <a:tc>
                  <a:txBody>
                    <a:bodyPr/>
                    <a:lstStyle/>
                    <a:p>
                      <a:r>
                        <a:rPr lang="en-US" sz="1200" dirty="0">
                          <a:latin typeface="Arial" panose="020B0604020202020204" pitchFamily="34" charset="0"/>
                          <a:cs typeface="Arial" panose="020B0604020202020204" pitchFamily="34" charset="0"/>
                        </a:rPr>
                        <a:t>21.</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
                          <a:schemeClr val="accent1"/>
                        </a:buClr>
                        <a:buSzTx/>
                        <a:buFontTx/>
                        <a:buNone/>
                        <a:tabLst/>
                        <a:defRPr/>
                      </a:pPr>
                      <a:r>
                        <a:rPr lang="en-US" sz="1200" kern="1200" dirty="0">
                          <a:solidFill>
                            <a:schemeClr val="tx1"/>
                          </a:solidFill>
                          <a:latin typeface="Arial" panose="020B0604020202020204" pitchFamily="34" charset="0"/>
                          <a:ea typeface="+mn-ea"/>
                          <a:cs typeface="Arial" panose="020B0604020202020204" pitchFamily="34" charset="0"/>
                        </a:rPr>
                        <a:t>Transfer title to real property and/or arrange for sale</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After Filing Estate Tax Return</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8"/>
                  </a:ext>
                </a:extLst>
              </a:tr>
              <a:tr h="370840">
                <a:tc>
                  <a:txBody>
                    <a:bodyPr/>
                    <a:lstStyle/>
                    <a:p>
                      <a:r>
                        <a:rPr lang="en-US" sz="1200" dirty="0">
                          <a:latin typeface="Arial" panose="020B0604020202020204" pitchFamily="34" charset="0"/>
                          <a:cs typeface="Arial" panose="020B0604020202020204" pitchFamily="34" charset="0"/>
                        </a:rPr>
                        <a:t>22.</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Secure Closing Letters from the Internal Revenue Service</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Up to 36 months After Filing</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09"/>
                  </a:ext>
                </a:extLst>
              </a:tr>
              <a:tr h="370840">
                <a:tc>
                  <a:txBody>
                    <a:bodyPr/>
                    <a:lstStyle/>
                    <a:p>
                      <a:r>
                        <a:rPr lang="en-US" sz="1200" dirty="0">
                          <a:latin typeface="Arial" panose="020B0604020202020204" pitchFamily="34" charset="0"/>
                          <a:cs typeface="Arial" panose="020B0604020202020204" pitchFamily="34" charset="0"/>
                        </a:rPr>
                        <a:t>23.</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Prepare and file final accounting for estate</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Upon Receipt of Closing Letters</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0"/>
                  </a:ext>
                </a:extLst>
              </a:tr>
              <a:tr h="370840">
                <a:tc>
                  <a:txBody>
                    <a:bodyPr/>
                    <a:lstStyle/>
                    <a:p>
                      <a:r>
                        <a:rPr lang="en-US" sz="1200" dirty="0">
                          <a:latin typeface="Arial" panose="020B0604020202020204" pitchFamily="34" charset="0"/>
                          <a:cs typeface="Arial" panose="020B0604020202020204" pitchFamily="34" charset="0"/>
                        </a:rPr>
                        <a:t>24.</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5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Make final distributions from estate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tc>
                  <a:txBody>
                    <a:bodyPr/>
                    <a:lstStyle/>
                    <a:p>
                      <a:r>
                        <a:rPr lang="en-US" sz="1200" dirty="0">
                          <a:latin typeface="Arial" panose="020B0604020202020204" pitchFamily="34" charset="0"/>
                          <a:cs typeface="Arial" panose="020B0604020202020204" pitchFamily="34" charset="0"/>
                        </a:rPr>
                        <a:t>Upon Approval of Court Accounting</a:t>
                      </a:r>
                    </a:p>
                  </a:txBody>
                  <a:tcPr>
                    <a:lnL>
                      <a:noFill/>
                    </a:lnL>
                    <a:lnR>
                      <a:noFill/>
                    </a:lnR>
                    <a:lnT w="12700" cap="flat" cmpd="sng" algn="ctr">
                      <a:solidFill>
                        <a:srgbClr val="959595"/>
                      </a:solidFill>
                      <a:prstDash val="solid"/>
                      <a:round/>
                      <a:headEnd type="none" w="med" len="med"/>
                      <a:tailEnd type="none" w="med" len="med"/>
                    </a:lnT>
                    <a:lnB w="12700" cap="flat" cmpd="sng" algn="ctr">
                      <a:solidFill>
                        <a:srgbClr val="959595"/>
                      </a:solidFill>
                      <a:prstDash val="solid"/>
                      <a:round/>
                      <a:headEnd type="none" w="med" len="med"/>
                      <a:tailEnd type="none" w="med" len="med"/>
                    </a:lnB>
                    <a:lnTlToBr w="12700" cmpd="sng">
                      <a:noFill/>
                      <a:prstDash val="solid"/>
                    </a:lnTlToBr>
                    <a:lnBlToTr w="12700" cmpd="sng">
                      <a:noFill/>
                      <a:prstDash val="solid"/>
                    </a:lnBlToTr>
                    <a:solidFill>
                      <a:srgbClr val="DFF0F7"/>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169444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Executors’ Elections</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r>
              <a:rPr lang="en-US" dirty="0"/>
              <a:t>During the course of an estate’s administration, an executor may be faced with a multitude of elections and should be cautious in the exercise or non-exercise of each of them, taking the following into consideration:</a:t>
            </a:r>
          </a:p>
          <a:p>
            <a:pPr lvl="2"/>
            <a:r>
              <a:rPr lang="en-US" dirty="0"/>
              <a:t>Estate tax consequences.</a:t>
            </a:r>
          </a:p>
          <a:p>
            <a:pPr lvl="2"/>
            <a:r>
              <a:rPr lang="en-US" dirty="0"/>
              <a:t>Gift tax consequences.</a:t>
            </a:r>
          </a:p>
          <a:p>
            <a:pPr lvl="2"/>
            <a:r>
              <a:rPr lang="en-US" dirty="0"/>
              <a:t>Income tax consequences:</a:t>
            </a:r>
          </a:p>
          <a:p>
            <a:pPr lvl="3"/>
            <a:r>
              <a:rPr lang="en-US" dirty="0"/>
              <a:t>The decedent</a:t>
            </a:r>
          </a:p>
          <a:p>
            <a:pPr lvl="3"/>
            <a:r>
              <a:rPr lang="en-US" dirty="0"/>
              <a:t>The estate</a:t>
            </a:r>
          </a:p>
          <a:p>
            <a:pPr lvl="3"/>
            <a:r>
              <a:rPr lang="en-US" dirty="0"/>
              <a:t>The beneficiaries</a:t>
            </a:r>
          </a:p>
          <a:p>
            <a:pPr lvl="2"/>
            <a:r>
              <a:rPr lang="en-US" dirty="0"/>
              <a:t>Generation Skipping Transfer (“GST”) tax consequences.</a:t>
            </a:r>
          </a:p>
        </p:txBody>
      </p:sp>
    </p:spTree>
    <p:extLst>
      <p:ext uri="{BB962C8B-B14F-4D97-AF65-F5344CB8AC3E}">
        <p14:creationId xmlns:p14="http://schemas.microsoft.com/office/powerpoint/2010/main" val="1377140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Executors’ Elections (continued)</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2" name="Content Placeholder 1"/>
          <p:cNvSpPr>
            <a:spLocks noGrp="1"/>
          </p:cNvSpPr>
          <p:nvPr>
            <p:ph sz="quarter" idx="17"/>
          </p:nvPr>
        </p:nvSpPr>
        <p:spPr/>
        <p:txBody>
          <a:bodyPr/>
          <a:lstStyle/>
          <a:p>
            <a:pPr lvl="2"/>
            <a:r>
              <a:rPr lang="en-US" dirty="0"/>
              <a:t>Who is harmed by the Election?</a:t>
            </a:r>
          </a:p>
          <a:p>
            <a:pPr lvl="2"/>
            <a:r>
              <a:rPr lang="en-US" dirty="0"/>
              <a:t>Who is benefited by the Election?</a:t>
            </a:r>
          </a:p>
          <a:p>
            <a:pPr lvl="2"/>
            <a:r>
              <a:rPr lang="en-US" dirty="0"/>
              <a:t>Exercise or Non-Exercise of an Election may require an equitable adjustment.</a:t>
            </a:r>
          </a:p>
          <a:p>
            <a:pPr lvl="2"/>
            <a:r>
              <a:rPr lang="en-US" dirty="0"/>
              <a:t>Do Not Let the Tax Tail Wag the Dog!</a:t>
            </a:r>
          </a:p>
        </p:txBody>
      </p:sp>
    </p:spTree>
    <p:extLst>
      <p:ext uri="{BB962C8B-B14F-4D97-AF65-F5344CB8AC3E}">
        <p14:creationId xmlns:p14="http://schemas.microsoft.com/office/powerpoint/2010/main" val="478262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a:t>Overview of Elections Available to an Executor</a:t>
            </a:r>
          </a:p>
        </p:txBody>
      </p:sp>
      <p:sp>
        <p:nvSpPr>
          <p:cNvPr id="4" name="Text Placeholder 3"/>
          <p:cNvSpPr>
            <a:spLocks noGrp="1"/>
          </p:cNvSpPr>
          <p:nvPr>
            <p:ph type="body" sz="quarter" idx="11"/>
          </p:nvPr>
        </p:nvSpPr>
        <p:spPr/>
        <p:txBody>
          <a:bodyPr/>
          <a:lstStyle/>
          <a:p>
            <a:endParaRPr lang="en-US" dirty="0"/>
          </a:p>
        </p:txBody>
      </p:sp>
      <p:sp>
        <p:nvSpPr>
          <p:cNvPr id="5" name="Text Placeholder 4"/>
          <p:cNvSpPr>
            <a:spLocks noGrp="1"/>
          </p:cNvSpPr>
          <p:nvPr>
            <p:ph type="body" sz="quarter" idx="16"/>
          </p:nvPr>
        </p:nvSpPr>
        <p:spPr/>
        <p:txBody>
          <a:bodyPr/>
          <a:lstStyle/>
          <a:p>
            <a:endParaRPr lang="en-US" dirty="0"/>
          </a:p>
        </p:txBody>
      </p:sp>
      <p:sp>
        <p:nvSpPr>
          <p:cNvPr id="6" name="Content Placeholder 5"/>
          <p:cNvSpPr>
            <a:spLocks noGrp="1"/>
          </p:cNvSpPr>
          <p:nvPr>
            <p:ph sz="quarter" idx="17"/>
          </p:nvPr>
        </p:nvSpPr>
        <p:spPr/>
        <p:txBody>
          <a:bodyPr/>
          <a:lstStyle/>
          <a:p>
            <a:r>
              <a:rPr lang="en-US" dirty="0"/>
              <a:t>The elections available to an executor affect the following:</a:t>
            </a:r>
          </a:p>
          <a:p>
            <a:pPr lvl="2"/>
            <a:r>
              <a:rPr lang="en-US" dirty="0"/>
              <a:t>Decedent’s final income tax return (Form 1040).</a:t>
            </a:r>
          </a:p>
          <a:p>
            <a:pPr lvl="2"/>
            <a:r>
              <a:rPr lang="en-US" dirty="0"/>
              <a:t>Estate’s fiduciary income tax return (Form 1041).</a:t>
            </a:r>
          </a:p>
          <a:p>
            <a:pPr lvl="2"/>
            <a:r>
              <a:rPr lang="en-US" dirty="0"/>
              <a:t>Estate’s U.S. estate tax return (Form 706).</a:t>
            </a:r>
          </a:p>
        </p:txBody>
      </p:sp>
    </p:spTree>
    <p:extLst>
      <p:ext uri="{BB962C8B-B14F-4D97-AF65-F5344CB8AC3E}">
        <p14:creationId xmlns:p14="http://schemas.microsoft.com/office/powerpoint/2010/main" val="2241000729"/>
      </p:ext>
    </p:extLst>
  </p:cSld>
  <p:clrMapOvr>
    <a:masterClrMapping/>
  </p:clrMapOvr>
</p:sld>
</file>

<file path=ppt/theme/theme1.xml><?xml version="1.0" encoding="utf-8"?>
<a:theme xmlns:a="http://schemas.openxmlformats.org/drawingml/2006/main" name="FTCI">
  <a:themeElements>
    <a:clrScheme name="Custom 1">
      <a:dk1>
        <a:srgbClr val="000000"/>
      </a:dk1>
      <a:lt1>
        <a:srgbClr val="FFFFFF"/>
      </a:lt1>
      <a:dk2>
        <a:srgbClr val="E2EDF2"/>
      </a:dk2>
      <a:lt2>
        <a:srgbClr val="FFFFFF"/>
      </a:lt2>
      <a:accent1>
        <a:srgbClr val="4F758B"/>
      </a:accent1>
      <a:accent2>
        <a:srgbClr val="71B2C9"/>
      </a:accent2>
      <a:accent3>
        <a:srgbClr val="D9C756"/>
      </a:accent3>
      <a:accent4>
        <a:srgbClr val="646464"/>
      </a:accent4>
      <a:accent5>
        <a:srgbClr val="A2A569"/>
      </a:accent5>
      <a:accent6>
        <a:srgbClr val="BC0000"/>
      </a:accent6>
      <a:hlink>
        <a:srgbClr val="4F758B"/>
      </a:hlink>
      <a:folHlink>
        <a:srgbClr val="727334"/>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olidFill>
            <a:srgbClr val="959595"/>
          </a:solidFill>
        </a:ln>
      </a:spPr>
      <a:bodyPr rtlCol="0" anchor="ctr"/>
      <a:lstStyle>
        <a:defPPr algn="ctr">
          <a:defRPr sz="1400" b="1" dirty="0"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dirty="0">
            <a:latin typeface="Arial" panose="020B0604020202020204" pitchFamily="34" charset="0"/>
            <a:cs typeface="Arial" panose="020B0604020202020204" pitchFamily="34" charset="0"/>
          </a:defRPr>
        </a:defPPr>
      </a:lstStyle>
    </a:txDef>
  </a:objectDefaults>
  <a:extraClrSchemeLst/>
  <a:custClrLst>
    <a:custClr name="FTCI RED">
      <a:srgbClr val="BC0000"/>
    </a:custClr>
    <a:custClr name="BLUE 1">
      <a:srgbClr val="4F758B"/>
    </a:custClr>
    <a:custClr name="BLUE 2">
      <a:srgbClr val="7A99AC"/>
    </a:custClr>
    <a:custClr name="BLUE 3">
      <a:srgbClr val="B7C9D3"/>
    </a:custClr>
    <a:custClr name="BLUE 4">
      <a:srgbClr val="D8DFE4"/>
    </a:custClr>
    <a:custClr name="LIGHT BLUE 1">
      <a:srgbClr val="71B2C9"/>
    </a:custClr>
    <a:custClr name="LIGHT BLUE 2">
      <a:srgbClr val="B9D9EB"/>
    </a:custClr>
    <a:custClr name="LIGHT BLUE 3">
      <a:srgbClr val="E2EDF2"/>
    </a:custClr>
    <a:custClr name="GRAY 1">
      <a:srgbClr val="646464"/>
    </a:custClr>
    <a:custClr name="GRAY 2">
      <a:srgbClr val="969696"/>
    </a:custClr>
    <a:custClr name="GRAY 3">
      <a:srgbClr val="C8C8C8"/>
    </a:custClr>
    <a:custClr name="GREEN 1">
      <a:srgbClr val="727337"/>
    </a:custClr>
    <a:custClr name="GREEN 2">
      <a:srgbClr val="A2A569"/>
    </a:custClr>
    <a:custClr name="GREEN 3">
      <a:srgbClr val="C3C6A8"/>
    </a:custClr>
    <a:custClr name="GREEN 4">
      <a:srgbClr val="F2F1E7"/>
    </a:custClr>
    <a:custClr name="YELLOW">
      <a:srgbClr val="D9C756"/>
    </a:custClr>
    <a:custClr name="blank">
      <a:srgbClr val="FFFFFF"/>
    </a:custClr>
    <a:custClr name="AA EQUITIES">
      <a:srgbClr val="356795"/>
    </a:custClr>
    <a:custClr name="AA U.S. LARGE-CAP">
      <a:srgbClr val="387AB5"/>
    </a:custClr>
    <a:custClr name="AA U.S. MID-CAP">
      <a:srgbClr val="6DACDE"/>
    </a:custClr>
    <a:custClr name="AA U.S. SMALL-CAP">
      <a:srgbClr val="ADCDEC"/>
    </a:custClr>
    <a:custClr name="AA INTERNATIONAL LARGE-CAP">
      <a:srgbClr val="5F90AB"/>
    </a:custClr>
    <a:custClr name="AA INTERNATIONAL MID-CAP">
      <a:srgbClr val="6EA6C5"/>
    </a:custClr>
    <a:custClr name="AA INTERNATIONAL SMALL-CAP">
      <a:srgbClr val="A3C9DC"/>
    </a:custClr>
    <a:custClr name="AA EMERGING MARKETS EQUITY">
      <a:srgbClr val="C4DAE3"/>
    </a:custClr>
    <a:custClr name="AA FRONTIER MARKETS EQUITY">
      <a:srgbClr val="3895B8"/>
    </a:custClr>
    <a:custClr name="AA GLOBAL EQUITY">
      <a:srgbClr val="95CCDD"/>
    </a:custClr>
    <a:custClr name="AA OTHER EQUITY FUNDS">
      <a:srgbClr val="D0ECF0"/>
    </a:custClr>
    <a:custClr name="AA FIXED INCOME">
      <a:srgbClr val="778836"/>
    </a:custClr>
    <a:custClr name="AA TAX-EXEMPT BONDS">
      <a:srgbClr val="93A367"/>
    </a:custClr>
    <a:custClr name="AA TAXABLE BONDS">
      <a:srgbClr val="A7BE77"/>
    </a:custClr>
    <a:custClr name="AA MUNICIPAL BONDS">
      <a:srgbClr val="C9D4B0"/>
    </a:custClr>
    <a:custClr name="AA U.S. GOVERNMENT AGENCY">
      <a:srgbClr val="BBC647"/>
    </a:custClr>
    <a:custClr name="AA U.S. INVESTMENT-GRADE CORP.">
      <a:srgbClr val="A2A658"/>
    </a:custClr>
    <a:custClr name="AA U.S. HIGH-YIELD CORP.">
      <a:srgbClr val="BCC176"/>
    </a:custClr>
    <a:custClr name="AA U.S. SECURITIZED PRODUCTS">
      <a:srgbClr val="D6DA90"/>
    </a:custClr>
    <a:custClr name="AA INTERNATIONAL FIXED INCOME">
      <a:srgbClr val="7EAA71"/>
    </a:custClr>
    <a:custClr name="AA EMERGING MARKETS FIXED INCOME">
      <a:srgbClr val="B5D59F"/>
    </a:custClr>
    <a:custClr name="AA FRONTIER MARKETS FIXED INCOME">
      <a:srgbClr val="559B6A"/>
    </a:custClr>
    <a:custClr name="AA GLOBAL FIXED INCOME">
      <a:srgbClr val="88C49A"/>
    </a:custClr>
    <a:custClr name="AA MULTI-SECTOR FIXED INCOME">
      <a:srgbClr val="C5DFCD"/>
    </a:custClr>
    <a:custClr name="AA ALTERNATIVES">
      <a:srgbClr val="C95D33"/>
    </a:custClr>
    <a:custClr name="AA HEDGE FUNDS">
      <a:srgbClr val="DC834D"/>
    </a:custClr>
    <a:custClr name="AA PRIVATE EQUITY">
      <a:srgbClr val="E1B151"/>
    </a:custClr>
    <a:custClr name="AA REAL ASSETS">
      <a:srgbClr val="ECD040"/>
    </a:custClr>
    <a:custClr name="AA OTHER ALTERNATIVES">
      <a:srgbClr val="F6E595"/>
    </a:custClr>
    <a:custClr name="AA PREFERRED STOCKS">
      <a:srgbClr val="A797AF"/>
    </a:custClr>
    <a:custClr name="AA MULTI-ASSET CLASS SECURITIES">
      <a:srgbClr val="ADAB90"/>
    </a:custClr>
    <a:custClr name="AA SHORT-TERM">
      <a:srgbClr val="997045"/>
    </a:custClr>
    <a:custClr name="AA OTHER ASSETS">
      <a:srgbClr val="969696"/>
    </a:custClr>
  </a:custClrLst>
  <a:extLst>
    <a:ext uri="{05A4C25C-085E-4340-85A3-A5531E510DB2}">
      <thm15:themeFamily xmlns:thm15="http://schemas.microsoft.com/office/thememl/2012/main" name="Presentation1" id="{F5627330-B0D6-4034-A948-16F5694748CB}" vid="{9FE5401C-AE52-4D67-BDB1-E9E0D9FF935A}"/>
    </a:ext>
  </a:extLst>
</a:theme>
</file>

<file path=ppt/theme/theme2.xml><?xml version="1.0" encoding="utf-8"?>
<a:theme xmlns:a="http://schemas.openxmlformats.org/drawingml/2006/main" name="1_Cover">
  <a:themeElements>
    <a:clrScheme name="Fiduciary">
      <a:dk1>
        <a:srgbClr val="000000"/>
      </a:dk1>
      <a:lt1>
        <a:srgbClr val="FFFFFF"/>
      </a:lt1>
      <a:dk2>
        <a:srgbClr val="D6E1EC"/>
      </a:dk2>
      <a:lt2>
        <a:srgbClr val="FFFFFF"/>
      </a:lt2>
      <a:accent1>
        <a:srgbClr val="971B2F"/>
      </a:accent1>
      <a:accent2>
        <a:srgbClr val="4F758B"/>
      </a:accent2>
      <a:accent3>
        <a:srgbClr val="71B2C9"/>
      </a:accent3>
      <a:accent4>
        <a:srgbClr val="D9C756"/>
      </a:accent4>
      <a:accent5>
        <a:srgbClr val="646464"/>
      </a:accent5>
      <a:accent6>
        <a:srgbClr val="A2A569"/>
      </a:accent6>
      <a:hlink>
        <a:srgbClr val="4F758B"/>
      </a:hlink>
      <a:folHlink>
        <a:srgbClr val="72733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FTCI RED">
      <a:srgbClr val="BC0000"/>
    </a:custClr>
    <a:custClr name="BLUE 1">
      <a:srgbClr val="4F758B"/>
    </a:custClr>
    <a:custClr name="BLUE 2">
      <a:srgbClr val="7A99AC"/>
    </a:custClr>
    <a:custClr name="BLUE 3">
      <a:srgbClr val="B7C9D3"/>
    </a:custClr>
    <a:custClr name="BLUE 4">
      <a:srgbClr val="D8DFE4"/>
    </a:custClr>
    <a:custClr name="LIGHT BLUE 1">
      <a:srgbClr val="71B2C9"/>
    </a:custClr>
    <a:custClr name="LIGHT BLUE 2">
      <a:srgbClr val="B9D9EB"/>
    </a:custClr>
    <a:custClr name="LIGHT BLUE 3">
      <a:srgbClr val="E2EDF2"/>
    </a:custClr>
    <a:custClr name="GRAY 1">
      <a:srgbClr val="646464"/>
    </a:custClr>
    <a:custClr name="GRAY 2">
      <a:srgbClr val="969696"/>
    </a:custClr>
    <a:custClr name="GRAY 3">
      <a:srgbClr val="C8C8C8"/>
    </a:custClr>
    <a:custClr name="GREEN 1">
      <a:srgbClr val="727337"/>
    </a:custClr>
    <a:custClr name="GREEN 2">
      <a:srgbClr val="A2A569"/>
    </a:custClr>
    <a:custClr name="GREEN 3">
      <a:srgbClr val="C3C6A8"/>
    </a:custClr>
    <a:custClr name="GREEN 4">
      <a:srgbClr val="F2F1E7"/>
    </a:custClr>
    <a:custClr name="YELLOW">
      <a:srgbClr val="D9C756"/>
    </a:custClr>
    <a:custClr name="blank">
      <a:srgbClr val="FFFFFF"/>
    </a:custClr>
    <a:custClr name="AA EQUITIES">
      <a:srgbClr val="356795"/>
    </a:custClr>
    <a:custClr name="AA U.S. LARGE-CAP">
      <a:srgbClr val="387AB5"/>
    </a:custClr>
    <a:custClr name="AA U.S. MID-CAP">
      <a:srgbClr val="6DACDE"/>
    </a:custClr>
    <a:custClr name="AA U.S. SMALL-CAP">
      <a:srgbClr val="ADCDEC"/>
    </a:custClr>
    <a:custClr name="AA INTERNATIONAL LARGE-CAP">
      <a:srgbClr val="5F90AB"/>
    </a:custClr>
    <a:custClr name="AA INTERNATIONAL MID-CAP">
      <a:srgbClr val="6EA6C5"/>
    </a:custClr>
    <a:custClr name="AA INTERNATIONAL SMALL-CAP">
      <a:srgbClr val="A3C9DC"/>
    </a:custClr>
    <a:custClr name="AA EMERGING MARKETS EQUITY">
      <a:srgbClr val="C4DAE3"/>
    </a:custClr>
    <a:custClr name="AA FRONTIER MARKETS EQUITY">
      <a:srgbClr val="3895B8"/>
    </a:custClr>
    <a:custClr name="AA GLOBAL EQUITY">
      <a:srgbClr val="95CCDD"/>
    </a:custClr>
    <a:custClr name="AA OTHER EQUITY FUNDS">
      <a:srgbClr val="D0ECF0"/>
    </a:custClr>
    <a:custClr name="AA FIXED INCOME">
      <a:srgbClr val="778836"/>
    </a:custClr>
    <a:custClr name="AA TAX-EXEMPT BONDS">
      <a:srgbClr val="93A367"/>
    </a:custClr>
    <a:custClr name="AA TAXABLE BONDS">
      <a:srgbClr val="A7BE77"/>
    </a:custClr>
    <a:custClr name="AA MUNICIPAL BONDS">
      <a:srgbClr val="C9D4B0"/>
    </a:custClr>
    <a:custClr name="AA U.S. GOVERNMENT AGENCY">
      <a:srgbClr val="BBC647"/>
    </a:custClr>
    <a:custClr name="AA U.S. INVESTMENT-GRADE CORP.">
      <a:srgbClr val="A2A658"/>
    </a:custClr>
    <a:custClr name="AA U.S. HIGH-YIELD CORP.">
      <a:srgbClr val="BCC176"/>
    </a:custClr>
    <a:custClr name="AA U.S. SECURITIZED PRODUCTS">
      <a:srgbClr val="D6DA90"/>
    </a:custClr>
    <a:custClr name="AA INTERNATIONAL FIXED INCOME">
      <a:srgbClr val="7EAA71"/>
    </a:custClr>
    <a:custClr name="AA EMERGING MARKETS FIXED INCOME">
      <a:srgbClr val="B5D59F"/>
    </a:custClr>
    <a:custClr name="AA FRONTIER MARKETS FIXED INCOME">
      <a:srgbClr val="559B6A"/>
    </a:custClr>
    <a:custClr name="AA GLOBAL FIXED INCOME">
      <a:srgbClr val="88C49A"/>
    </a:custClr>
    <a:custClr name="AA MULTI-SECTOR FIXED INCOME">
      <a:srgbClr val="C5DFCD"/>
    </a:custClr>
    <a:custClr name="AA ALTERNATIVES">
      <a:srgbClr val="C95D33"/>
    </a:custClr>
    <a:custClr name="AA HEDGE FUNDS">
      <a:srgbClr val="DC834D"/>
    </a:custClr>
    <a:custClr name="AA PRIVATE EQUITY">
      <a:srgbClr val="E1B151"/>
    </a:custClr>
    <a:custClr name="AA REAL ASSETS">
      <a:srgbClr val="ECD040"/>
    </a:custClr>
    <a:custClr name="AA OTHER ALTERNATIVES">
      <a:srgbClr val="F6E595"/>
    </a:custClr>
    <a:custClr name="AA PREFERRED STOCKS">
      <a:srgbClr val="A797AF"/>
    </a:custClr>
    <a:custClr name="AA MULTI-ASSET CLASS SECURITIES">
      <a:srgbClr val="ADAB90"/>
    </a:custClr>
    <a:custClr name="AA SHORT-TERM">
      <a:srgbClr val="997045"/>
    </a:custClr>
    <a:custClr name="AA OTHER ASSETS">
      <a:srgbClr val="969696"/>
    </a:custClr>
  </a:custClrLst>
</a:theme>
</file>

<file path=ppt/theme/theme3.xml><?xml version="1.0" encoding="utf-8"?>
<a:theme xmlns:a="http://schemas.openxmlformats.org/drawingml/2006/main" name="1_Cover">
  <a:themeElements>
    <a:clrScheme name="Fiduciary">
      <a:dk1>
        <a:srgbClr val="000000"/>
      </a:dk1>
      <a:lt1>
        <a:srgbClr val="FFFFFF"/>
      </a:lt1>
      <a:dk2>
        <a:srgbClr val="D6E1EC"/>
      </a:dk2>
      <a:lt2>
        <a:srgbClr val="FFFFFF"/>
      </a:lt2>
      <a:accent1>
        <a:srgbClr val="971B2F"/>
      </a:accent1>
      <a:accent2>
        <a:srgbClr val="4F758B"/>
      </a:accent2>
      <a:accent3>
        <a:srgbClr val="71B2C9"/>
      </a:accent3>
      <a:accent4>
        <a:srgbClr val="D9C756"/>
      </a:accent4>
      <a:accent5>
        <a:srgbClr val="646464"/>
      </a:accent5>
      <a:accent6>
        <a:srgbClr val="A2A569"/>
      </a:accent6>
      <a:hlink>
        <a:srgbClr val="4F758B"/>
      </a:hlink>
      <a:folHlink>
        <a:srgbClr val="72733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FTCI RED">
      <a:srgbClr val="BC0000"/>
    </a:custClr>
    <a:custClr name="BLUE 1">
      <a:srgbClr val="4F758B"/>
    </a:custClr>
    <a:custClr name="BLUE 2">
      <a:srgbClr val="7A99AC"/>
    </a:custClr>
    <a:custClr name="BLUE 3">
      <a:srgbClr val="B7C9D3"/>
    </a:custClr>
    <a:custClr name="BLUE 4">
      <a:srgbClr val="D8DFE4"/>
    </a:custClr>
    <a:custClr name="LIGHT BLUE 1">
      <a:srgbClr val="71B2C9"/>
    </a:custClr>
    <a:custClr name="LIGHT BLUE 2">
      <a:srgbClr val="B9D9EB"/>
    </a:custClr>
    <a:custClr name="LIGHT BLUE 3">
      <a:srgbClr val="E2EDF2"/>
    </a:custClr>
    <a:custClr name="GRAY 1">
      <a:srgbClr val="646464"/>
    </a:custClr>
    <a:custClr name="GRAY 2">
      <a:srgbClr val="969696"/>
    </a:custClr>
    <a:custClr name="GRAY 3">
      <a:srgbClr val="C8C8C8"/>
    </a:custClr>
    <a:custClr name="GREEN 1">
      <a:srgbClr val="727337"/>
    </a:custClr>
    <a:custClr name="GREEN 2">
      <a:srgbClr val="A2A569"/>
    </a:custClr>
    <a:custClr name="GREEN 3">
      <a:srgbClr val="C3C6A8"/>
    </a:custClr>
    <a:custClr name="GREEN 4">
      <a:srgbClr val="F2F1E7"/>
    </a:custClr>
    <a:custClr name="YELLOW">
      <a:srgbClr val="D9C756"/>
    </a:custClr>
    <a:custClr name="blank">
      <a:srgbClr val="FFFFFF"/>
    </a:custClr>
    <a:custClr name="AA EQUITIES">
      <a:srgbClr val="356795"/>
    </a:custClr>
    <a:custClr name="AA U.S. LARGE-CAP">
      <a:srgbClr val="387AB5"/>
    </a:custClr>
    <a:custClr name="AA U.S. MID-CAP">
      <a:srgbClr val="6DACDE"/>
    </a:custClr>
    <a:custClr name="AA U.S. SMALL-CAP">
      <a:srgbClr val="ADCDEC"/>
    </a:custClr>
    <a:custClr name="AA INTERNATIONAL LARGE-CAP">
      <a:srgbClr val="5F90AB"/>
    </a:custClr>
    <a:custClr name="AA INTERNATIONAL MID-CAP">
      <a:srgbClr val="6EA6C5"/>
    </a:custClr>
    <a:custClr name="AA INTERNATIONAL SMALL-CAP">
      <a:srgbClr val="A3C9DC"/>
    </a:custClr>
    <a:custClr name="AA EMERGING MARKETS EQUITY">
      <a:srgbClr val="C4DAE3"/>
    </a:custClr>
    <a:custClr name="AA FRONTIER MARKETS EQUITY">
      <a:srgbClr val="3895B8"/>
    </a:custClr>
    <a:custClr name="AA GLOBAL EQUITY">
      <a:srgbClr val="95CCDD"/>
    </a:custClr>
    <a:custClr name="AA OTHER EQUITY FUNDS">
      <a:srgbClr val="D0ECF0"/>
    </a:custClr>
    <a:custClr name="AA FIXED INCOME">
      <a:srgbClr val="778836"/>
    </a:custClr>
    <a:custClr name="AA TAX-EXEMPT BONDS">
      <a:srgbClr val="93A367"/>
    </a:custClr>
    <a:custClr name="AA TAXABLE BONDS">
      <a:srgbClr val="A7BE77"/>
    </a:custClr>
    <a:custClr name="AA MUNICIPAL BONDS">
      <a:srgbClr val="C9D4B0"/>
    </a:custClr>
    <a:custClr name="AA U.S. GOVERNMENT AGENCY">
      <a:srgbClr val="BBC647"/>
    </a:custClr>
    <a:custClr name="AA U.S. INVESTMENT-GRADE CORP.">
      <a:srgbClr val="A2A658"/>
    </a:custClr>
    <a:custClr name="AA U.S. HIGH-YIELD CORP.">
      <a:srgbClr val="BCC176"/>
    </a:custClr>
    <a:custClr name="AA U.S. SECURITIZED PRODUCTS">
      <a:srgbClr val="D6DA90"/>
    </a:custClr>
    <a:custClr name="AA INTERNATIONAL FIXED INCOME">
      <a:srgbClr val="7EAA71"/>
    </a:custClr>
    <a:custClr name="AA EMERGING MARKETS FIXED INCOME">
      <a:srgbClr val="B5D59F"/>
    </a:custClr>
    <a:custClr name="AA FRONTIER MARKETS FIXED INCOME">
      <a:srgbClr val="559B6A"/>
    </a:custClr>
    <a:custClr name="AA GLOBAL FIXED INCOME">
      <a:srgbClr val="88C49A"/>
    </a:custClr>
    <a:custClr name="AA MULTI-SECTOR FIXED INCOME">
      <a:srgbClr val="C5DFCD"/>
    </a:custClr>
    <a:custClr name="AA ALTERNATIVES">
      <a:srgbClr val="C95D33"/>
    </a:custClr>
    <a:custClr name="AA HEDGE FUNDS">
      <a:srgbClr val="DC834D"/>
    </a:custClr>
    <a:custClr name="AA PRIVATE EQUITY">
      <a:srgbClr val="E1B151"/>
    </a:custClr>
    <a:custClr name="AA REAL ASSETS">
      <a:srgbClr val="ECD040"/>
    </a:custClr>
    <a:custClr name="AA OTHER ALTERNATIVES">
      <a:srgbClr val="F6E595"/>
    </a:custClr>
    <a:custClr name="AA PREFERRED STOCKS">
      <a:srgbClr val="A797AF"/>
    </a:custClr>
    <a:custClr name="AA MULTI-ASSET CLASS SECURITIES">
      <a:srgbClr val="ADAB90"/>
    </a:custClr>
    <a:custClr name="AA SHORT-TERM">
      <a:srgbClr val="997045"/>
    </a:custClr>
    <a:custClr name="AA OTHER ASSETS">
      <a:srgbClr val="969696"/>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VariableListDefinition name="AD_HOC" displayName="AD_HOC" id="759e493a-9ce7-4369-8020-6800967a0af1" isdomainofvalue="False" dataSourceId="7e25b9ed-b945-4d19-a7f3-21204c7a3d5d"/>
</file>

<file path=customXml/item10.xml><?xml version="1.0" encoding="utf-8"?>
<VariableList UniqueId="c46a78c0-3c6a-4216-9e72-9301b26d90d5" Name="Computed" ContentType="XML" MajorVersion="0" MinorVersion="1" isLocalCopy="False" IsBaseObject="False" DataSourceId="3b7ebb2e-730b-47b0-981f-406e3217e71e" DataSourceMajorVersion="0" DataSourceMinorVersion="1"/>
</file>

<file path=customXml/item2.xml><?xml version="1.0" encoding="utf-8"?>
<ct:contentTypeSchema xmlns:ct="http://schemas.microsoft.com/office/2006/metadata/contentType" xmlns:ma="http://schemas.microsoft.com/office/2006/metadata/properties/metaAttributes" ct:_="" ma:_="" ma:contentTypeName="Document" ma:contentTypeID="0x0101009228E6D635A778469E93B601E4597EBF" ma:contentTypeVersion="15" ma:contentTypeDescription="Create a new document." ma:contentTypeScope="" ma:versionID="19b4b112e80fa8774c51df97e7bebc65">
  <xsd:schema xmlns:xsd="http://www.w3.org/2001/XMLSchema" xmlns:xs="http://www.w3.org/2001/XMLSchema" xmlns:p="http://schemas.microsoft.com/office/2006/metadata/properties" xmlns:ns2="a1e1e43c-8d22-4e93-a04c-1f29b8f4c8c2" xmlns:ns3="e826a634-834d-46cd-9165-5d456ed1ea09" targetNamespace="http://schemas.microsoft.com/office/2006/metadata/properties" ma:root="true" ma:fieldsID="cafcd97127c3d923b207773fea038dea" ns2:_="" ns3:_="">
    <xsd:import namespace="a1e1e43c-8d22-4e93-a04c-1f29b8f4c8c2"/>
    <xsd:import namespace="e826a634-834d-46cd-9165-5d456ed1ea0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ObjectDetectorVersions"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e1e43c-8d22-4e93-a04c-1f29b8f4c8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a2cf999-78fc-4b4f-9c94-c21be84841be"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26a634-834d-46cd-9165-5d456ed1ea0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301b3f9-8a97-49bd-aa35-ef873eeca373}" ma:internalName="TaxCatchAll" ma:showField="CatchAllData" ma:web="e826a634-834d-46cd-9165-5d456ed1ea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AllExternalAdhocVariableMappings/>
</file>

<file path=customXml/item4.xml><?xml version="1.0" encoding="utf-8"?>
<VariableListDefinition name="System" displayName="System" id="d420e424-7cdd-49fb-960b-7b111d9e1091" isdomainofvalue="False" dataSourceId="4a7df047-57d4-4a7b-8c7d-5c5c4017318b"/>
</file>

<file path=customXml/item5.xml><?xml version="1.0" encoding="utf-8"?>
<p:properties xmlns:p="http://schemas.microsoft.com/office/2006/metadata/properties" xmlns:xsi="http://www.w3.org/2001/XMLSchema-instance" xmlns:pc="http://schemas.microsoft.com/office/infopath/2007/PartnerControls">
  <documentManagement>
    <SharedWithUsers xmlns="e826a634-834d-46cd-9165-5d456ed1ea09">
      <UserInfo>
        <DisplayName>Lin, Sylvia</DisplayName>
        <AccountId>35</AccountId>
        <AccountType/>
      </UserInfo>
    </SharedWithUsers>
    <lcf76f155ced4ddcb4097134ff3c332f xmlns="a1e1e43c-8d22-4e93-a04c-1f29b8f4c8c2">
      <Terms xmlns="http://schemas.microsoft.com/office/infopath/2007/PartnerControls"/>
    </lcf76f155ced4ddcb4097134ff3c332f>
    <TaxCatchAll xmlns="e826a634-834d-46cd-9165-5d456ed1ea09" xsi:nil="true"/>
  </documentManagement>
</p:properties>
</file>

<file path=customXml/item6.xml><?xml version="1.0" encoding="utf-8"?>
<?mso-contentType ?>
<FormTemplates xmlns="http://schemas.microsoft.com/sharepoint/v3/contenttype/forms">
  <Display>DocumentLibraryForm</Display>
  <Edit>DocumentLibraryForm</Edit>
  <New>DocumentLibraryForm</New>
</FormTemplates>
</file>

<file path=customXml/item7.xml><?xml version="1.0" encoding="utf-8"?>
<VariableList UniqueId="759e493a-9ce7-4369-8020-6800967a0af1" Name="AD_HOC" ContentType="XML" MajorVersion="0" MinorVersion="1" isLocalCopy="False" IsBaseObject="False" DataSourceId="7e25b9ed-b945-4d19-a7f3-21204c7a3d5d" DataSourceMajorVersion="0" DataSourceMinorVersion="1"/>
</file>

<file path=customXml/item8.xml><?xml version="1.0" encoding="utf-8"?>
<VariableList UniqueId="d420e424-7cdd-49fb-960b-7b111d9e1091" Name="System" ContentType="XML" MajorVersion="0" MinorVersion="1" isLocalCopy="False" IsBaseObject="False" DataSourceId="4a7df047-57d4-4a7b-8c7d-5c5c4017318b" DataSourceMajorVersion="0" DataSourceMinorVersion="1"/>
</file>

<file path=customXml/item9.xml><?xml version="1.0" encoding="utf-8"?>
<VariableListDefinition name="Computed" displayName="Computed" id="c46a78c0-3c6a-4216-9e72-9301b26d90d5" isdomainofvalue="False" dataSourceId="3b7ebb2e-730b-47b0-981f-406e3217e71e"/>
</file>

<file path=customXml/itemProps1.xml><?xml version="1.0" encoding="utf-8"?>
<ds:datastoreItem xmlns:ds="http://schemas.openxmlformats.org/officeDocument/2006/customXml" ds:itemID="{9C884D9D-1FE5-499F-82F0-BE72E5B9E3EE}">
  <ds:schemaRefs/>
</ds:datastoreItem>
</file>

<file path=customXml/itemProps10.xml><?xml version="1.0" encoding="utf-8"?>
<ds:datastoreItem xmlns:ds="http://schemas.openxmlformats.org/officeDocument/2006/customXml" ds:itemID="{83F734A7-615C-4D17-BC1C-9C94FE8A481F}">
  <ds:schemaRefs/>
</ds:datastoreItem>
</file>

<file path=customXml/itemProps2.xml><?xml version="1.0" encoding="utf-8"?>
<ds:datastoreItem xmlns:ds="http://schemas.openxmlformats.org/officeDocument/2006/customXml" ds:itemID="{151F8BE7-8CDD-4606-8ECD-C92FD75E2F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e1e43c-8d22-4e93-a04c-1f29b8f4c8c2"/>
    <ds:schemaRef ds:uri="e826a634-834d-46cd-9165-5d456ed1ea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F6F012-3A86-4D0B-B9C9-C9D9B815EEA1}">
  <ds:schemaRefs/>
</ds:datastoreItem>
</file>

<file path=customXml/itemProps4.xml><?xml version="1.0" encoding="utf-8"?>
<ds:datastoreItem xmlns:ds="http://schemas.openxmlformats.org/officeDocument/2006/customXml" ds:itemID="{BA757A7D-3044-4A92-91DC-532C4B670165}">
  <ds:schemaRefs/>
</ds:datastoreItem>
</file>

<file path=customXml/itemProps5.xml><?xml version="1.0" encoding="utf-8"?>
<ds:datastoreItem xmlns:ds="http://schemas.openxmlformats.org/officeDocument/2006/customXml" ds:itemID="{FC88399E-8A59-401F-AE7C-BADC297C3D1D}">
  <ds:schemaRefs>
    <ds:schemaRef ds:uri="ade3c5e7-5e54-46b1-a9ab-1653016d6980"/>
    <ds:schemaRef ds:uri="http://schemas.microsoft.com/office/2006/documentManagement/types"/>
    <ds:schemaRef ds:uri="http://schemas.microsoft.com/office/infopath/2007/PartnerControls"/>
    <ds:schemaRef ds:uri="http://www.w3.org/XML/1998/namespace"/>
    <ds:schemaRef ds:uri="http://schemas.microsoft.com/sharepoint/v3"/>
    <ds:schemaRef ds:uri="http://schemas.openxmlformats.org/package/2006/metadata/core-properties"/>
    <ds:schemaRef ds:uri="http://purl.org/dc/dcmitype/"/>
    <ds:schemaRef ds:uri="http://schemas.microsoft.com/office/2006/metadata/properties"/>
    <ds:schemaRef ds:uri="368cf4da-2803-480e-82cb-816f23712fdc"/>
    <ds:schemaRef ds:uri="http://schemas.microsoft.com/sharepoint/v4"/>
    <ds:schemaRef ds:uri="http://purl.org/dc/terms/"/>
    <ds:schemaRef ds:uri="http://purl.org/dc/elements/1.1/"/>
    <ds:schemaRef ds:uri="e826a634-834d-46cd-9165-5d456ed1ea09"/>
    <ds:schemaRef ds:uri="a1e1e43c-8d22-4e93-a04c-1f29b8f4c8c2"/>
  </ds:schemaRefs>
</ds:datastoreItem>
</file>

<file path=customXml/itemProps6.xml><?xml version="1.0" encoding="utf-8"?>
<ds:datastoreItem xmlns:ds="http://schemas.openxmlformats.org/officeDocument/2006/customXml" ds:itemID="{0FA5C461-F3F7-4832-91FB-B8E01B614B76}">
  <ds:schemaRefs>
    <ds:schemaRef ds:uri="http://schemas.microsoft.com/sharepoint/v3/contenttype/forms"/>
  </ds:schemaRefs>
</ds:datastoreItem>
</file>

<file path=customXml/itemProps7.xml><?xml version="1.0" encoding="utf-8"?>
<ds:datastoreItem xmlns:ds="http://schemas.openxmlformats.org/officeDocument/2006/customXml" ds:itemID="{1CCC7540-EB92-4445-BD13-5B2D2568F1C7}">
  <ds:schemaRefs/>
</ds:datastoreItem>
</file>

<file path=customXml/itemProps8.xml><?xml version="1.0" encoding="utf-8"?>
<ds:datastoreItem xmlns:ds="http://schemas.openxmlformats.org/officeDocument/2006/customXml" ds:itemID="{B1969719-58C5-4A05-9474-9D88D0E01D28}">
  <ds:schemaRefs/>
</ds:datastoreItem>
</file>

<file path=customXml/itemProps9.xml><?xml version="1.0" encoding="utf-8"?>
<ds:datastoreItem xmlns:ds="http://schemas.openxmlformats.org/officeDocument/2006/customXml" ds:itemID="{AC8AA027-00A4-4937-8F8A-BE1B632E5657}">
  <ds:schemaRefs/>
</ds:datastoreItem>
</file>

<file path=docProps/app.xml><?xml version="1.0" encoding="utf-8"?>
<Properties xmlns="http://schemas.openxmlformats.org/officeDocument/2006/extended-properties" xmlns:vt="http://schemas.openxmlformats.org/officeDocument/2006/docPropsVTypes">
  <Template/>
  <TotalTime>14758</TotalTime>
  <Words>11584</Words>
  <Application>Microsoft Office PowerPoint</Application>
  <PresentationFormat>Custom</PresentationFormat>
  <Paragraphs>839</Paragraphs>
  <Slides>52</Slides>
  <Notes>50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Arial Narrow</vt:lpstr>
      <vt:lpstr>Calibri</vt:lpstr>
      <vt:lpstr>FTCI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Franklin Templeton Investments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Gomez, Rayner</dc:creator>
  <cp:lastModifiedBy>Guadagnoli, Emily</cp:lastModifiedBy>
  <cp:revision>106</cp:revision>
  <cp:lastPrinted>2023-07-18T16:49:24Z</cp:lastPrinted>
  <dcterms:created xsi:type="dcterms:W3CDTF">2016-10-27T17:32:30Z</dcterms:created>
  <dcterms:modified xsi:type="dcterms:W3CDTF">2025-01-08T19:11:45Z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0x0101009228E6D635A778469E93B601E4597EBF</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97325262-b54a-4518-ba6c-97c7bf64b50c</vt:lpwstr>
  </property>
</Properties>
</file>