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37"/>
  </p:notesMasterIdLst>
  <p:sldIdLst>
    <p:sldId id="256" r:id="rId5"/>
    <p:sldId id="321" r:id="rId6"/>
    <p:sldId id="282" r:id="rId7"/>
    <p:sldId id="306" r:id="rId8"/>
    <p:sldId id="307" r:id="rId9"/>
    <p:sldId id="308" r:id="rId10"/>
    <p:sldId id="671" r:id="rId11"/>
    <p:sldId id="309" r:id="rId12"/>
    <p:sldId id="388" r:id="rId13"/>
    <p:sldId id="406" r:id="rId14"/>
    <p:sldId id="260" r:id="rId15"/>
    <p:sldId id="407" r:id="rId16"/>
    <p:sldId id="402" r:id="rId17"/>
    <p:sldId id="295" r:id="rId18"/>
    <p:sldId id="261" r:id="rId19"/>
    <p:sldId id="401" r:id="rId20"/>
    <p:sldId id="410" r:id="rId21"/>
    <p:sldId id="411" r:id="rId22"/>
    <p:sldId id="669" r:id="rId23"/>
    <p:sldId id="292" r:id="rId24"/>
    <p:sldId id="293" r:id="rId25"/>
    <p:sldId id="294" r:id="rId26"/>
    <p:sldId id="262" r:id="rId27"/>
    <p:sldId id="264" r:id="rId28"/>
    <p:sldId id="265" r:id="rId29"/>
    <p:sldId id="266" r:id="rId30"/>
    <p:sldId id="267" r:id="rId31"/>
    <p:sldId id="268" r:id="rId32"/>
    <p:sldId id="270" r:id="rId33"/>
    <p:sldId id="280" r:id="rId34"/>
    <p:sldId id="403" r:id="rId35"/>
    <p:sldId id="672" r:id="rId3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izabeth Forspan" initials="EF" lastIdx="40" clrIdx="0">
    <p:extLst>
      <p:ext uri="{19B8F6BF-5375-455C-9EA6-DF929625EA0E}">
        <p15:presenceInfo xmlns:p15="http://schemas.microsoft.com/office/powerpoint/2012/main" userId="Elizabeth Forspa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F4B4CA8-6563-48BC-A8B0-077F659C05C6}" v="1" dt="2025-10-01T19:10:05.9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79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5/10/relationships/revisionInfo" Target="revisionInfo.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718C4D4A-C2F6-48D4-9FA8-71A7B1F44046}" type="datetimeFigureOut">
              <a:rPr lang="en-US" smtClean="0"/>
              <a:t>10/1/2025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5B3A6FE0-77A5-43D3-901A-D320612808EF}" type="slidenum">
              <a:rPr lang="en-US" smtClean="0"/>
              <a:t>‹#›</a:t>
            </a:fld>
            <a:endParaRPr lang="en-US" dirty="0"/>
          </a:p>
        </p:txBody>
      </p:sp>
    </p:spTree>
    <p:extLst>
      <p:ext uri="{BB962C8B-B14F-4D97-AF65-F5344CB8AC3E}">
        <p14:creationId xmlns:p14="http://schemas.microsoft.com/office/powerpoint/2010/main" val="3813503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B3A6FE0-77A5-43D3-901A-D320612808EF}" type="slidenum">
              <a:rPr lang="en-US" smtClean="0"/>
              <a:t>1</a:t>
            </a:fld>
            <a:endParaRPr lang="en-US" dirty="0"/>
          </a:p>
        </p:txBody>
      </p:sp>
    </p:spTree>
    <p:extLst>
      <p:ext uri="{BB962C8B-B14F-4D97-AF65-F5344CB8AC3E}">
        <p14:creationId xmlns:p14="http://schemas.microsoft.com/office/powerpoint/2010/main" val="16437366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0D4192-F3E3-7CBA-D847-5AB3AD66BC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D98089-EE93-42D9-5C54-AB4BB8455C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3C255D-16AD-B1E4-E186-1C3D3E8A678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279616-6336-0292-7090-F102F119984F}"/>
              </a:ext>
            </a:extLst>
          </p:cNvPr>
          <p:cNvSpPr>
            <a:spLocks noGrp="1"/>
          </p:cNvSpPr>
          <p:nvPr>
            <p:ph type="sldNum" sz="quarter" idx="10"/>
          </p:nvPr>
        </p:nvSpPr>
        <p:spPr/>
        <p:txBody>
          <a:bodyPr/>
          <a:lstStyle/>
          <a:p>
            <a:fld id="{5B3A6FE0-77A5-43D3-901A-D320612808EF}" type="slidenum">
              <a:rPr lang="en-US" smtClean="0"/>
              <a:t>32</a:t>
            </a:fld>
            <a:endParaRPr lang="en-US" dirty="0"/>
          </a:p>
        </p:txBody>
      </p:sp>
    </p:spTree>
    <p:extLst>
      <p:ext uri="{BB962C8B-B14F-4D97-AF65-F5344CB8AC3E}">
        <p14:creationId xmlns:p14="http://schemas.microsoft.com/office/powerpoint/2010/main" val="3954240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06E52B6-4313-4717-B4BB-5932C2AB3873}" type="datetime1">
              <a:rPr lang="en-US" smtClean="0"/>
              <a:t>10/1/2025</a:t>
            </a:fld>
            <a:endParaRPr lang="en-US" dirty="0"/>
          </a:p>
        </p:txBody>
      </p:sp>
      <p:sp>
        <p:nvSpPr>
          <p:cNvPr id="5" name="Footer Placeholder 4"/>
          <p:cNvSpPr>
            <a:spLocks noGrp="1"/>
          </p:cNvSpPr>
          <p:nvPr>
            <p:ph type="ftr" sz="quarter" idx="11"/>
          </p:nvPr>
        </p:nvSpPr>
        <p:spPr/>
        <p:txBody>
          <a:bodyPr/>
          <a:lstStyle/>
          <a:p>
            <a:r>
              <a:rPr lang="en-US"/>
              <a:t>www.ForspanKlear.com</a:t>
            </a:r>
            <a:endParaRPr lang="en-US" dirty="0"/>
          </a:p>
        </p:txBody>
      </p:sp>
      <p:sp>
        <p:nvSpPr>
          <p:cNvPr id="6" name="Slide Number Placeholder 5"/>
          <p:cNvSpPr>
            <a:spLocks noGrp="1"/>
          </p:cNvSpPr>
          <p:nvPr>
            <p:ph type="sldNum" sz="quarter" idx="12"/>
          </p:nvPr>
        </p:nvSpPr>
        <p:spPr/>
        <p:txBody>
          <a:bodyPr/>
          <a:lstStyle/>
          <a:p>
            <a:fld id="{11A48B74-D3E6-407B-9ACD-8947EC7EE5E8}" type="slidenum">
              <a:rPr lang="en-US" smtClean="0"/>
              <a:t>‹#›</a:t>
            </a:fld>
            <a:endParaRPr lang="en-US" dirty="0"/>
          </a:p>
        </p:txBody>
      </p:sp>
    </p:spTree>
    <p:extLst>
      <p:ext uri="{BB962C8B-B14F-4D97-AF65-F5344CB8AC3E}">
        <p14:creationId xmlns:p14="http://schemas.microsoft.com/office/powerpoint/2010/main" val="2833110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AA89C4-D7F1-47E9-A12E-A66427786E3C}" type="datetime1">
              <a:rPr lang="en-US" smtClean="0"/>
              <a:t>10/1/2025</a:t>
            </a:fld>
            <a:endParaRPr lang="en-US" dirty="0"/>
          </a:p>
        </p:txBody>
      </p:sp>
      <p:sp>
        <p:nvSpPr>
          <p:cNvPr id="5" name="Footer Placeholder 4"/>
          <p:cNvSpPr>
            <a:spLocks noGrp="1"/>
          </p:cNvSpPr>
          <p:nvPr>
            <p:ph type="ftr" sz="quarter" idx="11"/>
          </p:nvPr>
        </p:nvSpPr>
        <p:spPr/>
        <p:txBody>
          <a:bodyPr/>
          <a:lstStyle/>
          <a:p>
            <a:r>
              <a:rPr lang="en-US"/>
              <a:t>www.ForspanKlear.com</a:t>
            </a:r>
            <a:endParaRPr lang="en-US" dirty="0"/>
          </a:p>
        </p:txBody>
      </p:sp>
      <p:sp>
        <p:nvSpPr>
          <p:cNvPr id="6" name="Slide Number Placeholder 5"/>
          <p:cNvSpPr>
            <a:spLocks noGrp="1"/>
          </p:cNvSpPr>
          <p:nvPr>
            <p:ph type="sldNum" sz="quarter" idx="12"/>
          </p:nvPr>
        </p:nvSpPr>
        <p:spPr/>
        <p:txBody>
          <a:bodyPr/>
          <a:lstStyle/>
          <a:p>
            <a:fld id="{11A48B74-D3E6-407B-9ACD-8947EC7EE5E8}" type="slidenum">
              <a:rPr lang="en-US" smtClean="0"/>
              <a:t>‹#›</a:t>
            </a:fld>
            <a:endParaRPr lang="en-US" dirty="0"/>
          </a:p>
        </p:txBody>
      </p:sp>
    </p:spTree>
    <p:extLst>
      <p:ext uri="{BB962C8B-B14F-4D97-AF65-F5344CB8AC3E}">
        <p14:creationId xmlns:p14="http://schemas.microsoft.com/office/powerpoint/2010/main" val="4009802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6393649-33FD-467C-90B3-CB067E9B9287}" type="datetime1">
              <a:rPr lang="en-US" smtClean="0"/>
              <a:t>10/1/2025</a:t>
            </a:fld>
            <a:endParaRPr lang="en-US" dirty="0"/>
          </a:p>
        </p:txBody>
      </p:sp>
      <p:sp>
        <p:nvSpPr>
          <p:cNvPr id="5" name="Footer Placeholder 4"/>
          <p:cNvSpPr>
            <a:spLocks noGrp="1"/>
          </p:cNvSpPr>
          <p:nvPr>
            <p:ph type="ftr" sz="quarter" idx="11"/>
          </p:nvPr>
        </p:nvSpPr>
        <p:spPr/>
        <p:txBody>
          <a:bodyPr/>
          <a:lstStyle/>
          <a:p>
            <a:r>
              <a:rPr lang="en-US"/>
              <a:t>www.ForspanKlear.com</a:t>
            </a:r>
            <a:endParaRPr lang="en-US" dirty="0"/>
          </a:p>
        </p:txBody>
      </p:sp>
      <p:sp>
        <p:nvSpPr>
          <p:cNvPr id="6" name="Slide Number Placeholder 5"/>
          <p:cNvSpPr>
            <a:spLocks noGrp="1"/>
          </p:cNvSpPr>
          <p:nvPr>
            <p:ph type="sldNum" sz="quarter" idx="12"/>
          </p:nvPr>
        </p:nvSpPr>
        <p:spPr/>
        <p:txBody>
          <a:bodyPr/>
          <a:lstStyle/>
          <a:p>
            <a:fld id="{11A48B74-D3E6-407B-9ACD-8947EC7EE5E8}" type="slidenum">
              <a:rPr lang="en-US" smtClean="0"/>
              <a:t>‹#›</a:t>
            </a:fld>
            <a:endParaRPr lang="en-US" dirty="0"/>
          </a:p>
        </p:txBody>
      </p:sp>
    </p:spTree>
    <p:extLst>
      <p:ext uri="{BB962C8B-B14F-4D97-AF65-F5344CB8AC3E}">
        <p14:creationId xmlns:p14="http://schemas.microsoft.com/office/powerpoint/2010/main" val="2420861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BF9595D-E06D-4F88-8B5E-2592423BB5F9}" type="datetime1">
              <a:rPr lang="en-US" smtClean="0"/>
              <a:t>10/1/2025</a:t>
            </a:fld>
            <a:endParaRPr lang="en-US" dirty="0"/>
          </a:p>
        </p:txBody>
      </p:sp>
      <p:sp>
        <p:nvSpPr>
          <p:cNvPr id="5" name="Footer Placeholder 4"/>
          <p:cNvSpPr>
            <a:spLocks noGrp="1"/>
          </p:cNvSpPr>
          <p:nvPr>
            <p:ph type="ftr" sz="quarter" idx="11"/>
          </p:nvPr>
        </p:nvSpPr>
        <p:spPr/>
        <p:txBody>
          <a:bodyPr/>
          <a:lstStyle/>
          <a:p>
            <a:r>
              <a:rPr lang="en-US"/>
              <a:t>www.ForspanKlear.com</a:t>
            </a:r>
            <a:endParaRPr lang="en-US" dirty="0"/>
          </a:p>
        </p:txBody>
      </p:sp>
      <p:sp>
        <p:nvSpPr>
          <p:cNvPr id="6" name="Slide Number Placeholder 5"/>
          <p:cNvSpPr>
            <a:spLocks noGrp="1"/>
          </p:cNvSpPr>
          <p:nvPr>
            <p:ph type="sldNum" sz="quarter" idx="12"/>
          </p:nvPr>
        </p:nvSpPr>
        <p:spPr/>
        <p:txBody>
          <a:bodyPr/>
          <a:lstStyle/>
          <a:p>
            <a:fld id="{11A48B74-D3E6-407B-9ACD-8947EC7EE5E8}" type="slidenum">
              <a:rPr lang="en-US" smtClean="0"/>
              <a:t>‹#›</a:t>
            </a:fld>
            <a:endParaRPr lang="en-US" dirty="0"/>
          </a:p>
        </p:txBody>
      </p:sp>
    </p:spTree>
    <p:extLst>
      <p:ext uri="{BB962C8B-B14F-4D97-AF65-F5344CB8AC3E}">
        <p14:creationId xmlns:p14="http://schemas.microsoft.com/office/powerpoint/2010/main" val="1116720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1AF7AA-CA17-4049-BA89-4483B8419E9F}" type="datetime1">
              <a:rPr lang="en-US" smtClean="0"/>
              <a:t>10/1/2025</a:t>
            </a:fld>
            <a:endParaRPr lang="en-US" dirty="0"/>
          </a:p>
        </p:txBody>
      </p:sp>
      <p:sp>
        <p:nvSpPr>
          <p:cNvPr id="5" name="Footer Placeholder 4"/>
          <p:cNvSpPr>
            <a:spLocks noGrp="1"/>
          </p:cNvSpPr>
          <p:nvPr>
            <p:ph type="ftr" sz="quarter" idx="11"/>
          </p:nvPr>
        </p:nvSpPr>
        <p:spPr/>
        <p:txBody>
          <a:bodyPr/>
          <a:lstStyle/>
          <a:p>
            <a:r>
              <a:rPr lang="en-US"/>
              <a:t>www.ForspanKlear.com</a:t>
            </a:r>
            <a:endParaRPr lang="en-US" dirty="0"/>
          </a:p>
        </p:txBody>
      </p:sp>
      <p:sp>
        <p:nvSpPr>
          <p:cNvPr id="6" name="Slide Number Placeholder 5"/>
          <p:cNvSpPr>
            <a:spLocks noGrp="1"/>
          </p:cNvSpPr>
          <p:nvPr>
            <p:ph type="sldNum" sz="quarter" idx="12"/>
          </p:nvPr>
        </p:nvSpPr>
        <p:spPr/>
        <p:txBody>
          <a:bodyPr/>
          <a:lstStyle/>
          <a:p>
            <a:fld id="{11A48B74-D3E6-407B-9ACD-8947EC7EE5E8}" type="slidenum">
              <a:rPr lang="en-US" smtClean="0"/>
              <a:t>‹#›</a:t>
            </a:fld>
            <a:endParaRPr lang="en-US" dirty="0"/>
          </a:p>
        </p:txBody>
      </p:sp>
    </p:spTree>
    <p:extLst>
      <p:ext uri="{BB962C8B-B14F-4D97-AF65-F5344CB8AC3E}">
        <p14:creationId xmlns:p14="http://schemas.microsoft.com/office/powerpoint/2010/main" val="1862108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BC0DF96-AF5C-4EA6-BC7F-2136A11A80C7}" type="datetime1">
              <a:rPr lang="en-US" smtClean="0"/>
              <a:t>10/1/2025</a:t>
            </a:fld>
            <a:endParaRPr lang="en-US" dirty="0"/>
          </a:p>
        </p:txBody>
      </p:sp>
      <p:sp>
        <p:nvSpPr>
          <p:cNvPr id="6" name="Footer Placeholder 5"/>
          <p:cNvSpPr>
            <a:spLocks noGrp="1"/>
          </p:cNvSpPr>
          <p:nvPr>
            <p:ph type="ftr" sz="quarter" idx="11"/>
          </p:nvPr>
        </p:nvSpPr>
        <p:spPr/>
        <p:txBody>
          <a:bodyPr/>
          <a:lstStyle/>
          <a:p>
            <a:r>
              <a:rPr lang="en-US"/>
              <a:t>www.ForspanKlear.com</a:t>
            </a:r>
            <a:endParaRPr lang="en-US" dirty="0"/>
          </a:p>
        </p:txBody>
      </p:sp>
      <p:sp>
        <p:nvSpPr>
          <p:cNvPr id="7" name="Slide Number Placeholder 6"/>
          <p:cNvSpPr>
            <a:spLocks noGrp="1"/>
          </p:cNvSpPr>
          <p:nvPr>
            <p:ph type="sldNum" sz="quarter" idx="12"/>
          </p:nvPr>
        </p:nvSpPr>
        <p:spPr/>
        <p:txBody>
          <a:bodyPr/>
          <a:lstStyle/>
          <a:p>
            <a:fld id="{11A48B74-D3E6-407B-9ACD-8947EC7EE5E8}" type="slidenum">
              <a:rPr lang="en-US" smtClean="0"/>
              <a:t>‹#›</a:t>
            </a:fld>
            <a:endParaRPr lang="en-US" dirty="0"/>
          </a:p>
        </p:txBody>
      </p:sp>
    </p:spTree>
    <p:extLst>
      <p:ext uri="{BB962C8B-B14F-4D97-AF65-F5344CB8AC3E}">
        <p14:creationId xmlns:p14="http://schemas.microsoft.com/office/powerpoint/2010/main" val="2098576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9D8C8EE-650C-469A-858E-C29F0355D850}" type="datetime1">
              <a:rPr lang="en-US" smtClean="0"/>
              <a:t>10/1/2025</a:t>
            </a:fld>
            <a:endParaRPr lang="en-US" dirty="0"/>
          </a:p>
        </p:txBody>
      </p:sp>
      <p:sp>
        <p:nvSpPr>
          <p:cNvPr id="8" name="Footer Placeholder 7"/>
          <p:cNvSpPr>
            <a:spLocks noGrp="1"/>
          </p:cNvSpPr>
          <p:nvPr>
            <p:ph type="ftr" sz="quarter" idx="11"/>
          </p:nvPr>
        </p:nvSpPr>
        <p:spPr/>
        <p:txBody>
          <a:bodyPr/>
          <a:lstStyle/>
          <a:p>
            <a:r>
              <a:rPr lang="en-US"/>
              <a:t>www.ForspanKlear.com</a:t>
            </a:r>
            <a:endParaRPr lang="en-US" dirty="0"/>
          </a:p>
        </p:txBody>
      </p:sp>
      <p:sp>
        <p:nvSpPr>
          <p:cNvPr id="9" name="Slide Number Placeholder 8"/>
          <p:cNvSpPr>
            <a:spLocks noGrp="1"/>
          </p:cNvSpPr>
          <p:nvPr>
            <p:ph type="sldNum" sz="quarter" idx="12"/>
          </p:nvPr>
        </p:nvSpPr>
        <p:spPr/>
        <p:txBody>
          <a:bodyPr/>
          <a:lstStyle/>
          <a:p>
            <a:fld id="{11A48B74-D3E6-407B-9ACD-8947EC7EE5E8}" type="slidenum">
              <a:rPr lang="en-US" smtClean="0"/>
              <a:t>‹#›</a:t>
            </a:fld>
            <a:endParaRPr lang="en-US" dirty="0"/>
          </a:p>
        </p:txBody>
      </p:sp>
    </p:spTree>
    <p:extLst>
      <p:ext uri="{BB962C8B-B14F-4D97-AF65-F5344CB8AC3E}">
        <p14:creationId xmlns:p14="http://schemas.microsoft.com/office/powerpoint/2010/main" val="2781238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42C908F-C225-4223-BC75-7B392BA14AFB}" type="datetime1">
              <a:rPr lang="en-US" smtClean="0"/>
              <a:t>10/1/2025</a:t>
            </a:fld>
            <a:endParaRPr lang="en-US" dirty="0"/>
          </a:p>
        </p:txBody>
      </p:sp>
      <p:sp>
        <p:nvSpPr>
          <p:cNvPr id="4" name="Footer Placeholder 3"/>
          <p:cNvSpPr>
            <a:spLocks noGrp="1"/>
          </p:cNvSpPr>
          <p:nvPr>
            <p:ph type="ftr" sz="quarter" idx="11"/>
          </p:nvPr>
        </p:nvSpPr>
        <p:spPr/>
        <p:txBody>
          <a:bodyPr/>
          <a:lstStyle/>
          <a:p>
            <a:r>
              <a:rPr lang="en-US"/>
              <a:t>www.ForspanKlear.com</a:t>
            </a:r>
            <a:endParaRPr lang="en-US" dirty="0"/>
          </a:p>
        </p:txBody>
      </p:sp>
      <p:sp>
        <p:nvSpPr>
          <p:cNvPr id="5" name="Slide Number Placeholder 4"/>
          <p:cNvSpPr>
            <a:spLocks noGrp="1"/>
          </p:cNvSpPr>
          <p:nvPr>
            <p:ph type="sldNum" sz="quarter" idx="12"/>
          </p:nvPr>
        </p:nvSpPr>
        <p:spPr/>
        <p:txBody>
          <a:bodyPr/>
          <a:lstStyle/>
          <a:p>
            <a:fld id="{11A48B74-D3E6-407B-9ACD-8947EC7EE5E8}" type="slidenum">
              <a:rPr lang="en-US" smtClean="0"/>
              <a:t>‹#›</a:t>
            </a:fld>
            <a:endParaRPr lang="en-US" dirty="0"/>
          </a:p>
        </p:txBody>
      </p:sp>
    </p:spTree>
    <p:extLst>
      <p:ext uri="{BB962C8B-B14F-4D97-AF65-F5344CB8AC3E}">
        <p14:creationId xmlns:p14="http://schemas.microsoft.com/office/powerpoint/2010/main" val="9685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7E31A8-D5E2-4111-8184-E2ED8F4BAC72}" type="datetime1">
              <a:rPr lang="en-US" smtClean="0"/>
              <a:t>10/1/2025</a:t>
            </a:fld>
            <a:endParaRPr lang="en-US" dirty="0"/>
          </a:p>
        </p:txBody>
      </p:sp>
      <p:sp>
        <p:nvSpPr>
          <p:cNvPr id="3" name="Footer Placeholder 2"/>
          <p:cNvSpPr>
            <a:spLocks noGrp="1"/>
          </p:cNvSpPr>
          <p:nvPr>
            <p:ph type="ftr" sz="quarter" idx="11"/>
          </p:nvPr>
        </p:nvSpPr>
        <p:spPr/>
        <p:txBody>
          <a:bodyPr/>
          <a:lstStyle/>
          <a:p>
            <a:r>
              <a:rPr lang="en-US"/>
              <a:t>www.ForspanKlear.com</a:t>
            </a:r>
            <a:endParaRPr lang="en-US" dirty="0"/>
          </a:p>
        </p:txBody>
      </p:sp>
      <p:sp>
        <p:nvSpPr>
          <p:cNvPr id="4" name="Slide Number Placeholder 3"/>
          <p:cNvSpPr>
            <a:spLocks noGrp="1"/>
          </p:cNvSpPr>
          <p:nvPr>
            <p:ph type="sldNum" sz="quarter" idx="12"/>
          </p:nvPr>
        </p:nvSpPr>
        <p:spPr/>
        <p:txBody>
          <a:bodyPr/>
          <a:lstStyle/>
          <a:p>
            <a:fld id="{11A48B74-D3E6-407B-9ACD-8947EC7EE5E8}" type="slidenum">
              <a:rPr lang="en-US" smtClean="0"/>
              <a:t>‹#›</a:t>
            </a:fld>
            <a:endParaRPr lang="en-US" dirty="0"/>
          </a:p>
        </p:txBody>
      </p:sp>
    </p:spTree>
    <p:extLst>
      <p:ext uri="{BB962C8B-B14F-4D97-AF65-F5344CB8AC3E}">
        <p14:creationId xmlns:p14="http://schemas.microsoft.com/office/powerpoint/2010/main" val="41165868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AA4757-345B-4775-9495-1248BF33DA12}" type="datetime1">
              <a:rPr lang="en-US" smtClean="0"/>
              <a:t>10/1/2025</a:t>
            </a:fld>
            <a:endParaRPr lang="en-US" dirty="0"/>
          </a:p>
        </p:txBody>
      </p:sp>
      <p:sp>
        <p:nvSpPr>
          <p:cNvPr id="6" name="Footer Placeholder 5"/>
          <p:cNvSpPr>
            <a:spLocks noGrp="1"/>
          </p:cNvSpPr>
          <p:nvPr>
            <p:ph type="ftr" sz="quarter" idx="11"/>
          </p:nvPr>
        </p:nvSpPr>
        <p:spPr/>
        <p:txBody>
          <a:bodyPr/>
          <a:lstStyle/>
          <a:p>
            <a:r>
              <a:rPr lang="en-US"/>
              <a:t>www.ForspanKlear.com</a:t>
            </a:r>
            <a:endParaRPr lang="en-US" dirty="0"/>
          </a:p>
        </p:txBody>
      </p:sp>
      <p:sp>
        <p:nvSpPr>
          <p:cNvPr id="7" name="Slide Number Placeholder 6"/>
          <p:cNvSpPr>
            <a:spLocks noGrp="1"/>
          </p:cNvSpPr>
          <p:nvPr>
            <p:ph type="sldNum" sz="quarter" idx="12"/>
          </p:nvPr>
        </p:nvSpPr>
        <p:spPr/>
        <p:txBody>
          <a:bodyPr/>
          <a:lstStyle/>
          <a:p>
            <a:fld id="{11A48B74-D3E6-407B-9ACD-8947EC7EE5E8}" type="slidenum">
              <a:rPr lang="en-US" smtClean="0"/>
              <a:t>‹#›</a:t>
            </a:fld>
            <a:endParaRPr lang="en-US" dirty="0"/>
          </a:p>
        </p:txBody>
      </p:sp>
    </p:spTree>
    <p:extLst>
      <p:ext uri="{BB962C8B-B14F-4D97-AF65-F5344CB8AC3E}">
        <p14:creationId xmlns:p14="http://schemas.microsoft.com/office/powerpoint/2010/main" val="944565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E183737-38AE-4E7C-9277-273B91D65EBC}" type="datetime1">
              <a:rPr lang="en-US" smtClean="0"/>
              <a:t>10/1/2025</a:t>
            </a:fld>
            <a:endParaRPr lang="en-US" dirty="0"/>
          </a:p>
        </p:txBody>
      </p:sp>
      <p:sp>
        <p:nvSpPr>
          <p:cNvPr id="6" name="Footer Placeholder 5"/>
          <p:cNvSpPr>
            <a:spLocks noGrp="1"/>
          </p:cNvSpPr>
          <p:nvPr>
            <p:ph type="ftr" sz="quarter" idx="11"/>
          </p:nvPr>
        </p:nvSpPr>
        <p:spPr/>
        <p:txBody>
          <a:bodyPr/>
          <a:lstStyle/>
          <a:p>
            <a:r>
              <a:rPr lang="en-US"/>
              <a:t>www.ForspanKlear.com</a:t>
            </a:r>
            <a:endParaRPr lang="en-US" dirty="0"/>
          </a:p>
        </p:txBody>
      </p:sp>
      <p:sp>
        <p:nvSpPr>
          <p:cNvPr id="7" name="Slide Number Placeholder 6"/>
          <p:cNvSpPr>
            <a:spLocks noGrp="1"/>
          </p:cNvSpPr>
          <p:nvPr>
            <p:ph type="sldNum" sz="quarter" idx="12"/>
          </p:nvPr>
        </p:nvSpPr>
        <p:spPr/>
        <p:txBody>
          <a:bodyPr/>
          <a:lstStyle/>
          <a:p>
            <a:fld id="{11A48B74-D3E6-407B-9ACD-8947EC7EE5E8}" type="slidenum">
              <a:rPr lang="en-US" smtClean="0"/>
              <a:t>‹#›</a:t>
            </a:fld>
            <a:endParaRPr lang="en-US" dirty="0"/>
          </a:p>
        </p:txBody>
      </p:sp>
    </p:spTree>
    <p:extLst>
      <p:ext uri="{BB962C8B-B14F-4D97-AF65-F5344CB8AC3E}">
        <p14:creationId xmlns:p14="http://schemas.microsoft.com/office/powerpoint/2010/main" val="1438302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0FA4CD-F3F8-482E-8568-6910CB392BFF}" type="datetime1">
              <a:rPr lang="en-US" smtClean="0"/>
              <a:t>10/1/2025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www.ForspanKlear.com</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A48B74-D3E6-407B-9ACD-8947EC7EE5E8}" type="slidenum">
              <a:rPr lang="en-US" smtClean="0"/>
              <a:t>‹#›</a:t>
            </a:fld>
            <a:endParaRPr lang="en-US" dirty="0"/>
          </a:p>
        </p:txBody>
      </p:sp>
    </p:spTree>
    <p:extLst>
      <p:ext uri="{BB962C8B-B14F-4D97-AF65-F5344CB8AC3E}">
        <p14:creationId xmlns:p14="http://schemas.microsoft.com/office/powerpoint/2010/main" val="12940481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eforspan@ForspanKlear.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hyperlink" Target="mailto:eforspan@ForspanKlear.co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381000" y="76200"/>
            <a:ext cx="8458200" cy="2057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eaLnBrk="0" fontAlgn="base" hangingPunct="0">
              <a:lnSpc>
                <a:spcPct val="90000"/>
              </a:lnSpc>
              <a:spcBef>
                <a:spcPct val="20000"/>
              </a:spcBef>
              <a:spcAft>
                <a:spcPct val="0"/>
              </a:spcAft>
              <a:defRPr/>
            </a:pPr>
            <a:r>
              <a:rPr lang="en-US" b="1" dirty="0">
                <a:ea typeface="+mn-ea"/>
                <a:cs typeface="+mn-cs"/>
              </a:rPr>
              <a:t>Where Good Estate Planning Equals Poor Elder Care Planning AND a Medicaid Update</a:t>
            </a:r>
            <a:endParaRPr lang="en-US" altLang="en-US" b="1" dirty="0">
              <a:ea typeface="+mn-ea"/>
              <a:cs typeface="+mn-cs"/>
            </a:endParaRPr>
          </a:p>
        </p:txBody>
      </p:sp>
      <p:sp>
        <p:nvSpPr>
          <p:cNvPr id="5" name="Subtitle 2"/>
          <p:cNvSpPr txBox="1">
            <a:spLocks/>
          </p:cNvSpPr>
          <p:nvPr/>
        </p:nvSpPr>
        <p:spPr bwMode="auto">
          <a:xfrm>
            <a:off x="1409700" y="2400300"/>
            <a:ext cx="6400800" cy="1257300"/>
          </a:xfrm>
          <a:prstGeom prst="rect">
            <a:avLst/>
          </a:prstGeom>
          <a:noFill/>
          <a:ln>
            <a:noFill/>
          </a:ln>
        </p:spPr>
        <p:txBody>
          <a:bodyPr>
            <a:normAutofit fontScale="92500" lnSpcReduction="10000"/>
          </a:bodyPr>
          <a:lstStyle>
            <a:lvl1pPr marL="0" indent="0" algn="ctr" rtl="0" eaLnBrk="0" fontAlgn="base" hangingPunct="0">
              <a:spcBef>
                <a:spcPct val="20000"/>
              </a:spcBef>
              <a:spcAft>
                <a:spcPct val="0"/>
              </a:spcAft>
              <a:buFont typeface="Arial" charset="0"/>
              <a:buNone/>
              <a:defRPr sz="3200" kern="1200">
                <a:solidFill>
                  <a:schemeClr val="tx1">
                    <a:tint val="75000"/>
                  </a:schemeClr>
                </a:solidFill>
                <a:latin typeface="+mn-lt"/>
                <a:ea typeface="+mn-ea"/>
                <a:cs typeface="+mn-cs"/>
              </a:defRPr>
            </a:lvl1pPr>
            <a:lvl2pPr marL="457200" indent="0" algn="ctr" rtl="0" eaLnBrk="0" fontAlgn="base" hangingPunct="0">
              <a:spcBef>
                <a:spcPct val="20000"/>
              </a:spcBef>
              <a:spcAft>
                <a:spcPct val="0"/>
              </a:spcAft>
              <a:buFont typeface="Arial" charset="0"/>
              <a:buNone/>
              <a:defRPr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Arial" charset="0"/>
              <a:buNone/>
              <a:defRPr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defRPr/>
            </a:pPr>
            <a:r>
              <a:rPr lang="en-US" sz="3900" b="1" dirty="0">
                <a:solidFill>
                  <a:schemeClr val="tx1"/>
                </a:solidFill>
                <a:latin typeface="+mj-lt"/>
              </a:rPr>
              <a:t>ELIZABETH FORSPAN, ESQ.</a:t>
            </a:r>
          </a:p>
          <a:p>
            <a:pPr>
              <a:defRPr/>
            </a:pPr>
            <a:r>
              <a:rPr lang="en-US" sz="3900" b="1" dirty="0">
                <a:solidFill>
                  <a:schemeClr val="tx1"/>
                </a:solidFill>
                <a:latin typeface="+mj-lt"/>
              </a:rPr>
              <a:t>October 2025</a:t>
            </a:r>
          </a:p>
          <a:p>
            <a:pPr>
              <a:defRPr/>
            </a:pPr>
            <a:endParaRPr lang="en-US" dirty="0"/>
          </a:p>
          <a:p>
            <a:pPr>
              <a:defRPr/>
            </a:pPr>
            <a:endParaRPr lang="en-US" dirty="0"/>
          </a:p>
        </p:txBody>
      </p:sp>
      <p:sp>
        <p:nvSpPr>
          <p:cNvPr id="7" name="TextBox 6"/>
          <p:cNvSpPr txBox="1"/>
          <p:nvPr/>
        </p:nvSpPr>
        <p:spPr>
          <a:xfrm>
            <a:off x="3235325" y="5127625"/>
            <a:ext cx="2385268" cy="369332"/>
          </a:xfrm>
          <a:prstGeom prst="rect">
            <a:avLst/>
          </a:prstGeom>
          <a:noFill/>
        </p:spPr>
        <p:txBody>
          <a:bodyPr wrap="none">
            <a:spAutoFit/>
          </a:bodyPr>
          <a:lstStyle/>
          <a:p>
            <a:pPr eaLnBrk="0" hangingPunct="0">
              <a:defRPr/>
            </a:pPr>
            <a:r>
              <a:rPr lang="en-US" dirty="0">
                <a:latin typeface="+mj-lt"/>
              </a:rPr>
              <a:t>www.ForspanKlear.com</a:t>
            </a:r>
          </a:p>
        </p:txBody>
      </p:sp>
      <p:sp>
        <p:nvSpPr>
          <p:cNvPr id="8" name="TextBox 7"/>
          <p:cNvSpPr txBox="1"/>
          <p:nvPr/>
        </p:nvSpPr>
        <p:spPr>
          <a:xfrm>
            <a:off x="3557283" y="5474074"/>
            <a:ext cx="1700517" cy="369332"/>
          </a:xfrm>
          <a:prstGeom prst="rect">
            <a:avLst/>
          </a:prstGeom>
          <a:noFill/>
        </p:spPr>
        <p:txBody>
          <a:bodyPr wrap="square">
            <a:spAutoFit/>
          </a:bodyPr>
          <a:lstStyle/>
          <a:p>
            <a:pPr algn="ctr" eaLnBrk="0" hangingPunct="0">
              <a:defRPr/>
            </a:pPr>
            <a:r>
              <a:rPr lang="en-US" dirty="0"/>
              <a:t>(516) 765-7772</a:t>
            </a:r>
          </a:p>
        </p:txBody>
      </p:sp>
      <p:pic>
        <p:nvPicPr>
          <p:cNvPr id="9" name="Picture 8" descr="A picture containing object&#10;&#10;Description automatically generated">
            <a:extLst>
              <a:ext uri="{FF2B5EF4-FFF2-40B4-BE49-F238E27FC236}">
                <a16:creationId xmlns:a16="http://schemas.microsoft.com/office/drawing/2014/main" id="{D729D543-91D7-4C4F-815C-3B622296C2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52600" y="3924301"/>
            <a:ext cx="5776782" cy="1257299"/>
          </a:xfrm>
          <a:prstGeom prst="rect">
            <a:avLst/>
          </a:prstGeom>
        </p:spPr>
      </p:pic>
      <p:sp>
        <p:nvSpPr>
          <p:cNvPr id="10" name="TextBox 9">
            <a:extLst>
              <a:ext uri="{FF2B5EF4-FFF2-40B4-BE49-F238E27FC236}">
                <a16:creationId xmlns:a16="http://schemas.microsoft.com/office/drawing/2014/main" id="{7E2D9067-33C1-40E1-9ECD-68835C5BF89E}"/>
              </a:ext>
            </a:extLst>
          </p:cNvPr>
          <p:cNvSpPr txBox="1"/>
          <p:nvPr/>
        </p:nvSpPr>
        <p:spPr>
          <a:xfrm>
            <a:off x="2871483" y="5867400"/>
            <a:ext cx="3148317" cy="369332"/>
          </a:xfrm>
          <a:prstGeom prst="rect">
            <a:avLst/>
          </a:prstGeom>
          <a:noFill/>
        </p:spPr>
        <p:txBody>
          <a:bodyPr wrap="square">
            <a:spAutoFit/>
          </a:bodyPr>
          <a:lstStyle/>
          <a:p>
            <a:pPr algn="ctr" eaLnBrk="0" hangingPunct="0">
              <a:defRPr/>
            </a:pPr>
            <a:r>
              <a:rPr lang="en-US" dirty="0">
                <a:latin typeface="+mn-lt"/>
                <a:hlinkClick r:id="rId4"/>
              </a:rPr>
              <a:t>eforspan@ForspanKlear.com</a:t>
            </a:r>
            <a:r>
              <a:rPr lang="en-US" dirty="0">
                <a:latin typeface="+mn-lt"/>
              </a:rPr>
              <a:t> </a:t>
            </a:r>
          </a:p>
        </p:txBody>
      </p:sp>
    </p:spTree>
    <p:extLst>
      <p:ext uri="{BB962C8B-B14F-4D97-AF65-F5344CB8AC3E}">
        <p14:creationId xmlns:p14="http://schemas.microsoft.com/office/powerpoint/2010/main" val="39701299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763000" cy="1143000"/>
          </a:xfrm>
        </p:spPr>
        <p:txBody>
          <a:bodyPr>
            <a:noAutofit/>
          </a:bodyPr>
          <a:lstStyle/>
          <a:p>
            <a:r>
              <a:rPr lang="en-US" sz="3600" dirty="0"/>
              <a:t>2025 Medicaid Asset and Income Requirements</a:t>
            </a:r>
          </a:p>
        </p:txBody>
      </p:sp>
      <p:sp>
        <p:nvSpPr>
          <p:cNvPr id="3" name="Content Placeholder 2"/>
          <p:cNvSpPr>
            <a:spLocks noGrp="1"/>
          </p:cNvSpPr>
          <p:nvPr>
            <p:ph idx="1"/>
          </p:nvPr>
        </p:nvSpPr>
        <p:spPr>
          <a:xfrm>
            <a:off x="457200" y="1493838"/>
            <a:ext cx="8229600" cy="5135562"/>
          </a:xfrm>
        </p:spPr>
        <p:txBody>
          <a:bodyPr>
            <a:normAutofit/>
          </a:bodyPr>
          <a:lstStyle/>
          <a:p>
            <a:pPr marL="457200" indent="-457200">
              <a:buAutoNum type="arabicPeriod"/>
            </a:pPr>
            <a:r>
              <a:rPr lang="en-US" sz="2000" dirty="0">
                <a:latin typeface="Arial" panose="020B0604020202020204" pitchFamily="34" charset="0"/>
                <a:cs typeface="Arial" panose="020B0604020202020204" pitchFamily="34" charset="0"/>
              </a:rPr>
              <a:t>Asset Limitations</a:t>
            </a:r>
          </a:p>
          <a:p>
            <a:pPr lvl="1"/>
            <a:r>
              <a:rPr lang="en-US" sz="2000" dirty="0">
                <a:latin typeface="Arial" panose="020B0604020202020204" pitchFamily="34" charset="0"/>
                <a:cs typeface="Arial" panose="020B0604020202020204" pitchFamily="34" charset="0"/>
              </a:rPr>
              <a:t>The Medicaid applicant may keep up to the state applicable Medicaid asset threshold (</a:t>
            </a:r>
            <a:r>
              <a:rPr lang="en-US" sz="2000" u="sng" dirty="0">
                <a:solidFill>
                  <a:srgbClr val="00B0F0"/>
                </a:solidFill>
                <a:latin typeface="Arial" panose="020B0604020202020204" pitchFamily="34" charset="0"/>
                <a:cs typeface="Arial" panose="020B0604020202020204" pitchFamily="34" charset="0"/>
              </a:rPr>
              <a:t>$31,175</a:t>
            </a:r>
            <a:r>
              <a:rPr lang="en-US" sz="2000" dirty="0">
                <a:solidFill>
                  <a:srgbClr val="00B0F0"/>
                </a:solidFill>
                <a:latin typeface="Arial" panose="020B0604020202020204" pitchFamily="34" charset="0"/>
                <a:cs typeface="Arial" panose="020B0604020202020204" pitchFamily="34" charset="0"/>
              </a:rPr>
              <a:t> per person and $42,312 for a couple </a:t>
            </a:r>
            <a:r>
              <a:rPr lang="en-US" sz="2000" dirty="0">
                <a:latin typeface="Arial" panose="020B0604020202020204" pitchFamily="34" charset="0"/>
                <a:cs typeface="Arial" panose="020B0604020202020204" pitchFamily="34" charset="0"/>
              </a:rPr>
              <a:t>in New York) plus exempt assets</a:t>
            </a:r>
            <a:endParaRPr lang="en-US" sz="2000" dirty="0">
              <a:solidFill>
                <a:srgbClr val="00B0F0"/>
              </a:solidFill>
              <a:latin typeface="Arial" panose="020B0604020202020204" pitchFamily="34" charset="0"/>
              <a:cs typeface="Arial" panose="020B0604020202020204" pitchFamily="34" charset="0"/>
            </a:endParaRPr>
          </a:p>
          <a:p>
            <a:pPr lvl="1"/>
            <a:r>
              <a:rPr lang="en-US" sz="2000" dirty="0">
                <a:latin typeface="Arial" panose="020B0604020202020204" pitchFamily="34" charset="0"/>
                <a:cs typeface="Arial" panose="020B0604020202020204" pitchFamily="34" charset="0"/>
              </a:rPr>
              <a:t>Community Spouse Resource Allowance </a:t>
            </a:r>
            <a:r>
              <a:rPr lang="en-US" sz="2000" dirty="0">
                <a:solidFill>
                  <a:srgbClr val="00B0F0"/>
                </a:solidFill>
                <a:latin typeface="Arial" panose="020B0604020202020204" pitchFamily="34" charset="0"/>
                <a:cs typeface="Arial" panose="020B0604020202020204" pitchFamily="34" charset="0"/>
              </a:rPr>
              <a:t>($3,948</a:t>
            </a:r>
            <a:r>
              <a:rPr lang="en-US" sz="2000" dirty="0">
                <a:latin typeface="Arial" panose="020B0604020202020204" pitchFamily="34" charset="0"/>
                <a:cs typeface="Arial" panose="020B0604020202020204" pitchFamily="34" charset="0"/>
              </a:rPr>
              <a:t>)</a:t>
            </a:r>
          </a:p>
          <a:p>
            <a:pPr marL="457200" indent="-457200">
              <a:buAutoNum type="arabicPeriod"/>
            </a:pPr>
            <a:r>
              <a:rPr lang="en-US" sz="2000" dirty="0">
                <a:latin typeface="Arial" panose="020B0604020202020204" pitchFamily="34" charset="0"/>
                <a:cs typeface="Arial" panose="020B0604020202020204" pitchFamily="34" charset="0"/>
              </a:rPr>
              <a:t>Income Limitations</a:t>
            </a:r>
          </a:p>
          <a:p>
            <a:pPr lvl="1"/>
            <a:r>
              <a:rPr lang="en-US" sz="1600" dirty="0">
                <a:latin typeface="Arial" panose="020B0604020202020204" pitchFamily="34" charset="0"/>
                <a:cs typeface="Arial" panose="020B0604020202020204" pitchFamily="34" charset="0"/>
              </a:rPr>
              <a:t>Varies by state (NY: </a:t>
            </a:r>
            <a:r>
              <a:rPr lang="en-US" sz="1600" dirty="0">
                <a:solidFill>
                  <a:srgbClr val="00B0F0"/>
                </a:solidFill>
                <a:latin typeface="Arial" panose="020B0604020202020204" pitchFamily="34" charset="0"/>
                <a:cs typeface="Arial" panose="020B0604020202020204" pitchFamily="34" charset="0"/>
              </a:rPr>
              <a:t>$50 </a:t>
            </a:r>
            <a:r>
              <a:rPr lang="en-US" sz="1600" dirty="0">
                <a:latin typeface="Arial" panose="020B0604020202020204" pitchFamily="34" charset="0"/>
                <a:cs typeface="Arial" panose="020B0604020202020204" pitchFamily="34" charset="0"/>
              </a:rPr>
              <a:t>in Nursing Home; </a:t>
            </a:r>
            <a:r>
              <a:rPr lang="en-US" sz="1600" dirty="0">
                <a:solidFill>
                  <a:srgbClr val="00B0F0"/>
                </a:solidFill>
                <a:latin typeface="Arial" panose="020B0604020202020204" pitchFamily="34" charset="0"/>
                <a:cs typeface="Arial" panose="020B0604020202020204" pitchFamily="34" charset="0"/>
              </a:rPr>
              <a:t>$1,732 </a:t>
            </a:r>
            <a:r>
              <a:rPr lang="en-US" sz="1600" dirty="0">
                <a:latin typeface="Arial" panose="020B0604020202020204" pitchFamily="34" charset="0"/>
                <a:cs typeface="Arial" panose="020B0604020202020204" pitchFamily="34" charset="0"/>
              </a:rPr>
              <a:t>at Home or </a:t>
            </a:r>
            <a:r>
              <a:rPr lang="en-US" sz="1600" dirty="0">
                <a:solidFill>
                  <a:srgbClr val="00B0F0"/>
                </a:solidFill>
                <a:latin typeface="Arial" panose="020B0604020202020204" pitchFamily="34" charset="0"/>
                <a:cs typeface="Arial" panose="020B0604020202020204" pitchFamily="34" charset="0"/>
              </a:rPr>
              <a:t>$2,351 </a:t>
            </a:r>
            <a:r>
              <a:rPr lang="en-US" sz="1600" dirty="0">
                <a:latin typeface="Arial" panose="020B0604020202020204" pitchFamily="34" charset="0"/>
                <a:cs typeface="Arial" panose="020B0604020202020204" pitchFamily="34" charset="0"/>
              </a:rPr>
              <a:t>for a Couple at Home)</a:t>
            </a:r>
          </a:p>
          <a:p>
            <a:pPr lvl="1"/>
            <a:r>
              <a:rPr lang="en-US" sz="1600" dirty="0">
                <a:latin typeface="Arial" panose="020B0604020202020204" pitchFamily="34" charset="0"/>
                <a:cs typeface="Arial" panose="020B0604020202020204" pitchFamily="34" charset="0"/>
              </a:rPr>
              <a:t>“MMMNA” – Minimum Monthly Maintenance Needs Allowance</a:t>
            </a:r>
          </a:p>
          <a:p>
            <a:pPr lvl="1"/>
            <a:r>
              <a:rPr lang="en-US" sz="1600" dirty="0">
                <a:latin typeface="Arial" panose="020B0604020202020204" pitchFamily="34" charset="0"/>
                <a:cs typeface="Arial" panose="020B0604020202020204" pitchFamily="34" charset="0"/>
              </a:rPr>
              <a:t>Pooled Income Trusts (Available for Home Care)/Qualified Income Trusts</a:t>
            </a:r>
          </a:p>
          <a:p>
            <a:pPr marL="457200" indent="-457200">
              <a:buAutoNum type="arabicPeriod"/>
            </a:pPr>
            <a:r>
              <a:rPr lang="en-US" sz="2000" dirty="0">
                <a:latin typeface="Arial" panose="020B0604020202020204" pitchFamily="34" charset="0"/>
                <a:cs typeface="Arial" panose="020B0604020202020204" pitchFamily="34" charset="0"/>
              </a:rPr>
              <a:t>A spouse can sign a Spousal Refusal – but again, beware of spousal suits!</a:t>
            </a:r>
          </a:p>
          <a:p>
            <a:pPr marL="457200" indent="-457200">
              <a:buAutoNum type="arabicPeriod"/>
            </a:pPr>
            <a:r>
              <a:rPr lang="en-US" sz="2000" dirty="0">
                <a:latin typeface="Arial" panose="020B0604020202020204" pitchFamily="34" charset="0"/>
                <a:cs typeface="Arial" panose="020B0604020202020204" pitchFamily="34" charset="0"/>
              </a:rPr>
              <a:t>The five-year look-back period applies to Nursing Home Medicaid</a:t>
            </a:r>
          </a:p>
          <a:p>
            <a:pPr marL="457200" indent="-457200">
              <a:buFont typeface="+mj-lt"/>
              <a:buAutoNum type="arabicPeriod"/>
            </a:pPr>
            <a:r>
              <a:rPr lang="en-US" sz="2000" dirty="0">
                <a:solidFill>
                  <a:srgbClr val="00B0F0"/>
                </a:solidFill>
                <a:latin typeface="Arial" panose="020B0604020202020204" pitchFamily="34" charset="0"/>
                <a:cs typeface="Arial" panose="020B0604020202020204" pitchFamily="34" charset="0"/>
              </a:rPr>
              <a:t>“New” 30-month look-back for Community-based Medicaid (Home Care) in New York – STILL NOT IMPLEMENTED!</a:t>
            </a:r>
          </a:p>
          <a:p>
            <a:pPr marL="0" indent="0">
              <a:buNone/>
            </a:pPr>
            <a:endParaRPr lang="en-US" dirty="0">
              <a:latin typeface="Arial" panose="020B0604020202020204" pitchFamily="34" charset="0"/>
              <a:cs typeface="Arial" panose="020B0604020202020204" pitchFamily="34" charset="0"/>
            </a:endParaRPr>
          </a:p>
          <a:p>
            <a:endParaRPr lang="en-US" dirty="0"/>
          </a:p>
        </p:txBody>
      </p:sp>
      <p:sp>
        <p:nvSpPr>
          <p:cNvPr id="6" name="Footer Placeholder 5">
            <a:extLst>
              <a:ext uri="{FF2B5EF4-FFF2-40B4-BE49-F238E27FC236}">
                <a16:creationId xmlns:a16="http://schemas.microsoft.com/office/drawing/2014/main" id="{05376413-B3FD-4501-ACF7-08CC65070FEF}"/>
              </a:ext>
            </a:extLst>
          </p:cNvPr>
          <p:cNvSpPr>
            <a:spLocks noGrp="1"/>
          </p:cNvSpPr>
          <p:nvPr>
            <p:ph type="ftr" sz="quarter" idx="11"/>
          </p:nvPr>
        </p:nvSpPr>
        <p:spPr/>
        <p:txBody>
          <a:bodyPr/>
          <a:lstStyle/>
          <a:p>
            <a:r>
              <a:rPr lang="en-US" dirty="0"/>
              <a:t>www.ForspanKlear.com</a:t>
            </a:r>
          </a:p>
        </p:txBody>
      </p:sp>
    </p:spTree>
    <p:extLst>
      <p:ext uri="{BB962C8B-B14F-4D97-AF65-F5344CB8AC3E}">
        <p14:creationId xmlns:p14="http://schemas.microsoft.com/office/powerpoint/2010/main" val="42252373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Medicaid Transfer Penalties: Nursing Home Applications</a:t>
            </a:r>
          </a:p>
        </p:txBody>
      </p:sp>
      <p:sp>
        <p:nvSpPr>
          <p:cNvPr id="3" name="Content Placeholder 2"/>
          <p:cNvSpPr>
            <a:spLocks noGrp="1"/>
          </p:cNvSpPr>
          <p:nvPr>
            <p:ph idx="1"/>
          </p:nvPr>
        </p:nvSpPr>
        <p:spPr>
          <a:xfrm>
            <a:off x="457200" y="1600200"/>
            <a:ext cx="8229600" cy="4983162"/>
          </a:xfrm>
        </p:spPr>
        <p:txBody>
          <a:bodyPr>
            <a:normAutofit fontScale="70000" lnSpcReduction="20000"/>
          </a:bodyPr>
          <a:lstStyle/>
          <a:p>
            <a:pPr lvl="0"/>
            <a:r>
              <a:rPr lang="en-US" dirty="0">
                <a:solidFill>
                  <a:schemeClr val="tx1"/>
                </a:solidFill>
                <a:latin typeface="Arial" panose="020B0604020202020204" pitchFamily="34" charset="0"/>
                <a:cs typeface="Arial" panose="020B0604020202020204" pitchFamily="34" charset="0"/>
              </a:rPr>
              <a:t>When an individual applies for Medicaid nursing home </a:t>
            </a:r>
            <a:r>
              <a:rPr lang="en-US" dirty="0">
                <a:latin typeface="Arial" panose="020B0604020202020204" pitchFamily="34" charset="0"/>
                <a:cs typeface="Arial" panose="020B0604020202020204" pitchFamily="34" charset="0"/>
              </a:rPr>
              <a:t>care, </a:t>
            </a:r>
            <a:r>
              <a:rPr lang="en-US" dirty="0">
                <a:solidFill>
                  <a:schemeClr val="tx1"/>
                </a:solidFill>
                <a:latin typeface="Arial" panose="020B0604020202020204" pitchFamily="34" charset="0"/>
                <a:cs typeface="Arial" panose="020B0604020202020204" pitchFamily="34" charset="0"/>
              </a:rPr>
              <a:t>Medicaid will look back 5 years to see what assets the applicant and spouse (if any) had, and what assets were gifted away.</a:t>
            </a:r>
            <a:endParaRPr lang="en-US" u="sng" dirty="0">
              <a:solidFill>
                <a:schemeClr val="tx1"/>
              </a:solidFill>
              <a:latin typeface="Arial" panose="020B0604020202020204" pitchFamily="34" charset="0"/>
              <a:cs typeface="Arial" panose="020B0604020202020204" pitchFamily="34" charset="0"/>
            </a:endParaRPr>
          </a:p>
          <a:p>
            <a:pPr lvl="0"/>
            <a:endParaRPr lang="en-US" dirty="0">
              <a:solidFill>
                <a:schemeClr val="tx1"/>
              </a:solidFill>
              <a:latin typeface="Arial" panose="020B0604020202020204" pitchFamily="34" charset="0"/>
              <a:cs typeface="Arial" panose="020B0604020202020204" pitchFamily="34" charset="0"/>
            </a:endParaRPr>
          </a:p>
          <a:p>
            <a:pPr lvl="0"/>
            <a:r>
              <a:rPr lang="en-US" dirty="0">
                <a:solidFill>
                  <a:schemeClr val="tx1"/>
                </a:solidFill>
                <a:latin typeface="Arial" panose="020B0604020202020204" pitchFamily="34" charset="0"/>
                <a:cs typeface="Arial" panose="020B0604020202020204" pitchFamily="34" charset="0"/>
              </a:rPr>
              <a:t>If money was gifted during the look-back, Medicaid calculates a so-called </a:t>
            </a:r>
            <a:r>
              <a:rPr lang="en-US" i="1" dirty="0">
                <a:solidFill>
                  <a:schemeClr val="tx1"/>
                </a:solidFill>
                <a:latin typeface="Arial" panose="020B0604020202020204" pitchFamily="34" charset="0"/>
                <a:cs typeface="Arial" panose="020B0604020202020204" pitchFamily="34" charset="0"/>
              </a:rPr>
              <a:t>“penalty period”</a:t>
            </a:r>
            <a:r>
              <a:rPr lang="en-US" dirty="0">
                <a:solidFill>
                  <a:schemeClr val="tx1"/>
                </a:solidFill>
                <a:latin typeface="Arial" panose="020B0604020202020204" pitchFamily="34" charset="0"/>
                <a:cs typeface="Arial" panose="020B0604020202020204" pitchFamily="34" charset="0"/>
              </a:rPr>
              <a:t> that will cause the applicant to become ineligible for Medicaid coverage for a period of time.</a:t>
            </a:r>
          </a:p>
          <a:p>
            <a:pPr marL="0" lvl="0" indent="0">
              <a:buNone/>
            </a:pPr>
            <a:endParaRPr lang="en-US" dirty="0">
              <a:solidFill>
                <a:schemeClr val="tx1"/>
              </a:solidFill>
              <a:latin typeface="Arial" panose="020B0604020202020204" pitchFamily="34" charset="0"/>
              <a:cs typeface="Arial" panose="020B0604020202020204" pitchFamily="34" charset="0"/>
            </a:endParaRPr>
          </a:p>
          <a:p>
            <a:pPr lvl="0"/>
            <a:r>
              <a:rPr lang="en-US" dirty="0">
                <a:solidFill>
                  <a:schemeClr val="tx1"/>
                </a:solidFill>
                <a:latin typeface="Arial" panose="020B0604020202020204" pitchFamily="34" charset="0"/>
                <a:cs typeface="Arial" panose="020B0604020202020204" pitchFamily="34" charset="0"/>
              </a:rPr>
              <a:t>Period starts when applicant is institutionalized, applies for Medicaid benefits and is “otherwise eligible” except for gifts.</a:t>
            </a:r>
          </a:p>
          <a:p>
            <a:pPr lvl="0"/>
            <a:endParaRPr lang="en-US" dirty="0">
              <a:solidFill>
                <a:schemeClr val="tx1"/>
              </a:solidFill>
              <a:latin typeface="Arial" panose="020B0604020202020204" pitchFamily="34" charset="0"/>
              <a:cs typeface="Arial" panose="020B0604020202020204" pitchFamily="34" charset="0"/>
            </a:endParaRPr>
          </a:p>
          <a:p>
            <a:pPr lvl="0"/>
            <a:r>
              <a:rPr lang="en-US" dirty="0">
                <a:solidFill>
                  <a:schemeClr val="tx1"/>
                </a:solidFill>
                <a:latin typeface="Arial" panose="020B0604020202020204" pitchFamily="34" charset="0"/>
                <a:cs typeface="Arial" panose="020B0604020202020204" pitchFamily="34" charset="0"/>
              </a:rPr>
              <a:t>For example, a transfer of $142,730 within the 5-year lookback period will create a 10-month period of ineligibility (for NYC applicants using the NYC regional rate).</a:t>
            </a:r>
            <a:endParaRPr lang="en-US" sz="2000" dirty="0">
              <a:solidFill>
                <a:schemeClr val="tx1"/>
              </a:solidFill>
              <a:latin typeface="Arial" panose="020B0604020202020204" pitchFamily="34" charset="0"/>
              <a:cs typeface="Arial" panose="020B0604020202020204" pitchFamily="34" charset="0"/>
            </a:endParaRPr>
          </a:p>
          <a:p>
            <a:endParaRPr lang="en-US" dirty="0"/>
          </a:p>
        </p:txBody>
      </p:sp>
      <p:sp>
        <p:nvSpPr>
          <p:cNvPr id="6" name="Footer Placeholder 5">
            <a:extLst>
              <a:ext uri="{FF2B5EF4-FFF2-40B4-BE49-F238E27FC236}">
                <a16:creationId xmlns:a16="http://schemas.microsoft.com/office/drawing/2014/main" id="{CC415CFD-685C-4C47-BAE5-AE0A959924C3}"/>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5362680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New York Regional Medicaid Rates 2025 Edition</a:t>
            </a:r>
          </a:p>
        </p:txBody>
      </p:sp>
      <p:sp>
        <p:nvSpPr>
          <p:cNvPr id="3" name="Content Placeholder 2"/>
          <p:cNvSpPr>
            <a:spLocks noGrp="1"/>
          </p:cNvSpPr>
          <p:nvPr>
            <p:ph idx="1"/>
          </p:nvPr>
        </p:nvSpPr>
        <p:spPr>
          <a:xfrm>
            <a:off x="457200" y="1600200"/>
            <a:ext cx="8229600" cy="4983162"/>
          </a:xfrm>
        </p:spPr>
        <p:txBody>
          <a:bodyPr>
            <a:normAutofit/>
          </a:bodyPr>
          <a:lstStyle/>
          <a:p>
            <a:r>
              <a:rPr lang="en-US" sz="2800" dirty="0"/>
              <a:t>Long Island - </a:t>
            </a:r>
            <a:r>
              <a:rPr lang="en-US" sz="2800" dirty="0">
                <a:solidFill>
                  <a:srgbClr val="00B0F0"/>
                </a:solidFill>
              </a:rPr>
              <a:t>$14,914</a:t>
            </a:r>
          </a:p>
          <a:p>
            <a:r>
              <a:rPr lang="en-US" sz="2800" dirty="0"/>
              <a:t>New York City - </a:t>
            </a:r>
            <a:r>
              <a:rPr lang="en-US" sz="2800" dirty="0">
                <a:solidFill>
                  <a:srgbClr val="00B0F0"/>
                </a:solidFill>
              </a:rPr>
              <a:t>$14,582</a:t>
            </a:r>
          </a:p>
          <a:p>
            <a:r>
              <a:rPr lang="en-US" sz="2800" dirty="0"/>
              <a:t>Central (Syracuse Broome, Cayuga, Oswego, etc.) - </a:t>
            </a:r>
            <a:r>
              <a:rPr lang="en-US" sz="2800" dirty="0">
                <a:solidFill>
                  <a:srgbClr val="00B0F0"/>
                </a:solidFill>
              </a:rPr>
              <a:t>$13,042</a:t>
            </a:r>
          </a:p>
          <a:p>
            <a:r>
              <a:rPr lang="en-US" sz="2800" dirty="0"/>
              <a:t>Northeastern (Albany, Rensselaer, Saratoga, etc.) - </a:t>
            </a:r>
            <a:r>
              <a:rPr lang="en-US" sz="2800" dirty="0">
                <a:solidFill>
                  <a:srgbClr val="00B0F0"/>
                </a:solidFill>
              </a:rPr>
              <a:t>$13,916</a:t>
            </a:r>
          </a:p>
          <a:p>
            <a:r>
              <a:rPr lang="en-US" sz="2800" dirty="0"/>
              <a:t>Northern Metro (Westchester, Dutchess, Orange, Rockland, etc.) - </a:t>
            </a:r>
            <a:r>
              <a:rPr lang="en-US" sz="2800" dirty="0">
                <a:solidFill>
                  <a:srgbClr val="00B0F0"/>
                </a:solidFill>
              </a:rPr>
              <a:t>$14,569</a:t>
            </a:r>
          </a:p>
          <a:p>
            <a:r>
              <a:rPr lang="en-US" sz="2800" dirty="0"/>
              <a:t>Rochester (Monroe, Ontario, Seneca, etc.) - </a:t>
            </a:r>
            <a:r>
              <a:rPr lang="en-US" sz="2800" dirty="0">
                <a:solidFill>
                  <a:srgbClr val="00B0F0"/>
                </a:solidFill>
              </a:rPr>
              <a:t>$15,127</a:t>
            </a:r>
          </a:p>
          <a:p>
            <a:r>
              <a:rPr lang="en-US" sz="2800" dirty="0"/>
              <a:t>Western (Buffalo, Erie, Niagara, etc.) - </a:t>
            </a:r>
            <a:r>
              <a:rPr lang="en-US" sz="2800" dirty="0">
                <a:solidFill>
                  <a:srgbClr val="00B0F0"/>
                </a:solidFill>
              </a:rPr>
              <a:t>$12,842</a:t>
            </a:r>
          </a:p>
          <a:p>
            <a:endParaRPr lang="en-US" dirty="0"/>
          </a:p>
        </p:txBody>
      </p:sp>
      <p:sp>
        <p:nvSpPr>
          <p:cNvPr id="6" name="Footer Placeholder 5">
            <a:extLst>
              <a:ext uri="{FF2B5EF4-FFF2-40B4-BE49-F238E27FC236}">
                <a16:creationId xmlns:a16="http://schemas.microsoft.com/office/drawing/2014/main" id="{CC415CFD-685C-4C47-BAE5-AE0A959924C3}"/>
              </a:ext>
            </a:extLst>
          </p:cNvPr>
          <p:cNvSpPr>
            <a:spLocks noGrp="1"/>
          </p:cNvSpPr>
          <p:nvPr>
            <p:ph type="ftr" sz="quarter" idx="11"/>
          </p:nvPr>
        </p:nvSpPr>
        <p:spPr/>
        <p:txBody>
          <a:bodyPr/>
          <a:lstStyle/>
          <a:p>
            <a:r>
              <a:rPr lang="en-US" dirty="0"/>
              <a:t>www.ForspanKlear.com</a:t>
            </a:r>
          </a:p>
        </p:txBody>
      </p:sp>
    </p:spTree>
    <p:extLst>
      <p:ext uri="{BB962C8B-B14F-4D97-AF65-F5344CB8AC3E}">
        <p14:creationId xmlns:p14="http://schemas.microsoft.com/office/powerpoint/2010/main" val="3900606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fontScale="90000"/>
          </a:bodyPr>
          <a:lstStyle/>
          <a:p>
            <a:br>
              <a:rPr lang="en-US" sz="2700" dirty="0">
                <a:latin typeface="Arial" panose="020B0604020202020204" pitchFamily="34" charset="0"/>
                <a:cs typeface="Arial" panose="020B0604020202020204" pitchFamily="34" charset="0"/>
              </a:rPr>
            </a:br>
            <a:endParaRPr lang="en-US" dirty="0"/>
          </a:p>
        </p:txBody>
      </p:sp>
      <p:sp>
        <p:nvSpPr>
          <p:cNvPr id="3" name="Content Placeholder 2"/>
          <p:cNvSpPr>
            <a:spLocks noGrp="1"/>
          </p:cNvSpPr>
          <p:nvPr>
            <p:ph idx="1"/>
          </p:nvPr>
        </p:nvSpPr>
        <p:spPr>
          <a:xfrm>
            <a:off x="457200" y="381000"/>
            <a:ext cx="8229600" cy="6096001"/>
          </a:xfrm>
        </p:spPr>
        <p:txBody>
          <a:bodyPr>
            <a:normAutofit/>
          </a:bodyPr>
          <a:lstStyle/>
          <a:p>
            <a:pPr marL="457200" lvl="1" indent="0" algn="ctr">
              <a:buNone/>
            </a:pPr>
            <a:endParaRPr lang="en-US" dirty="0"/>
          </a:p>
          <a:p>
            <a:pPr marL="457200" lvl="1" indent="0" algn="ctr">
              <a:buNone/>
            </a:pPr>
            <a:endParaRPr lang="en-US" dirty="0"/>
          </a:p>
          <a:p>
            <a:pPr marL="457200" lvl="1" indent="0" algn="ctr">
              <a:buNone/>
            </a:pPr>
            <a:endParaRPr lang="en-US" dirty="0"/>
          </a:p>
          <a:p>
            <a:pPr marL="457200" lvl="1" indent="0" algn="ctr">
              <a:buNone/>
            </a:pPr>
            <a:endParaRPr lang="en-US" dirty="0"/>
          </a:p>
          <a:p>
            <a:pPr marL="457200" lvl="1" indent="0" algn="ctr">
              <a:buNone/>
            </a:pPr>
            <a:r>
              <a:rPr lang="en-US" sz="4400" dirty="0"/>
              <a:t>Some Tax Issues in Medicaid Planning </a:t>
            </a:r>
          </a:p>
        </p:txBody>
      </p:sp>
      <p:sp>
        <p:nvSpPr>
          <p:cNvPr id="5" name="Footer Placeholder 4">
            <a:extLst>
              <a:ext uri="{FF2B5EF4-FFF2-40B4-BE49-F238E27FC236}">
                <a16:creationId xmlns:a16="http://schemas.microsoft.com/office/drawing/2014/main" id="{65ADC973-C347-49C7-BB7C-88963878D6EF}"/>
              </a:ext>
            </a:extLst>
          </p:cNvPr>
          <p:cNvSpPr>
            <a:spLocks noGrp="1"/>
          </p:cNvSpPr>
          <p:nvPr>
            <p:ph type="ftr" sz="quarter" idx="11"/>
          </p:nvPr>
        </p:nvSpPr>
        <p:spPr/>
        <p:txBody>
          <a:bodyPr/>
          <a:lstStyle/>
          <a:p>
            <a:r>
              <a:rPr lang="en-US" dirty="0"/>
              <a:t>www.ForspanKlear.com</a:t>
            </a:r>
          </a:p>
        </p:txBody>
      </p:sp>
    </p:spTree>
    <p:extLst>
      <p:ext uri="{BB962C8B-B14F-4D97-AF65-F5344CB8AC3E}">
        <p14:creationId xmlns:p14="http://schemas.microsoft.com/office/powerpoint/2010/main" val="25161417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4038600" cy="1325562"/>
          </a:xfrm>
        </p:spPr>
        <p:txBody>
          <a:bodyPr>
            <a:normAutofit fontScale="90000"/>
          </a:bodyPr>
          <a:lstStyle/>
          <a:p>
            <a:r>
              <a:rPr lang="en-US" u="sng" dirty="0"/>
              <a:t>Outright Transfers (Gifts)</a:t>
            </a:r>
          </a:p>
        </p:txBody>
      </p:sp>
      <p:sp>
        <p:nvSpPr>
          <p:cNvPr id="3" name="Content Placeholder 2"/>
          <p:cNvSpPr>
            <a:spLocks noGrp="1"/>
          </p:cNvSpPr>
          <p:nvPr>
            <p:ph sz="half" idx="1"/>
          </p:nvPr>
        </p:nvSpPr>
        <p:spPr/>
        <p:txBody>
          <a:bodyPr/>
          <a:lstStyle/>
          <a:p>
            <a:r>
              <a:rPr lang="en-US" dirty="0"/>
              <a:t>Carryover Basis</a:t>
            </a:r>
          </a:p>
          <a:p>
            <a:r>
              <a:rPr lang="en-US" dirty="0"/>
              <a:t>No Sec. 121(a) for Donor</a:t>
            </a:r>
          </a:p>
          <a:p>
            <a:r>
              <a:rPr lang="en-US" dirty="0"/>
              <a:t>Creditor Issues</a:t>
            </a:r>
          </a:p>
          <a:p>
            <a:r>
              <a:rPr lang="en-US" dirty="0"/>
              <a:t>Pre-deceased child/Donee</a:t>
            </a:r>
          </a:p>
          <a:p>
            <a:r>
              <a:rPr lang="en-US" dirty="0"/>
              <a:t>Divorce</a:t>
            </a:r>
          </a:p>
        </p:txBody>
      </p:sp>
      <p:sp>
        <p:nvSpPr>
          <p:cNvPr id="4" name="Content Placeholder 3"/>
          <p:cNvSpPr>
            <a:spLocks noGrp="1"/>
          </p:cNvSpPr>
          <p:nvPr>
            <p:ph sz="half" idx="2"/>
          </p:nvPr>
        </p:nvSpPr>
        <p:spPr/>
        <p:txBody>
          <a:bodyPr/>
          <a:lstStyle/>
          <a:p>
            <a:r>
              <a:rPr lang="en-US" dirty="0"/>
              <a:t>Basis Step-Up</a:t>
            </a:r>
          </a:p>
          <a:p>
            <a:r>
              <a:rPr lang="en-US" dirty="0"/>
              <a:t>Sec. 121(a) is available for Grantor(s)</a:t>
            </a:r>
          </a:p>
          <a:p>
            <a:r>
              <a:rPr lang="en-US" dirty="0"/>
              <a:t>Asset Protection </a:t>
            </a:r>
          </a:p>
        </p:txBody>
      </p:sp>
      <p:sp>
        <p:nvSpPr>
          <p:cNvPr id="6" name="Title 1"/>
          <p:cNvSpPr txBox="1">
            <a:spLocks/>
          </p:cNvSpPr>
          <p:nvPr/>
        </p:nvSpPr>
        <p:spPr>
          <a:xfrm>
            <a:off x="4419600" y="152400"/>
            <a:ext cx="4114800" cy="914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u="sng" dirty="0"/>
              <a:t>Transfers to Trust </a:t>
            </a:r>
          </a:p>
        </p:txBody>
      </p:sp>
      <p:cxnSp>
        <p:nvCxnSpPr>
          <p:cNvPr id="7" name="Straight Connector 6"/>
          <p:cNvCxnSpPr/>
          <p:nvPr/>
        </p:nvCxnSpPr>
        <p:spPr>
          <a:xfrm>
            <a:off x="4495800" y="304800"/>
            <a:ext cx="0" cy="6248400"/>
          </a:xfrm>
          <a:prstGeom prst="line">
            <a:avLst/>
          </a:prstGeom>
        </p:spPr>
        <p:style>
          <a:lnRef idx="1">
            <a:schemeClr val="accent1"/>
          </a:lnRef>
          <a:fillRef idx="0">
            <a:schemeClr val="accent1"/>
          </a:fillRef>
          <a:effectRef idx="0">
            <a:schemeClr val="accent1"/>
          </a:effectRef>
          <a:fontRef idx="minor">
            <a:schemeClr val="tx1"/>
          </a:fontRef>
        </p:style>
      </p:cxnSp>
      <p:sp>
        <p:nvSpPr>
          <p:cNvPr id="9" name="Footer Placeholder 8">
            <a:extLst>
              <a:ext uri="{FF2B5EF4-FFF2-40B4-BE49-F238E27FC236}">
                <a16:creationId xmlns:a16="http://schemas.microsoft.com/office/drawing/2014/main" id="{0260F1EC-886A-47E4-B099-A0FC7C761CDE}"/>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2295383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Tax Implications of Outright Transfers vs. Transfer to Trusts</a:t>
            </a:r>
          </a:p>
        </p:txBody>
      </p:sp>
      <p:sp>
        <p:nvSpPr>
          <p:cNvPr id="4" name="Content Placeholder 3"/>
          <p:cNvSpPr>
            <a:spLocks noGrp="1"/>
          </p:cNvSpPr>
          <p:nvPr>
            <p:ph idx="1"/>
          </p:nvPr>
        </p:nvSpPr>
        <p:spPr/>
        <p:txBody>
          <a:bodyPr/>
          <a:lstStyle/>
          <a:p>
            <a:r>
              <a:rPr lang="en-US" dirty="0"/>
              <a:t>Transfers of Real Property Including Principal Residence</a:t>
            </a:r>
          </a:p>
          <a:p>
            <a:r>
              <a:rPr lang="en-US" dirty="0"/>
              <a:t>Transfer of Liquid Assets</a:t>
            </a:r>
          </a:p>
          <a:p>
            <a:r>
              <a:rPr lang="en-US" dirty="0"/>
              <a:t>Basis Issues</a:t>
            </a:r>
          </a:p>
        </p:txBody>
      </p:sp>
      <p:sp>
        <p:nvSpPr>
          <p:cNvPr id="6" name="Footer Placeholder 5">
            <a:extLst>
              <a:ext uri="{FF2B5EF4-FFF2-40B4-BE49-F238E27FC236}">
                <a16:creationId xmlns:a16="http://schemas.microsoft.com/office/drawing/2014/main" id="{F480EF04-6376-4E14-8F4C-E270E4B13F91}"/>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17800637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Estate Tax Exclusions </a:t>
            </a:r>
          </a:p>
        </p:txBody>
      </p:sp>
      <p:sp>
        <p:nvSpPr>
          <p:cNvPr id="3" name="Content Placeholder 2"/>
          <p:cNvSpPr>
            <a:spLocks noGrp="1"/>
          </p:cNvSpPr>
          <p:nvPr>
            <p:ph idx="1"/>
          </p:nvPr>
        </p:nvSpPr>
        <p:spPr/>
        <p:txBody>
          <a:bodyPr>
            <a:normAutofit/>
          </a:bodyPr>
          <a:lstStyle/>
          <a:p>
            <a:r>
              <a:rPr lang="en-US" dirty="0">
                <a:latin typeface="Arial" panose="020B0604020202020204" pitchFamily="34" charset="0"/>
                <a:cs typeface="Arial" panose="020B0604020202020204" pitchFamily="34" charset="0"/>
              </a:rPr>
              <a:t>Federal: $15,000,000 per person (2026)</a:t>
            </a:r>
          </a:p>
          <a:p>
            <a:pPr lvl="1"/>
            <a:r>
              <a:rPr lang="en-US" dirty="0">
                <a:latin typeface="Arial" panose="020B0604020202020204" pitchFamily="34" charset="0"/>
                <a:cs typeface="Arial" panose="020B0604020202020204" pitchFamily="34" charset="0"/>
              </a:rPr>
              <a:t>Portability </a:t>
            </a:r>
          </a:p>
          <a:p>
            <a:pPr lvl="1"/>
            <a:r>
              <a:rPr lang="en-US" dirty="0">
                <a:latin typeface="Arial" panose="020B0604020202020204" pitchFamily="34" charset="0"/>
                <a:cs typeface="Arial" panose="020B0604020202020204" pitchFamily="34" charset="0"/>
              </a:rPr>
              <a:t>Unified Credit</a:t>
            </a:r>
          </a:p>
          <a:p>
            <a:r>
              <a:rPr lang="en-US" dirty="0">
                <a:latin typeface="Arial" panose="020B0604020202020204" pitchFamily="34" charset="0"/>
                <a:cs typeface="Arial" panose="020B0604020202020204" pitchFamily="34" charset="0"/>
              </a:rPr>
              <a:t>New York: $7,160,000 (2025)</a:t>
            </a:r>
          </a:p>
          <a:p>
            <a:pPr lvl="1"/>
            <a:r>
              <a:rPr lang="en-US" dirty="0">
                <a:latin typeface="Arial" panose="020B0604020202020204" pitchFamily="34" charset="0"/>
                <a:cs typeface="Arial" panose="020B0604020202020204" pitchFamily="34" charset="0"/>
              </a:rPr>
              <a:t>Cliff</a:t>
            </a:r>
          </a:p>
          <a:p>
            <a:pPr lvl="1"/>
            <a:r>
              <a:rPr lang="en-US" dirty="0">
                <a:latin typeface="Arial" panose="020B0604020202020204" pitchFamily="34" charset="0"/>
                <a:cs typeface="Arial" panose="020B0604020202020204" pitchFamily="34" charset="0"/>
              </a:rPr>
              <a:t>No Portability</a:t>
            </a:r>
          </a:p>
          <a:p>
            <a:pPr lvl="1"/>
            <a:r>
              <a:rPr lang="en-US" dirty="0">
                <a:latin typeface="Arial" panose="020B0604020202020204" pitchFamily="34" charset="0"/>
                <a:cs typeface="Arial" panose="020B0604020202020204" pitchFamily="34" charset="0"/>
              </a:rPr>
              <a:t>Three-year </a:t>
            </a:r>
            <a:r>
              <a:rPr lang="en-US" dirty="0" err="1">
                <a:latin typeface="Arial" panose="020B0604020202020204" pitchFamily="34" charset="0"/>
                <a:cs typeface="Arial" panose="020B0604020202020204" pitchFamily="34" charset="0"/>
              </a:rPr>
              <a:t>clawback</a:t>
            </a:r>
            <a:r>
              <a:rPr lang="en-US" dirty="0">
                <a:latin typeface="Arial" panose="020B0604020202020204" pitchFamily="34" charset="0"/>
                <a:cs typeface="Arial" panose="020B0604020202020204" pitchFamily="34" charset="0"/>
              </a:rPr>
              <a:t> on gifts </a:t>
            </a:r>
          </a:p>
          <a:p>
            <a:endParaRPr lang="en-US" dirty="0"/>
          </a:p>
        </p:txBody>
      </p:sp>
      <p:sp>
        <p:nvSpPr>
          <p:cNvPr id="6" name="Footer Placeholder 5">
            <a:extLst>
              <a:ext uri="{FF2B5EF4-FFF2-40B4-BE49-F238E27FC236}">
                <a16:creationId xmlns:a16="http://schemas.microsoft.com/office/drawing/2014/main" id="{4A230482-1FB9-4270-B7B9-A915274D0ECD}"/>
              </a:ext>
            </a:extLst>
          </p:cNvPr>
          <p:cNvSpPr>
            <a:spLocks noGrp="1"/>
          </p:cNvSpPr>
          <p:nvPr>
            <p:ph type="ftr" sz="quarter" idx="11"/>
          </p:nvPr>
        </p:nvSpPr>
        <p:spPr/>
        <p:txBody>
          <a:bodyPr/>
          <a:lstStyle/>
          <a:p>
            <a:r>
              <a:rPr lang="en-US" dirty="0"/>
              <a:t>www.ForspanKlear.com</a:t>
            </a:r>
          </a:p>
        </p:txBody>
      </p:sp>
    </p:spTree>
    <p:extLst>
      <p:ext uri="{BB962C8B-B14F-4D97-AF65-F5344CB8AC3E}">
        <p14:creationId xmlns:p14="http://schemas.microsoft.com/office/powerpoint/2010/main" val="3076719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B6367-C5F7-A0F5-F23C-CAECFF88BB90}"/>
              </a:ext>
            </a:extLst>
          </p:cNvPr>
          <p:cNvSpPr>
            <a:spLocks noGrp="1"/>
          </p:cNvSpPr>
          <p:nvPr>
            <p:ph type="title"/>
          </p:nvPr>
        </p:nvSpPr>
        <p:spPr/>
        <p:txBody>
          <a:bodyPr>
            <a:normAutofit fontScale="90000"/>
          </a:bodyPr>
          <a:lstStyle/>
          <a:p>
            <a:r>
              <a:rPr lang="en-US" dirty="0"/>
              <a:t>Estate and Trust Income Tax Rates (“1041 Tax Rates”) - 2025</a:t>
            </a:r>
          </a:p>
        </p:txBody>
      </p:sp>
      <p:graphicFrame>
        <p:nvGraphicFramePr>
          <p:cNvPr id="5" name="Content Placeholder 4">
            <a:extLst>
              <a:ext uri="{FF2B5EF4-FFF2-40B4-BE49-F238E27FC236}">
                <a16:creationId xmlns:a16="http://schemas.microsoft.com/office/drawing/2014/main" id="{45382318-C9E4-FFD2-A262-2D62A3A0DB67}"/>
              </a:ext>
            </a:extLst>
          </p:cNvPr>
          <p:cNvGraphicFramePr>
            <a:graphicFrameLocks noGrp="1"/>
          </p:cNvGraphicFramePr>
          <p:nvPr>
            <p:ph idx="1"/>
            <p:extLst>
              <p:ext uri="{D42A27DB-BD31-4B8C-83A1-F6EECF244321}">
                <p14:modId xmlns:p14="http://schemas.microsoft.com/office/powerpoint/2010/main" val="113073011"/>
              </p:ext>
            </p:extLst>
          </p:nvPr>
        </p:nvGraphicFramePr>
        <p:xfrm>
          <a:off x="457200" y="1600200"/>
          <a:ext cx="8229600" cy="212344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585415441"/>
                    </a:ext>
                  </a:extLst>
                </a:gridCol>
                <a:gridCol w="1463040">
                  <a:extLst>
                    <a:ext uri="{9D8B030D-6E8A-4147-A177-3AD203B41FA5}">
                      <a16:colId xmlns:a16="http://schemas.microsoft.com/office/drawing/2014/main" val="888453359"/>
                    </a:ext>
                  </a:extLst>
                </a:gridCol>
                <a:gridCol w="1645920">
                  <a:extLst>
                    <a:ext uri="{9D8B030D-6E8A-4147-A177-3AD203B41FA5}">
                      <a16:colId xmlns:a16="http://schemas.microsoft.com/office/drawing/2014/main" val="3664599553"/>
                    </a:ext>
                  </a:extLst>
                </a:gridCol>
                <a:gridCol w="1645920">
                  <a:extLst>
                    <a:ext uri="{9D8B030D-6E8A-4147-A177-3AD203B41FA5}">
                      <a16:colId xmlns:a16="http://schemas.microsoft.com/office/drawing/2014/main" val="634847925"/>
                    </a:ext>
                  </a:extLst>
                </a:gridCol>
                <a:gridCol w="1645920">
                  <a:extLst>
                    <a:ext uri="{9D8B030D-6E8A-4147-A177-3AD203B41FA5}">
                      <a16:colId xmlns:a16="http://schemas.microsoft.com/office/drawing/2014/main" val="1431641860"/>
                    </a:ext>
                  </a:extLst>
                </a:gridCol>
              </a:tblGrid>
              <a:tr h="370840">
                <a:tc>
                  <a:txBody>
                    <a:bodyPr/>
                    <a:lstStyle/>
                    <a:p>
                      <a:r>
                        <a:rPr lang="en-US" dirty="0"/>
                        <a:t>Taxable Income ($)</a:t>
                      </a:r>
                    </a:p>
                  </a:txBody>
                  <a:tcPr/>
                </a:tc>
                <a:tc>
                  <a:txBody>
                    <a:bodyPr/>
                    <a:lstStyle/>
                    <a:p>
                      <a:r>
                        <a:rPr lang="en-US" dirty="0"/>
                        <a:t>Base amount of tax ($)</a:t>
                      </a:r>
                    </a:p>
                  </a:txBody>
                  <a:tcPr/>
                </a:tc>
                <a:tc>
                  <a:txBody>
                    <a:bodyPr/>
                    <a:lstStyle/>
                    <a:p>
                      <a:r>
                        <a:rPr lang="en-US" dirty="0"/>
                        <a:t>Plus</a:t>
                      </a:r>
                    </a:p>
                  </a:txBody>
                  <a:tcPr/>
                </a:tc>
                <a:tc>
                  <a:txBody>
                    <a:bodyPr/>
                    <a:lstStyle/>
                    <a:p>
                      <a:r>
                        <a:rPr lang="en-US" dirty="0"/>
                        <a:t>Marginal Tax Rate (%)</a:t>
                      </a:r>
                    </a:p>
                  </a:txBody>
                  <a:tcPr/>
                </a:tc>
                <a:tc>
                  <a:txBody>
                    <a:bodyPr/>
                    <a:lstStyle/>
                    <a:p>
                      <a:r>
                        <a:rPr lang="en-US" dirty="0"/>
                        <a:t>Of the amount over ($)</a:t>
                      </a:r>
                    </a:p>
                  </a:txBody>
                  <a:tcPr/>
                </a:tc>
                <a:extLst>
                  <a:ext uri="{0D108BD9-81ED-4DB2-BD59-A6C34878D82A}">
                    <a16:rowId xmlns:a16="http://schemas.microsoft.com/office/drawing/2014/main" val="1341161269"/>
                  </a:ext>
                </a:extLst>
              </a:tr>
              <a:tr h="370840">
                <a:tc>
                  <a:txBody>
                    <a:bodyPr/>
                    <a:lstStyle/>
                    <a:p>
                      <a:r>
                        <a:rPr lang="en-US" dirty="0"/>
                        <a:t>0 – 3,150</a:t>
                      </a:r>
                    </a:p>
                  </a:txBody>
                  <a:tcPr/>
                </a:tc>
                <a:tc>
                  <a:txBody>
                    <a:bodyPr/>
                    <a:lstStyle/>
                    <a:p>
                      <a:endParaRPr lang="en-US" dirty="0"/>
                    </a:p>
                  </a:txBody>
                  <a:tcPr/>
                </a:tc>
                <a:tc>
                  <a:txBody>
                    <a:bodyPr/>
                    <a:lstStyle/>
                    <a:p>
                      <a:r>
                        <a:rPr lang="en-US" dirty="0"/>
                        <a:t>+</a:t>
                      </a:r>
                    </a:p>
                  </a:txBody>
                  <a:tcPr/>
                </a:tc>
                <a:tc>
                  <a:txBody>
                    <a:bodyPr/>
                    <a:lstStyle/>
                    <a:p>
                      <a:r>
                        <a:rPr lang="en-US" dirty="0"/>
                        <a:t>10.0</a:t>
                      </a:r>
                    </a:p>
                  </a:txBody>
                  <a:tcPr/>
                </a:tc>
                <a:tc>
                  <a:txBody>
                    <a:bodyPr/>
                    <a:lstStyle/>
                    <a:p>
                      <a:endParaRPr lang="en-US" dirty="0"/>
                    </a:p>
                  </a:txBody>
                  <a:tcPr/>
                </a:tc>
                <a:extLst>
                  <a:ext uri="{0D108BD9-81ED-4DB2-BD59-A6C34878D82A}">
                    <a16:rowId xmlns:a16="http://schemas.microsoft.com/office/drawing/2014/main" val="1399198200"/>
                  </a:ext>
                </a:extLst>
              </a:tr>
              <a:tr h="370840">
                <a:tc>
                  <a:txBody>
                    <a:bodyPr/>
                    <a:lstStyle/>
                    <a:p>
                      <a:r>
                        <a:rPr lang="en-US" dirty="0"/>
                        <a:t>3,151 to 11,450</a:t>
                      </a:r>
                    </a:p>
                  </a:txBody>
                  <a:tcPr/>
                </a:tc>
                <a:tc>
                  <a:txBody>
                    <a:bodyPr/>
                    <a:lstStyle/>
                    <a:p>
                      <a:r>
                        <a:rPr lang="en-US" dirty="0"/>
                        <a:t>315.00</a:t>
                      </a:r>
                    </a:p>
                  </a:txBody>
                  <a:tcPr/>
                </a:tc>
                <a:tc>
                  <a:txBody>
                    <a:bodyPr/>
                    <a:lstStyle/>
                    <a:p>
                      <a:r>
                        <a:rPr lang="en-US" dirty="0"/>
                        <a:t>+</a:t>
                      </a:r>
                    </a:p>
                  </a:txBody>
                  <a:tcPr/>
                </a:tc>
                <a:tc>
                  <a:txBody>
                    <a:bodyPr/>
                    <a:lstStyle/>
                    <a:p>
                      <a:r>
                        <a:rPr lang="en-US" dirty="0"/>
                        <a:t>24.0</a:t>
                      </a:r>
                    </a:p>
                  </a:txBody>
                  <a:tcPr/>
                </a:tc>
                <a:tc>
                  <a:txBody>
                    <a:bodyPr/>
                    <a:lstStyle/>
                    <a:p>
                      <a:r>
                        <a:rPr lang="en-US" dirty="0"/>
                        <a:t>3,150</a:t>
                      </a:r>
                    </a:p>
                  </a:txBody>
                  <a:tcPr/>
                </a:tc>
                <a:extLst>
                  <a:ext uri="{0D108BD9-81ED-4DB2-BD59-A6C34878D82A}">
                    <a16:rowId xmlns:a16="http://schemas.microsoft.com/office/drawing/2014/main" val="1194181322"/>
                  </a:ext>
                </a:extLst>
              </a:tr>
              <a:tr h="370840">
                <a:tc>
                  <a:txBody>
                    <a:bodyPr/>
                    <a:lstStyle/>
                    <a:p>
                      <a:r>
                        <a:rPr lang="en-US" dirty="0"/>
                        <a:t>11,451 to 15,650</a:t>
                      </a:r>
                    </a:p>
                  </a:txBody>
                  <a:tcPr/>
                </a:tc>
                <a:tc>
                  <a:txBody>
                    <a:bodyPr/>
                    <a:lstStyle/>
                    <a:p>
                      <a:r>
                        <a:rPr lang="en-US" dirty="0"/>
                        <a:t>2,307.00</a:t>
                      </a:r>
                    </a:p>
                  </a:txBody>
                  <a:tcPr/>
                </a:tc>
                <a:tc>
                  <a:txBody>
                    <a:bodyPr/>
                    <a:lstStyle/>
                    <a:p>
                      <a:r>
                        <a:rPr lang="en-US" dirty="0"/>
                        <a:t>+</a:t>
                      </a:r>
                    </a:p>
                  </a:txBody>
                  <a:tcPr/>
                </a:tc>
                <a:tc>
                  <a:txBody>
                    <a:bodyPr/>
                    <a:lstStyle/>
                    <a:p>
                      <a:r>
                        <a:rPr lang="en-US" dirty="0"/>
                        <a:t>35.0</a:t>
                      </a:r>
                    </a:p>
                  </a:txBody>
                  <a:tcPr/>
                </a:tc>
                <a:tc>
                  <a:txBody>
                    <a:bodyPr/>
                    <a:lstStyle/>
                    <a:p>
                      <a:r>
                        <a:rPr lang="en-US" dirty="0"/>
                        <a:t>11,450</a:t>
                      </a:r>
                    </a:p>
                  </a:txBody>
                  <a:tcPr/>
                </a:tc>
                <a:extLst>
                  <a:ext uri="{0D108BD9-81ED-4DB2-BD59-A6C34878D82A}">
                    <a16:rowId xmlns:a16="http://schemas.microsoft.com/office/drawing/2014/main" val="3177749213"/>
                  </a:ext>
                </a:extLst>
              </a:tr>
              <a:tr h="370840">
                <a:tc>
                  <a:txBody>
                    <a:bodyPr/>
                    <a:lstStyle/>
                    <a:p>
                      <a:r>
                        <a:rPr lang="en-US" dirty="0"/>
                        <a:t>Over 15,650*</a:t>
                      </a:r>
                    </a:p>
                  </a:txBody>
                  <a:tcPr/>
                </a:tc>
                <a:tc>
                  <a:txBody>
                    <a:bodyPr/>
                    <a:lstStyle/>
                    <a:p>
                      <a:r>
                        <a:rPr lang="en-US" dirty="0"/>
                        <a:t>3,776.65</a:t>
                      </a:r>
                    </a:p>
                  </a:txBody>
                  <a:tcPr/>
                </a:tc>
                <a:tc>
                  <a:txBody>
                    <a:bodyPr/>
                    <a:lstStyle/>
                    <a:p>
                      <a:r>
                        <a:rPr lang="en-US" dirty="0"/>
                        <a:t>+</a:t>
                      </a:r>
                    </a:p>
                  </a:txBody>
                  <a:tcPr/>
                </a:tc>
                <a:tc>
                  <a:txBody>
                    <a:bodyPr/>
                    <a:lstStyle/>
                    <a:p>
                      <a:r>
                        <a:rPr lang="en-US" dirty="0"/>
                        <a:t>37</a:t>
                      </a:r>
                    </a:p>
                  </a:txBody>
                  <a:tcPr/>
                </a:tc>
                <a:tc>
                  <a:txBody>
                    <a:bodyPr/>
                    <a:lstStyle/>
                    <a:p>
                      <a:r>
                        <a:rPr lang="en-US" dirty="0"/>
                        <a:t>15,650</a:t>
                      </a:r>
                    </a:p>
                  </a:txBody>
                  <a:tcPr/>
                </a:tc>
                <a:extLst>
                  <a:ext uri="{0D108BD9-81ED-4DB2-BD59-A6C34878D82A}">
                    <a16:rowId xmlns:a16="http://schemas.microsoft.com/office/drawing/2014/main" val="908493606"/>
                  </a:ext>
                </a:extLst>
              </a:tr>
            </a:tbl>
          </a:graphicData>
        </a:graphic>
      </p:graphicFrame>
      <p:sp>
        <p:nvSpPr>
          <p:cNvPr id="4" name="Footer Placeholder 3">
            <a:extLst>
              <a:ext uri="{FF2B5EF4-FFF2-40B4-BE49-F238E27FC236}">
                <a16:creationId xmlns:a16="http://schemas.microsoft.com/office/drawing/2014/main" id="{0DFFA53D-D0C5-0E79-80C8-7A26DC827467}"/>
              </a:ext>
            </a:extLst>
          </p:cNvPr>
          <p:cNvSpPr>
            <a:spLocks noGrp="1"/>
          </p:cNvSpPr>
          <p:nvPr>
            <p:ph type="ftr" sz="quarter" idx="11"/>
          </p:nvPr>
        </p:nvSpPr>
        <p:spPr/>
        <p:txBody>
          <a:bodyPr/>
          <a:lstStyle/>
          <a:p>
            <a:r>
              <a:rPr lang="en-US"/>
              <a:t>www.ForspanKlear.com</a:t>
            </a:r>
            <a:endParaRPr lang="en-US" dirty="0"/>
          </a:p>
        </p:txBody>
      </p:sp>
      <p:sp>
        <p:nvSpPr>
          <p:cNvPr id="6" name="Title 1">
            <a:extLst>
              <a:ext uri="{FF2B5EF4-FFF2-40B4-BE49-F238E27FC236}">
                <a16:creationId xmlns:a16="http://schemas.microsoft.com/office/drawing/2014/main" id="{EF72BFFF-3859-BFB7-EBA3-508F549BCE93}"/>
              </a:ext>
            </a:extLst>
          </p:cNvPr>
          <p:cNvSpPr txBox="1">
            <a:spLocks/>
          </p:cNvSpPr>
          <p:nvPr/>
        </p:nvSpPr>
        <p:spPr>
          <a:xfrm>
            <a:off x="381000" y="4038600"/>
            <a:ext cx="8229600" cy="1143000"/>
          </a:xfrm>
          <a:prstGeom prst="rect">
            <a:avLst/>
          </a:prstGeom>
        </p:spPr>
        <p:txBody>
          <a:bodyPr vert="horz" lIns="91440" tIns="45720" rIns="91440" bIns="45720" rtlCol="0" anchor="ctr">
            <a:normAutofit fontScale="7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Contrast: Married filing jointly enter highest tax bracket at $751,600 of taxable income!  </a:t>
            </a:r>
          </a:p>
        </p:txBody>
      </p:sp>
      <p:sp>
        <p:nvSpPr>
          <p:cNvPr id="3" name="Title 1">
            <a:extLst>
              <a:ext uri="{FF2B5EF4-FFF2-40B4-BE49-F238E27FC236}">
                <a16:creationId xmlns:a16="http://schemas.microsoft.com/office/drawing/2014/main" id="{27696F62-566D-66F1-F6B5-827D881C0DB3}"/>
              </a:ext>
            </a:extLst>
          </p:cNvPr>
          <p:cNvSpPr txBox="1">
            <a:spLocks/>
          </p:cNvSpPr>
          <p:nvPr/>
        </p:nvSpPr>
        <p:spPr>
          <a:xfrm>
            <a:off x="228600" y="5562600"/>
            <a:ext cx="8229600" cy="605000"/>
          </a:xfrm>
          <a:prstGeom prst="rect">
            <a:avLst/>
          </a:prstGeom>
        </p:spPr>
        <p:txBody>
          <a:bodyPr vert="horz" lIns="91440" tIns="45720" rIns="91440" bIns="45720" rtlCol="0" anchor="ctr">
            <a:normAutofit fontScale="4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*For capital gains taxes, there is a 0% bracket for cap gains of $0-3,250; a 15% rate for $3,250 -$15,900 and a 20% rate for cap gains in excess of $15,900</a:t>
            </a:r>
          </a:p>
        </p:txBody>
      </p:sp>
    </p:spTree>
    <p:extLst>
      <p:ext uri="{BB962C8B-B14F-4D97-AF65-F5344CB8AC3E}">
        <p14:creationId xmlns:p14="http://schemas.microsoft.com/office/powerpoint/2010/main" val="35723798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72FDFB-C528-CC17-D938-64F2116844C6}"/>
              </a:ext>
            </a:extLst>
          </p:cNvPr>
          <p:cNvSpPr>
            <a:spLocks noGrp="1"/>
          </p:cNvSpPr>
          <p:nvPr>
            <p:ph type="title"/>
          </p:nvPr>
        </p:nvSpPr>
        <p:spPr/>
        <p:txBody>
          <a:bodyPr>
            <a:normAutofit fontScale="90000"/>
          </a:bodyPr>
          <a:lstStyle/>
          <a:p>
            <a:r>
              <a:rPr lang="en-US" dirty="0"/>
              <a:t>Estate and Trust Income Tax Rates (“1041 Tax Rates”)</a:t>
            </a:r>
          </a:p>
        </p:txBody>
      </p:sp>
      <p:sp>
        <p:nvSpPr>
          <p:cNvPr id="3" name="Content Placeholder 2">
            <a:extLst>
              <a:ext uri="{FF2B5EF4-FFF2-40B4-BE49-F238E27FC236}">
                <a16:creationId xmlns:a16="http://schemas.microsoft.com/office/drawing/2014/main" id="{0F667E4C-2679-47E4-F42E-64C308CE9ACE}"/>
              </a:ext>
            </a:extLst>
          </p:cNvPr>
          <p:cNvSpPr>
            <a:spLocks noGrp="1"/>
          </p:cNvSpPr>
          <p:nvPr>
            <p:ph idx="1"/>
          </p:nvPr>
        </p:nvSpPr>
        <p:spPr>
          <a:xfrm>
            <a:off x="457200" y="1600200"/>
            <a:ext cx="8229600" cy="4800600"/>
          </a:xfrm>
        </p:spPr>
        <p:txBody>
          <a:bodyPr>
            <a:normAutofit fontScale="85000" lnSpcReduction="20000"/>
          </a:bodyPr>
          <a:lstStyle/>
          <a:p>
            <a:r>
              <a:rPr lang="en-US" sz="3200" dirty="0"/>
              <a:t> Consider 37% begins $15,650   (2025)</a:t>
            </a:r>
          </a:p>
          <a:p>
            <a:r>
              <a:rPr lang="en-US" sz="3200" dirty="0"/>
              <a:t> Also 3.8% Medicare Surtax</a:t>
            </a:r>
          </a:p>
          <a:p>
            <a:r>
              <a:rPr lang="en-US" sz="3200" dirty="0"/>
              <a:t> 20% LTCG Rate threshold $15,900</a:t>
            </a:r>
          </a:p>
          <a:p>
            <a:r>
              <a:rPr lang="en-US" sz="3200" dirty="0"/>
              <a:t> By contrast married joint 37% </a:t>
            </a:r>
            <a:r>
              <a:rPr lang="en-US" dirty="0"/>
              <a:t>$751,600 </a:t>
            </a:r>
            <a:endParaRPr lang="en-US" sz="3200" dirty="0"/>
          </a:p>
          <a:p>
            <a:r>
              <a:rPr lang="en-US" sz="3200" dirty="0"/>
              <a:t> 3.8% threshold $250,000 – married JT</a:t>
            </a:r>
          </a:p>
          <a:p>
            <a:r>
              <a:rPr lang="en-US" sz="3200" dirty="0"/>
              <a:t> 	NII – Passive income; Interest, Div., CG</a:t>
            </a:r>
          </a:p>
          <a:p>
            <a:r>
              <a:rPr lang="en-US" dirty="0"/>
              <a:t>Consider Sec. 645 Election for Revocable Trusts</a:t>
            </a:r>
          </a:p>
          <a:p>
            <a:pPr lvl="1"/>
            <a:r>
              <a:rPr lang="en-US" dirty="0"/>
              <a:t>Trust can be treated as part of the estate for Federal income tax purposes</a:t>
            </a:r>
          </a:p>
          <a:p>
            <a:pPr lvl="1"/>
            <a:r>
              <a:rPr lang="en-US" dirty="0"/>
              <a:t>Easier – combines estate and trust into one return</a:t>
            </a:r>
          </a:p>
          <a:p>
            <a:pPr lvl="1"/>
            <a:r>
              <a:rPr lang="en-US" dirty="0"/>
              <a:t>Estate can choose a fiscal year (as opposed to calendar) and possibly defer income </a:t>
            </a:r>
          </a:p>
          <a:p>
            <a:endParaRPr lang="en-US" dirty="0"/>
          </a:p>
        </p:txBody>
      </p:sp>
      <p:sp>
        <p:nvSpPr>
          <p:cNvPr id="4" name="Footer Placeholder 3">
            <a:extLst>
              <a:ext uri="{FF2B5EF4-FFF2-40B4-BE49-F238E27FC236}">
                <a16:creationId xmlns:a16="http://schemas.microsoft.com/office/drawing/2014/main" id="{A9E1DFCF-FD67-54C0-F105-80CB19137B26}"/>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23761721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50FD0-FFD0-49F1-B3E7-DDCA314FD956}"/>
              </a:ext>
            </a:extLst>
          </p:cNvPr>
          <p:cNvSpPr>
            <a:spLocks noGrp="1"/>
          </p:cNvSpPr>
          <p:nvPr>
            <p:ph type="title"/>
          </p:nvPr>
        </p:nvSpPr>
        <p:spPr/>
        <p:txBody>
          <a:bodyPr/>
          <a:lstStyle/>
          <a:p>
            <a:r>
              <a:rPr lang="en-US" dirty="0"/>
              <a:t>Reduce Income Tax Burden</a:t>
            </a:r>
          </a:p>
        </p:txBody>
      </p:sp>
      <p:sp>
        <p:nvSpPr>
          <p:cNvPr id="3" name="Content Placeholder 2">
            <a:extLst>
              <a:ext uri="{FF2B5EF4-FFF2-40B4-BE49-F238E27FC236}">
                <a16:creationId xmlns:a16="http://schemas.microsoft.com/office/drawing/2014/main" id="{D2E2FFCF-8B02-4573-A371-E49758081C8D}"/>
              </a:ext>
            </a:extLst>
          </p:cNvPr>
          <p:cNvSpPr>
            <a:spLocks noGrp="1"/>
          </p:cNvSpPr>
          <p:nvPr>
            <p:ph idx="1"/>
          </p:nvPr>
        </p:nvSpPr>
        <p:spPr>
          <a:xfrm>
            <a:off x="457200" y="1681767"/>
            <a:ext cx="8472608" cy="3494465"/>
          </a:xfrm>
        </p:spPr>
        <p:txBody>
          <a:bodyPr>
            <a:noAutofit/>
          </a:bodyPr>
          <a:lstStyle/>
          <a:p>
            <a:r>
              <a:rPr lang="en-US" sz="3750" dirty="0"/>
              <a:t> Distribute DNI – Medicaid consequences</a:t>
            </a:r>
          </a:p>
          <a:p>
            <a:r>
              <a:rPr lang="en-US" sz="3750" dirty="0"/>
              <a:t> Include capital gain in DNI §1.643(a)-3</a:t>
            </a:r>
          </a:p>
          <a:p>
            <a:r>
              <a:rPr lang="en-US" sz="3750" dirty="0"/>
              <a:t> In-kind distribution §643(e)(3) Election</a:t>
            </a:r>
          </a:p>
          <a:p>
            <a:r>
              <a:rPr lang="en-US" sz="3750" dirty="0"/>
              <a:t> 65-day election §663(b)</a:t>
            </a:r>
          </a:p>
          <a:p>
            <a:r>
              <a:rPr lang="en-US" sz="3750" dirty="0"/>
              <a:t> Distribution/Discretion risk</a:t>
            </a:r>
          </a:p>
          <a:p>
            <a:r>
              <a:rPr lang="en-US" sz="3750" dirty="0"/>
              <a:t> Consider Grantor Trust</a:t>
            </a:r>
          </a:p>
        </p:txBody>
      </p:sp>
      <p:sp>
        <p:nvSpPr>
          <p:cNvPr id="4" name="Slide Number Placeholder 3">
            <a:extLst>
              <a:ext uri="{FF2B5EF4-FFF2-40B4-BE49-F238E27FC236}">
                <a16:creationId xmlns:a16="http://schemas.microsoft.com/office/drawing/2014/main" id="{219DA58F-6C36-4AE9-97D0-293286608A38}"/>
              </a:ext>
            </a:extLst>
          </p:cNvPr>
          <p:cNvSpPr>
            <a:spLocks noGrp="1"/>
          </p:cNvSpPr>
          <p:nvPr>
            <p:ph type="sldNum" sz="quarter" idx="12"/>
          </p:nvPr>
        </p:nvSpPr>
        <p:spPr/>
        <p:txBody>
          <a:bodyPr/>
          <a:lstStyle/>
          <a:p>
            <a:fld id="{256AA372-30B2-477C-B3D5-AA2E58010A62}" type="slidenum">
              <a:rPr lang="en-US" smtClean="0"/>
              <a:pPr/>
              <a:t>19</a:t>
            </a:fld>
            <a:endParaRPr lang="en-US" dirty="0"/>
          </a:p>
        </p:txBody>
      </p:sp>
      <p:sp>
        <p:nvSpPr>
          <p:cNvPr id="5" name="Footer Placeholder 4">
            <a:extLst>
              <a:ext uri="{FF2B5EF4-FFF2-40B4-BE49-F238E27FC236}">
                <a16:creationId xmlns:a16="http://schemas.microsoft.com/office/drawing/2014/main" id="{74DCCBED-6E5F-4123-3C02-0445996EFCD3}"/>
              </a:ext>
            </a:extLst>
          </p:cNvPr>
          <p:cNvSpPr>
            <a:spLocks noGrp="1"/>
          </p:cNvSpPr>
          <p:nvPr>
            <p:ph type="ftr" sz="quarter" idx="11"/>
          </p:nvPr>
        </p:nvSpPr>
        <p:spPr/>
        <p:txBody>
          <a:bodyPr/>
          <a:lstStyle/>
          <a:p>
            <a:r>
              <a:rPr lang="en-US"/>
              <a:t>© Capell Barnett Matalon &amp; Schoenfeld LLP</a:t>
            </a:r>
          </a:p>
        </p:txBody>
      </p:sp>
    </p:spTree>
    <p:extLst>
      <p:ext uri="{BB962C8B-B14F-4D97-AF65-F5344CB8AC3E}">
        <p14:creationId xmlns:p14="http://schemas.microsoft.com/office/powerpoint/2010/main" val="2427682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122ADB9-C965-40FA-B1CF-3F62170EFC89}"/>
              </a:ext>
            </a:extLst>
          </p:cNvPr>
          <p:cNvSpPr>
            <a:spLocks noGrp="1"/>
          </p:cNvSpPr>
          <p:nvPr>
            <p:ph type="ftr" sz="quarter" idx="11"/>
          </p:nvPr>
        </p:nvSpPr>
        <p:spPr/>
        <p:txBody>
          <a:bodyPr/>
          <a:lstStyle/>
          <a:p>
            <a:r>
              <a:rPr lang="en-US"/>
              <a:t>www.ForspanKlear.com</a:t>
            </a:r>
          </a:p>
        </p:txBody>
      </p:sp>
      <p:sp>
        <p:nvSpPr>
          <p:cNvPr id="4" name="TextBox 3">
            <a:extLst>
              <a:ext uri="{FF2B5EF4-FFF2-40B4-BE49-F238E27FC236}">
                <a16:creationId xmlns:a16="http://schemas.microsoft.com/office/drawing/2014/main" id="{72AE5223-2A19-40CF-A487-8AB908EBFF0E}"/>
              </a:ext>
            </a:extLst>
          </p:cNvPr>
          <p:cNvSpPr txBox="1"/>
          <p:nvPr/>
        </p:nvSpPr>
        <p:spPr>
          <a:xfrm>
            <a:off x="2286000" y="1221694"/>
            <a:ext cx="4572000" cy="4247317"/>
          </a:xfrm>
          <a:prstGeom prst="rect">
            <a:avLst/>
          </a:prstGeom>
          <a:noFill/>
        </p:spPr>
        <p:txBody>
          <a:bodyPr wrap="square">
            <a:spAutoFit/>
          </a:bodyPr>
          <a:lstStyle/>
          <a:p>
            <a:r>
              <a:rPr lang="en-US" sz="1350" dirty="0"/>
              <a:t>LEGAL DISCLAIMER-FORSPAN KLEAR LLP</a:t>
            </a:r>
          </a:p>
          <a:p>
            <a:r>
              <a:rPr lang="en-US" sz="1350" dirty="0"/>
              <a:t>This presentation may be considered Attorney Advertising, and any prior results do not guarantee a similar outcome in the future. </a:t>
            </a:r>
          </a:p>
          <a:p>
            <a:endParaRPr lang="en-US" sz="1350" dirty="0"/>
          </a:p>
          <a:p>
            <a:r>
              <a:rPr lang="en-US" sz="1350" dirty="0"/>
              <a:t>This presentation is intended to provide general information and does not provide legal advice nor an invitation for an attorney-client relationship. Receiving information contained in the presentation or contacting Forspan Klear, by any method, shall not create an attorney-client relationship.  An attorney-client relationship shall only commence with a mutually executed legal engagement letter between Forspan Klear and the client.</a:t>
            </a:r>
          </a:p>
          <a:p>
            <a:endParaRPr lang="en-US" sz="1350" dirty="0"/>
          </a:p>
          <a:p>
            <a:r>
              <a:rPr lang="en-US" sz="1350" dirty="0"/>
              <a:t>Forspan Klear shall not be liable for any action or inaction as a result of relying on content from this presentation.  Forspan Klear makes no representations, warranties, claims, promises or guarantees that the information in this presentation, is accurate, complete, current or applicable to your unique legal situation. </a:t>
            </a:r>
          </a:p>
        </p:txBody>
      </p:sp>
    </p:spTree>
    <p:extLst>
      <p:ext uri="{BB962C8B-B14F-4D97-AF65-F5344CB8AC3E}">
        <p14:creationId xmlns:p14="http://schemas.microsoft.com/office/powerpoint/2010/main" val="18843890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08038"/>
          </a:xfrm>
        </p:spPr>
        <p:txBody>
          <a:bodyPr>
            <a:normAutofit fontScale="90000"/>
          </a:bodyPr>
          <a:lstStyle/>
          <a:p>
            <a:r>
              <a:rPr lang="en-US" dirty="0">
                <a:latin typeface="Arial" panose="020B0604020202020204" pitchFamily="34" charset="0"/>
                <a:cs typeface="Arial" panose="020B0604020202020204" pitchFamily="34" charset="0"/>
              </a:rPr>
              <a:t>Irrevocable Medicaid Asset Preservation Trust</a:t>
            </a:r>
            <a:endParaRPr lang="en-US" dirty="0"/>
          </a:p>
        </p:txBody>
      </p:sp>
      <p:sp>
        <p:nvSpPr>
          <p:cNvPr id="3" name="Content Placeholder 2"/>
          <p:cNvSpPr>
            <a:spLocks noGrp="1"/>
          </p:cNvSpPr>
          <p:nvPr>
            <p:ph idx="1"/>
          </p:nvPr>
        </p:nvSpPr>
        <p:spPr>
          <a:xfrm>
            <a:off x="457200" y="1905000"/>
            <a:ext cx="8229600" cy="4525963"/>
          </a:xfrm>
        </p:spPr>
        <p:txBody>
          <a:bodyPr>
            <a:normAutofit fontScale="92500"/>
          </a:bodyPr>
          <a:lstStyle/>
          <a:p>
            <a:r>
              <a:rPr lang="en-US" dirty="0">
                <a:latin typeface="Arial" panose="020B0604020202020204" pitchFamily="34" charset="0"/>
                <a:cs typeface="Arial" panose="020B0604020202020204" pitchFamily="34" charset="0"/>
              </a:rPr>
              <a:t>Trust Requirements:</a:t>
            </a:r>
          </a:p>
          <a:p>
            <a:pPr lvl="1">
              <a:buFont typeface="Wingdings" pitchFamily="2" charset="2"/>
              <a:buChar char="§"/>
            </a:pPr>
            <a:r>
              <a:rPr lang="en-US" dirty="0">
                <a:latin typeface="Arial" panose="020B0604020202020204" pitchFamily="34" charset="0"/>
                <a:cs typeface="Arial" panose="020B0604020202020204" pitchFamily="34" charset="0"/>
              </a:rPr>
              <a:t>Must be Irrevocable</a:t>
            </a:r>
          </a:p>
          <a:p>
            <a:pPr lvl="1">
              <a:buFont typeface="Wingdings" pitchFamily="2" charset="2"/>
              <a:buChar char="§"/>
            </a:pPr>
            <a:r>
              <a:rPr lang="en-US" dirty="0">
                <a:latin typeface="Arial" panose="020B0604020202020204" pitchFamily="34" charset="0"/>
                <a:cs typeface="Arial" panose="020B0604020202020204" pitchFamily="34" charset="0"/>
              </a:rPr>
              <a:t>Settlor should not serve as Trustee (best practice)</a:t>
            </a:r>
          </a:p>
          <a:p>
            <a:pPr lvl="1">
              <a:buFont typeface="Wingdings" pitchFamily="2" charset="2"/>
              <a:buChar char="§"/>
            </a:pPr>
            <a:r>
              <a:rPr lang="en-US" dirty="0">
                <a:latin typeface="Arial" panose="020B0604020202020204" pitchFamily="34" charset="0"/>
                <a:cs typeface="Arial" panose="020B0604020202020204" pitchFamily="34" charset="0"/>
              </a:rPr>
              <a:t>Any principal or income that can be distributed to the Settlor or Settlor’s spouse will be considered available for Medicaid purposes</a:t>
            </a:r>
          </a:p>
          <a:p>
            <a:pPr lvl="1">
              <a:buFont typeface="Wingdings" pitchFamily="2" charset="2"/>
              <a:buChar char="§"/>
            </a:pPr>
            <a:r>
              <a:rPr lang="en-US" dirty="0">
                <a:latin typeface="Arial" panose="020B0604020202020204" pitchFamily="34" charset="0"/>
                <a:cs typeface="Arial" panose="020B0604020202020204" pitchFamily="34" charset="0"/>
              </a:rPr>
              <a:t>Discretionary payments to Settlor / Settlor’s spouse will be available even if subject to an ascertainable standard</a:t>
            </a:r>
          </a:p>
          <a:p>
            <a:pPr lvl="2">
              <a:buFont typeface="Wingdings" pitchFamily="2" charset="2"/>
              <a:buChar char="§"/>
            </a:pPr>
            <a:r>
              <a:rPr lang="en-US" dirty="0">
                <a:latin typeface="Arial" panose="020B0604020202020204" pitchFamily="34" charset="0"/>
                <a:cs typeface="Arial" panose="020B0604020202020204" pitchFamily="34" charset="0"/>
              </a:rPr>
              <a:t>“HEMS” will not be acceptable for Medicaid purposes</a:t>
            </a:r>
          </a:p>
          <a:p>
            <a:endParaRPr lang="en-US" dirty="0"/>
          </a:p>
        </p:txBody>
      </p:sp>
      <p:sp>
        <p:nvSpPr>
          <p:cNvPr id="6" name="Footer Placeholder 5">
            <a:extLst>
              <a:ext uri="{FF2B5EF4-FFF2-40B4-BE49-F238E27FC236}">
                <a16:creationId xmlns:a16="http://schemas.microsoft.com/office/drawing/2014/main" id="{AC61E19C-4A08-46B6-A8AB-2210D60E16DC}"/>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19311741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rial" panose="020B0604020202020204" pitchFamily="34" charset="0"/>
                <a:cs typeface="Arial" panose="020B0604020202020204" pitchFamily="34" charset="0"/>
              </a:rPr>
              <a:t>Irrevocable Medicaid Asset Preservation Trust cont.</a:t>
            </a:r>
            <a:endParaRPr lang="en-US" dirty="0"/>
          </a:p>
        </p:txBody>
      </p:sp>
      <p:sp>
        <p:nvSpPr>
          <p:cNvPr id="3" name="Content Placeholder 2"/>
          <p:cNvSpPr>
            <a:spLocks noGrp="1"/>
          </p:cNvSpPr>
          <p:nvPr>
            <p:ph idx="1"/>
          </p:nvPr>
        </p:nvSpPr>
        <p:spPr>
          <a:xfrm>
            <a:off x="457200" y="1600200"/>
            <a:ext cx="8229600" cy="4876800"/>
          </a:xfrm>
        </p:spPr>
        <p:txBody>
          <a:bodyPr>
            <a:noAutofit/>
          </a:bodyPr>
          <a:lstStyle/>
          <a:p>
            <a:r>
              <a:rPr lang="en-US" sz="2800" dirty="0">
                <a:latin typeface="Arial" panose="020B0604020202020204" pitchFamily="34" charset="0"/>
                <a:cs typeface="Arial" panose="020B0604020202020204" pitchFamily="34" charset="0"/>
              </a:rPr>
              <a:t>Advantages:</a:t>
            </a:r>
          </a:p>
          <a:p>
            <a:pPr lvl="1">
              <a:buFont typeface="Wingdings" pitchFamily="2" charset="2"/>
              <a:buChar char="§"/>
            </a:pPr>
            <a:r>
              <a:rPr lang="en-US" sz="2400" dirty="0">
                <a:latin typeface="Arial" panose="020B0604020202020204" pitchFamily="34" charset="0"/>
                <a:cs typeface="Arial" panose="020B0604020202020204" pitchFamily="34" charset="0"/>
              </a:rPr>
              <a:t>Considered a completed transfer for Medicaid purposes</a:t>
            </a:r>
          </a:p>
          <a:p>
            <a:pPr lvl="1">
              <a:buFont typeface="Wingdings" pitchFamily="2" charset="2"/>
              <a:buChar char="§"/>
            </a:pPr>
            <a:r>
              <a:rPr lang="en-US" sz="2400" dirty="0">
                <a:latin typeface="Arial" panose="020B0604020202020204" pitchFamily="34" charset="0"/>
                <a:cs typeface="Arial" panose="020B0604020202020204" pitchFamily="34" charset="0"/>
              </a:rPr>
              <a:t>Decision-making can be easier and more efficient</a:t>
            </a:r>
          </a:p>
          <a:p>
            <a:pPr lvl="1">
              <a:buFont typeface="Wingdings" pitchFamily="2" charset="2"/>
              <a:buChar char="§"/>
            </a:pPr>
            <a:r>
              <a:rPr lang="en-US" sz="2400" dirty="0">
                <a:latin typeface="Arial" panose="020B0604020202020204" pitchFamily="34" charset="0"/>
                <a:cs typeface="Arial" panose="020B0604020202020204" pitchFamily="34" charset="0"/>
              </a:rPr>
              <a:t>Can provide protection against children’s creditors</a:t>
            </a:r>
          </a:p>
          <a:p>
            <a:pPr lvl="1">
              <a:buFont typeface="Wingdings" pitchFamily="2" charset="2"/>
              <a:buChar char="§"/>
            </a:pPr>
            <a:r>
              <a:rPr lang="en-US" sz="2400" dirty="0">
                <a:latin typeface="Arial" panose="020B0604020202020204" pitchFamily="34" charset="0"/>
                <a:cs typeface="Arial" panose="020B0604020202020204" pitchFamily="34" charset="0"/>
              </a:rPr>
              <a:t>Income tax benefits</a:t>
            </a:r>
          </a:p>
          <a:p>
            <a:pPr lvl="2">
              <a:buFont typeface="Wingdings" pitchFamily="2" charset="2"/>
              <a:buChar char="§"/>
            </a:pPr>
            <a:r>
              <a:rPr lang="en-US" dirty="0">
                <a:latin typeface="Arial" panose="020B0604020202020204" pitchFamily="34" charset="0"/>
                <a:cs typeface="Arial" panose="020B0604020202020204" pitchFamily="34" charset="0"/>
              </a:rPr>
              <a:t>Real Estate tax exemptions</a:t>
            </a:r>
          </a:p>
          <a:p>
            <a:pPr lvl="2">
              <a:buFont typeface="Wingdings" pitchFamily="2" charset="2"/>
              <a:buChar char="§"/>
            </a:pPr>
            <a:r>
              <a:rPr lang="en-US" dirty="0">
                <a:latin typeface="Arial" panose="020B0604020202020204" pitchFamily="34" charset="0"/>
                <a:cs typeface="Arial" panose="020B0604020202020204" pitchFamily="34" charset="0"/>
              </a:rPr>
              <a:t>IRC Section 121 Exemption can be maintained</a:t>
            </a:r>
          </a:p>
          <a:p>
            <a:pPr lvl="1">
              <a:buFont typeface="Wingdings" pitchFamily="2" charset="2"/>
              <a:buChar char="§"/>
            </a:pPr>
            <a:r>
              <a:rPr lang="en-US" sz="2400" dirty="0">
                <a:latin typeface="Arial" panose="020B0604020202020204" pitchFamily="34" charset="0"/>
                <a:cs typeface="Arial" panose="020B0604020202020204" pitchFamily="34" charset="0"/>
              </a:rPr>
              <a:t>Can preserve step-up in basis upon Settlor’s death</a:t>
            </a:r>
          </a:p>
          <a:p>
            <a:pPr lvl="1">
              <a:buFont typeface="Wingdings" pitchFamily="2" charset="2"/>
              <a:buChar char="§"/>
            </a:pPr>
            <a:r>
              <a:rPr lang="en-US" sz="2400" dirty="0">
                <a:latin typeface="Arial" panose="020B0604020202020204" pitchFamily="34" charset="0"/>
                <a:cs typeface="Arial" panose="020B0604020202020204" pitchFamily="34" charset="0"/>
              </a:rPr>
              <a:t>Can reserve limited power of appointment to make limited changes to beneficiaries</a:t>
            </a:r>
          </a:p>
          <a:p>
            <a:endParaRPr lang="en-US" sz="2800" dirty="0"/>
          </a:p>
        </p:txBody>
      </p:sp>
      <p:sp>
        <p:nvSpPr>
          <p:cNvPr id="6" name="Footer Placeholder 5">
            <a:extLst>
              <a:ext uri="{FF2B5EF4-FFF2-40B4-BE49-F238E27FC236}">
                <a16:creationId xmlns:a16="http://schemas.microsoft.com/office/drawing/2014/main" id="{8AF917A3-EA18-49F5-BF2C-DE84B70B9E64}"/>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12054337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rial" panose="020B0604020202020204" pitchFamily="34" charset="0"/>
                <a:cs typeface="Arial" panose="020B0604020202020204" pitchFamily="34" charset="0"/>
              </a:rPr>
              <a:t>Irrevocable Medicaid Asset Preservation Trust cont.</a:t>
            </a:r>
            <a:endParaRPr lang="en-US" dirty="0"/>
          </a:p>
        </p:txBody>
      </p:sp>
      <p:sp>
        <p:nvSpPr>
          <p:cNvPr id="3" name="Content Placeholder 2"/>
          <p:cNvSpPr>
            <a:spLocks noGrp="1"/>
          </p:cNvSpPr>
          <p:nvPr>
            <p:ph idx="1"/>
          </p:nvPr>
        </p:nvSpPr>
        <p:spPr/>
        <p:txBody>
          <a:bodyPr>
            <a:normAutofit lnSpcReduction="10000"/>
          </a:bodyPr>
          <a:lstStyle/>
          <a:p>
            <a:r>
              <a:rPr lang="en-US" dirty="0">
                <a:latin typeface="Arial" panose="020B0604020202020204" pitchFamily="34" charset="0"/>
                <a:cs typeface="Arial" panose="020B0604020202020204" pitchFamily="34" charset="0"/>
              </a:rPr>
              <a:t>Disadvantages:</a:t>
            </a:r>
          </a:p>
          <a:p>
            <a:pPr lvl="1">
              <a:buFont typeface="Wingdings" pitchFamily="2" charset="2"/>
              <a:buChar char="§"/>
            </a:pPr>
            <a:r>
              <a:rPr lang="en-US" dirty="0">
                <a:latin typeface="Arial" panose="020B0604020202020204" pitchFamily="34" charset="0"/>
                <a:cs typeface="Arial" panose="020B0604020202020204" pitchFamily="34" charset="0"/>
              </a:rPr>
              <a:t>Loss of control/independence</a:t>
            </a:r>
          </a:p>
          <a:p>
            <a:pPr lvl="1">
              <a:buFont typeface="Wingdings" pitchFamily="2" charset="2"/>
              <a:buChar char="§"/>
            </a:pPr>
            <a:r>
              <a:rPr lang="en-US" dirty="0">
                <a:latin typeface="Arial" panose="020B0604020202020204" pitchFamily="34" charset="0"/>
                <a:cs typeface="Arial" panose="020B0604020202020204" pitchFamily="34" charset="0"/>
              </a:rPr>
              <a:t>More costly / complicated</a:t>
            </a:r>
          </a:p>
          <a:p>
            <a:pPr lvl="1">
              <a:buFont typeface="Wingdings" pitchFamily="2" charset="2"/>
              <a:buChar char="§"/>
            </a:pPr>
            <a:r>
              <a:rPr lang="en-US" dirty="0">
                <a:latin typeface="Arial" panose="020B0604020202020204" pitchFamily="34" charset="0"/>
                <a:cs typeface="Arial" panose="020B0604020202020204" pitchFamily="34" charset="0"/>
              </a:rPr>
              <a:t>Difficult to mortgage real estate</a:t>
            </a:r>
          </a:p>
          <a:p>
            <a:pPr lvl="1">
              <a:buFont typeface="Wingdings" pitchFamily="2" charset="2"/>
              <a:buChar char="§"/>
            </a:pPr>
            <a:r>
              <a:rPr lang="en-US" dirty="0">
                <a:latin typeface="Arial" panose="020B0604020202020204" pitchFamily="34" charset="0"/>
                <a:cs typeface="Arial" panose="020B0604020202020204" pitchFamily="34" charset="0"/>
              </a:rPr>
              <a:t>Excess income considerations – i.e. Does the trust provide income to the Settlor? Will that result in high spend-down if Medicaid is needed at a later date </a:t>
            </a:r>
          </a:p>
          <a:p>
            <a:pPr lvl="2">
              <a:buFont typeface="Wingdings" pitchFamily="2" charset="2"/>
              <a:buChar char="§"/>
            </a:pPr>
            <a:r>
              <a:rPr lang="en-US" dirty="0">
                <a:latin typeface="Arial" panose="020B0604020202020204" pitchFamily="34" charset="0"/>
                <a:cs typeface="Arial" panose="020B0604020202020204" pitchFamily="34" charset="0"/>
              </a:rPr>
              <a:t>If so, consider giving income to another beneficiary</a:t>
            </a:r>
          </a:p>
          <a:p>
            <a:pPr lvl="2">
              <a:buFont typeface="Wingdings" pitchFamily="2" charset="2"/>
              <a:buChar char="§"/>
            </a:pPr>
            <a:r>
              <a:rPr lang="en-US" dirty="0">
                <a:latin typeface="Arial" panose="020B0604020202020204" pitchFamily="34" charset="0"/>
                <a:cs typeface="Arial" panose="020B0604020202020204" pitchFamily="34" charset="0"/>
              </a:rPr>
              <a:t>Beware high trust income tax rates</a:t>
            </a:r>
          </a:p>
          <a:p>
            <a:endParaRPr lang="en-US" dirty="0"/>
          </a:p>
        </p:txBody>
      </p:sp>
      <p:sp>
        <p:nvSpPr>
          <p:cNvPr id="6" name="Footer Placeholder 5">
            <a:extLst>
              <a:ext uri="{FF2B5EF4-FFF2-40B4-BE49-F238E27FC236}">
                <a16:creationId xmlns:a16="http://schemas.microsoft.com/office/drawing/2014/main" id="{D9E0E2F0-0743-48F9-A24C-8670589E841B}"/>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25759291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Transfers of Real Property Including Principal Residence to a Trust</a:t>
            </a:r>
          </a:p>
        </p:txBody>
      </p:sp>
      <p:sp>
        <p:nvSpPr>
          <p:cNvPr id="3" name="Content Placeholder 2"/>
          <p:cNvSpPr>
            <a:spLocks noGrp="1"/>
          </p:cNvSpPr>
          <p:nvPr>
            <p:ph idx="1"/>
          </p:nvPr>
        </p:nvSpPr>
        <p:spPr/>
        <p:txBody>
          <a:bodyPr>
            <a:normAutofit lnSpcReduction="10000"/>
          </a:bodyPr>
          <a:lstStyle/>
          <a:p>
            <a:pPr lvl="1"/>
            <a:r>
              <a:rPr lang="en-US" dirty="0">
                <a:latin typeface="Arial" panose="020B0604020202020204" pitchFamily="34" charset="0"/>
                <a:cs typeface="Arial" panose="020B0604020202020204" pitchFamily="34" charset="0"/>
              </a:rPr>
              <a:t>Ability to live in home</a:t>
            </a:r>
          </a:p>
          <a:p>
            <a:pPr lvl="1"/>
            <a:r>
              <a:rPr lang="en-US" dirty="0">
                <a:latin typeface="Arial" panose="020B0604020202020204" pitchFamily="34" charset="0"/>
                <a:cs typeface="Arial" panose="020B0604020202020204" pitchFamily="34" charset="0"/>
              </a:rPr>
              <a:t>Ability to receive rental income (if desired)</a:t>
            </a:r>
          </a:p>
          <a:p>
            <a:pPr lvl="1"/>
            <a:r>
              <a:rPr lang="en-US" dirty="0">
                <a:latin typeface="Arial" panose="020B0604020202020204" pitchFamily="34" charset="0"/>
                <a:cs typeface="Arial" panose="020B0604020202020204" pitchFamily="34" charset="0"/>
              </a:rPr>
              <a:t>May direct Trustees to sell property and exchange for new property</a:t>
            </a:r>
          </a:p>
          <a:p>
            <a:pPr lvl="1"/>
            <a:r>
              <a:rPr lang="en-US" dirty="0">
                <a:latin typeface="Arial" panose="020B0604020202020204" pitchFamily="34" charset="0"/>
                <a:cs typeface="Arial" panose="020B0604020202020204" pitchFamily="34" charset="0"/>
              </a:rPr>
              <a:t>Section 121 Exclusion</a:t>
            </a:r>
          </a:p>
          <a:p>
            <a:pPr lvl="1"/>
            <a:r>
              <a:rPr lang="en-US" dirty="0">
                <a:latin typeface="Arial" panose="020B0604020202020204" pitchFamily="34" charset="0"/>
                <a:cs typeface="Arial" panose="020B0604020202020204" pitchFamily="34" charset="0"/>
              </a:rPr>
              <a:t>Maintain basis step-up </a:t>
            </a:r>
          </a:p>
          <a:p>
            <a:pPr lvl="1"/>
            <a:r>
              <a:rPr lang="en-US" dirty="0">
                <a:latin typeface="Arial" panose="020B0604020202020204" pitchFamily="34" charset="0"/>
                <a:cs typeface="Arial" panose="020B0604020202020204" pitchFamily="34" charset="0"/>
              </a:rPr>
              <a:t>Asset included in estate of Settlor</a:t>
            </a:r>
          </a:p>
          <a:p>
            <a:pPr lvl="1"/>
            <a:r>
              <a:rPr lang="en-US" dirty="0">
                <a:latin typeface="Arial" panose="020B0604020202020204" pitchFamily="34" charset="0"/>
                <a:cs typeface="Arial" panose="020B0604020202020204" pitchFamily="34" charset="0"/>
              </a:rPr>
              <a:t>Limited Power of Appointment</a:t>
            </a:r>
          </a:p>
          <a:p>
            <a:pPr lvl="1"/>
            <a:r>
              <a:rPr lang="en-US" dirty="0">
                <a:latin typeface="Arial" panose="020B0604020202020204" pitchFamily="34" charset="0"/>
                <a:cs typeface="Arial" panose="020B0604020202020204" pitchFamily="34" charset="0"/>
              </a:rPr>
              <a:t>Maintain degree of control/independence</a:t>
            </a:r>
          </a:p>
          <a:p>
            <a:endParaRPr lang="en-US" dirty="0"/>
          </a:p>
        </p:txBody>
      </p:sp>
      <p:sp>
        <p:nvSpPr>
          <p:cNvPr id="6" name="Footer Placeholder 5">
            <a:extLst>
              <a:ext uri="{FF2B5EF4-FFF2-40B4-BE49-F238E27FC236}">
                <a16:creationId xmlns:a16="http://schemas.microsoft.com/office/drawing/2014/main" id="{6C2E8173-F09B-4C1B-B775-6432F980F98C}"/>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33856199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Arial" panose="020B0604020202020204" pitchFamily="34" charset="0"/>
                <a:cs typeface="Arial" panose="020B0604020202020204" pitchFamily="34" charset="0"/>
              </a:rPr>
              <a:t>IRC Section 121(a)</a:t>
            </a:r>
            <a:endParaRPr lang="en-US" dirty="0"/>
          </a:p>
        </p:txBody>
      </p:sp>
      <p:sp>
        <p:nvSpPr>
          <p:cNvPr id="3" name="Content Placeholder 2"/>
          <p:cNvSpPr>
            <a:spLocks noGrp="1"/>
          </p:cNvSpPr>
          <p:nvPr>
            <p:ph idx="1"/>
          </p:nvPr>
        </p:nvSpPr>
        <p:spPr/>
        <p:txBody>
          <a:bodyPr/>
          <a:lstStyle/>
          <a:p>
            <a:r>
              <a:rPr lang="en-US" dirty="0">
                <a:latin typeface="Arial" panose="020B0604020202020204" pitchFamily="34" charset="0"/>
                <a:cs typeface="Arial" panose="020B0604020202020204" pitchFamily="34" charset="0"/>
              </a:rPr>
              <a:t>Up to $250,000.00 of gain excluded from gross income </a:t>
            </a:r>
          </a:p>
          <a:p>
            <a:r>
              <a:rPr lang="en-US" dirty="0">
                <a:latin typeface="Arial" panose="020B0604020202020204" pitchFamily="34" charset="0"/>
                <a:cs typeface="Arial" panose="020B0604020202020204" pitchFamily="34" charset="0"/>
              </a:rPr>
              <a:t>On sale/exchange of property</a:t>
            </a:r>
          </a:p>
          <a:p>
            <a:r>
              <a:rPr lang="en-US" dirty="0">
                <a:latin typeface="Arial" panose="020B0604020202020204" pitchFamily="34" charset="0"/>
                <a:cs typeface="Arial" panose="020B0604020202020204" pitchFamily="34" charset="0"/>
              </a:rPr>
              <a:t>Property </a:t>
            </a:r>
            <a:r>
              <a:rPr lang="en-US" b="1" dirty="0">
                <a:latin typeface="Arial" panose="020B0604020202020204" pitchFamily="34" charset="0"/>
                <a:cs typeface="Arial" panose="020B0604020202020204" pitchFamily="34" charset="0"/>
              </a:rPr>
              <a:t>owned</a:t>
            </a:r>
            <a:r>
              <a:rPr lang="en-US" dirty="0">
                <a:latin typeface="Arial" panose="020B0604020202020204" pitchFamily="34" charset="0"/>
                <a:cs typeface="Arial" panose="020B0604020202020204" pitchFamily="34" charset="0"/>
              </a:rPr>
              <a:t> and used as principal residence for periods aggregating 2 years or more</a:t>
            </a:r>
          </a:p>
          <a:p>
            <a:endParaRPr lang="en-US" dirty="0"/>
          </a:p>
        </p:txBody>
      </p:sp>
      <p:sp>
        <p:nvSpPr>
          <p:cNvPr id="6" name="Footer Placeholder 5">
            <a:extLst>
              <a:ext uri="{FF2B5EF4-FFF2-40B4-BE49-F238E27FC236}">
                <a16:creationId xmlns:a16="http://schemas.microsoft.com/office/drawing/2014/main" id="{59699A9D-3F6E-4B7E-8BEC-08547C69DB09}"/>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17063539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Arial" panose="020B0604020202020204" pitchFamily="34" charset="0"/>
                <a:cs typeface="Arial" panose="020B0604020202020204" pitchFamily="34" charset="0"/>
              </a:rPr>
              <a:t>Section 121- Ownership Requirement</a:t>
            </a:r>
            <a:endParaRPr lang="en-US" dirty="0"/>
          </a:p>
        </p:txBody>
      </p:sp>
      <p:sp>
        <p:nvSpPr>
          <p:cNvPr id="3" name="Content Placeholder 2"/>
          <p:cNvSpPr>
            <a:spLocks noGrp="1"/>
          </p:cNvSpPr>
          <p:nvPr>
            <p:ph idx="1"/>
          </p:nvPr>
        </p:nvSpPr>
        <p:spPr/>
        <p:txBody>
          <a:bodyPr/>
          <a:lstStyle/>
          <a:p>
            <a:r>
              <a:rPr lang="en-US" dirty="0">
                <a:latin typeface="Arial" panose="020B0604020202020204" pitchFamily="34" charset="0"/>
                <a:cs typeface="Arial" panose="020B0604020202020204" pitchFamily="34" charset="0"/>
              </a:rPr>
              <a:t>Single owner entity disregarded for federal tax purposes (i.e. single member LLC) satisfies requirement</a:t>
            </a:r>
          </a:p>
          <a:p>
            <a:r>
              <a:rPr lang="en-US" dirty="0">
                <a:latin typeface="Arial" panose="020B0604020202020204" pitchFamily="34" charset="0"/>
                <a:cs typeface="Arial" panose="020B0604020202020204" pitchFamily="34" charset="0"/>
              </a:rPr>
              <a:t>Grantor trusts – satisfies requirement </a:t>
            </a:r>
          </a:p>
          <a:p>
            <a:r>
              <a:rPr lang="en-US" dirty="0">
                <a:latin typeface="Arial" panose="020B0604020202020204" pitchFamily="34" charset="0"/>
                <a:cs typeface="Arial" panose="020B0604020202020204" pitchFamily="34" charset="0"/>
              </a:rPr>
              <a:t>Limited partnership – does not satisfy requirement </a:t>
            </a:r>
          </a:p>
          <a:p>
            <a:r>
              <a:rPr lang="en-US" dirty="0">
                <a:latin typeface="Arial" panose="020B0604020202020204" pitchFamily="34" charset="0"/>
                <a:cs typeface="Arial" panose="020B0604020202020204" pitchFamily="34" charset="0"/>
              </a:rPr>
              <a:t>Regs 1.121-1(c)(3)</a:t>
            </a:r>
          </a:p>
          <a:p>
            <a:endParaRPr lang="en-US" dirty="0"/>
          </a:p>
        </p:txBody>
      </p:sp>
      <p:sp>
        <p:nvSpPr>
          <p:cNvPr id="6" name="Footer Placeholder 5">
            <a:extLst>
              <a:ext uri="{FF2B5EF4-FFF2-40B4-BE49-F238E27FC236}">
                <a16:creationId xmlns:a16="http://schemas.microsoft.com/office/drawing/2014/main" id="{53D4AC0B-D3A0-44AC-9725-AAEA9D5CE5F3}"/>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33100382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Transfers of Liquid Assets</a:t>
            </a:r>
          </a:p>
        </p:txBody>
      </p:sp>
      <p:sp>
        <p:nvSpPr>
          <p:cNvPr id="3" name="Content Placeholder 2"/>
          <p:cNvSpPr>
            <a:spLocks noGrp="1"/>
          </p:cNvSpPr>
          <p:nvPr>
            <p:ph idx="1"/>
          </p:nvPr>
        </p:nvSpPr>
        <p:spPr/>
        <p:txBody>
          <a:bodyPr>
            <a:normAutofit fontScale="85000" lnSpcReduction="10000"/>
          </a:bodyPr>
          <a:lstStyle/>
          <a:p>
            <a:r>
              <a:rPr lang="en-US" b="1" dirty="0">
                <a:latin typeface="Arial" panose="020B0604020202020204" pitchFamily="34" charset="0"/>
                <a:cs typeface="Arial" panose="020B0604020202020204" pitchFamily="34" charset="0"/>
              </a:rPr>
              <a:t>Transferring Brokerage Accounts to a Trust</a:t>
            </a:r>
          </a:p>
          <a:p>
            <a:r>
              <a:rPr lang="en-US" dirty="0">
                <a:latin typeface="Arial" panose="020B0604020202020204" pitchFamily="34" charset="0"/>
                <a:cs typeface="Arial" panose="020B0604020202020204" pitchFamily="34" charset="0"/>
              </a:rPr>
              <a:t>Low basis versus high basis assets will inform decision in many cases</a:t>
            </a:r>
          </a:p>
          <a:p>
            <a:pPr lvl="1"/>
            <a:r>
              <a:rPr lang="en-US" dirty="0">
                <a:latin typeface="Arial" panose="020B0604020202020204" pitchFamily="34" charset="0"/>
                <a:cs typeface="Arial" panose="020B0604020202020204" pitchFamily="34" charset="0"/>
              </a:rPr>
              <a:t>Maintain step-up for low basis assets</a:t>
            </a:r>
          </a:p>
          <a:p>
            <a:pPr lvl="1"/>
            <a:r>
              <a:rPr lang="en-US" dirty="0">
                <a:latin typeface="Arial" panose="020B0604020202020204" pitchFamily="34" charset="0"/>
                <a:cs typeface="Arial" panose="020B0604020202020204" pitchFamily="34" charset="0"/>
              </a:rPr>
              <a:t>Consider income tax consequences for beneficiaries</a:t>
            </a:r>
          </a:p>
          <a:p>
            <a:r>
              <a:rPr lang="en-US" dirty="0">
                <a:latin typeface="Arial" panose="020B0604020202020204" pitchFamily="34" charset="0"/>
                <a:cs typeface="Arial" panose="020B0604020202020204" pitchFamily="34" charset="0"/>
              </a:rPr>
              <a:t>Consider Grantor Trust so Grantor will pay income taxes regardless of who receives income</a:t>
            </a:r>
          </a:p>
          <a:p>
            <a:r>
              <a:rPr lang="en-US" dirty="0">
                <a:latin typeface="Arial" panose="020B0604020202020204" pitchFamily="34" charset="0"/>
                <a:cs typeface="Arial" panose="020B0604020202020204" pitchFamily="34" charset="0"/>
              </a:rPr>
              <a:t>Consider income being generated for Medicaid purposes</a:t>
            </a:r>
          </a:p>
          <a:p>
            <a:endParaRPr lang="en-US" dirty="0"/>
          </a:p>
        </p:txBody>
      </p:sp>
      <p:sp>
        <p:nvSpPr>
          <p:cNvPr id="6" name="Footer Placeholder 5">
            <a:extLst>
              <a:ext uri="{FF2B5EF4-FFF2-40B4-BE49-F238E27FC236}">
                <a16:creationId xmlns:a16="http://schemas.microsoft.com/office/drawing/2014/main" id="{160B2CA1-A155-40A6-B457-4D46F7BCD5CA}"/>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8435889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Transfers of Liquid Assets</a:t>
            </a:r>
          </a:p>
        </p:txBody>
      </p:sp>
      <p:sp>
        <p:nvSpPr>
          <p:cNvPr id="3" name="Content Placeholder 2"/>
          <p:cNvSpPr>
            <a:spLocks noGrp="1"/>
          </p:cNvSpPr>
          <p:nvPr>
            <p:ph idx="1"/>
          </p:nvPr>
        </p:nvSpPr>
        <p:spPr/>
        <p:txBody>
          <a:bodyPr>
            <a:normAutofit fontScale="92500" lnSpcReduction="20000"/>
          </a:bodyPr>
          <a:lstStyle/>
          <a:p>
            <a:r>
              <a:rPr lang="en-US" b="1" dirty="0">
                <a:latin typeface="Arial" panose="020B0604020202020204" pitchFamily="34" charset="0"/>
                <a:cs typeface="Arial" panose="020B0604020202020204" pitchFamily="34" charset="0"/>
              </a:rPr>
              <a:t>Transferring a Non-qualified Annuity to a Trust</a:t>
            </a:r>
          </a:p>
          <a:p>
            <a:r>
              <a:rPr lang="en-US" dirty="0">
                <a:latin typeface="Arial" panose="020B0604020202020204" pitchFamily="34" charset="0"/>
                <a:cs typeface="Arial" panose="020B0604020202020204" pitchFamily="34" charset="0"/>
              </a:rPr>
              <a:t>Cash value is considered an asset for Medicaid purposes: non-exempt asset</a:t>
            </a:r>
          </a:p>
          <a:p>
            <a:r>
              <a:rPr lang="en-US" dirty="0">
                <a:latin typeface="Arial" panose="020B0604020202020204" pitchFamily="34" charset="0"/>
                <a:cs typeface="Arial" panose="020B0604020202020204" pitchFamily="34" charset="0"/>
              </a:rPr>
              <a:t>Certain pre-DRA 2005 annuity rules apply: Medicaid may treat as income stream and not asset, but must meet DRA requirements </a:t>
            </a:r>
          </a:p>
          <a:p>
            <a:r>
              <a:rPr lang="en-US" dirty="0">
                <a:latin typeface="Arial" panose="020B0604020202020204" pitchFamily="34" charset="0"/>
                <a:cs typeface="Arial" panose="020B0604020202020204" pitchFamily="34" charset="0"/>
              </a:rPr>
              <a:t>Goal is to maintain tax-deferred status</a:t>
            </a:r>
          </a:p>
          <a:p>
            <a:r>
              <a:rPr lang="en-US" dirty="0">
                <a:latin typeface="Arial" panose="020B0604020202020204" pitchFamily="34" charset="0"/>
                <a:cs typeface="Arial" panose="020B0604020202020204" pitchFamily="34" charset="0"/>
              </a:rPr>
              <a:t>May only be transferred to a grantor trust</a:t>
            </a:r>
          </a:p>
          <a:p>
            <a:r>
              <a:rPr lang="en-US" dirty="0">
                <a:latin typeface="Arial" panose="020B0604020202020204" pitchFamily="34" charset="0"/>
                <a:cs typeface="Arial" panose="020B0604020202020204" pitchFamily="34" charset="0"/>
              </a:rPr>
              <a:t>IRC Section 72(u)</a:t>
            </a:r>
          </a:p>
          <a:p>
            <a:endParaRPr lang="en-US" dirty="0"/>
          </a:p>
        </p:txBody>
      </p:sp>
      <p:sp>
        <p:nvSpPr>
          <p:cNvPr id="6" name="Footer Placeholder 5">
            <a:extLst>
              <a:ext uri="{FF2B5EF4-FFF2-40B4-BE49-F238E27FC236}">
                <a16:creationId xmlns:a16="http://schemas.microsoft.com/office/drawing/2014/main" id="{87EAE2BA-D14B-485E-877C-441CAD277B4D}"/>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35929806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cs typeface="Arial" panose="020B0604020202020204" pitchFamily="34" charset="0"/>
              </a:rPr>
              <a:t>Annuity Contract- IRC 72(u) </a:t>
            </a:r>
            <a:endParaRPr lang="en-US" dirty="0"/>
          </a:p>
        </p:txBody>
      </p:sp>
      <p:sp>
        <p:nvSpPr>
          <p:cNvPr id="3" name="Content Placeholder 2"/>
          <p:cNvSpPr>
            <a:spLocks noGrp="1"/>
          </p:cNvSpPr>
          <p:nvPr>
            <p:ph idx="1"/>
          </p:nvPr>
        </p:nvSpPr>
        <p:spPr/>
        <p:txBody>
          <a:bodyPr>
            <a:normAutofit fontScale="70000" lnSpcReduction="20000"/>
          </a:bodyPr>
          <a:lstStyle/>
          <a:p>
            <a:r>
              <a:rPr lang="en-US" dirty="0">
                <a:latin typeface="Arial" panose="020B0604020202020204" pitchFamily="34" charset="0"/>
                <a:cs typeface="Arial" panose="020B0604020202020204" pitchFamily="34" charset="0"/>
              </a:rPr>
              <a:t>If held by a person who is </a:t>
            </a:r>
            <a:r>
              <a:rPr lang="en-US" b="1" dirty="0">
                <a:latin typeface="Arial" panose="020B0604020202020204" pitchFamily="34" charset="0"/>
                <a:cs typeface="Arial" panose="020B0604020202020204" pitchFamily="34" charset="0"/>
              </a:rPr>
              <a:t>NOT A NATURAL PERSON, </a:t>
            </a:r>
            <a:r>
              <a:rPr lang="en-US" dirty="0">
                <a:latin typeface="Arial" panose="020B0604020202020204" pitchFamily="34" charset="0"/>
                <a:cs typeface="Arial" panose="020B0604020202020204" pitchFamily="34" charset="0"/>
              </a:rPr>
              <a:t>generally not treated as an annuity contract </a:t>
            </a:r>
          </a:p>
          <a:p>
            <a:r>
              <a:rPr lang="en-US" b="1" dirty="0">
                <a:latin typeface="Arial" panose="020B0604020202020204" pitchFamily="34" charset="0"/>
                <a:cs typeface="Arial" panose="020B0604020202020204" pitchFamily="34" charset="0"/>
              </a:rPr>
              <a:t>TRAP: </a:t>
            </a:r>
            <a:r>
              <a:rPr lang="en-US" dirty="0">
                <a:latin typeface="Arial" panose="020B0604020202020204" pitchFamily="34" charset="0"/>
                <a:cs typeface="Arial" panose="020B0604020202020204" pitchFamily="34" charset="0"/>
              </a:rPr>
              <a:t>Income on the contract for any taxable year of the policyholder shall be treated as ordinary income received or accrued by the owner during such taxable year</a:t>
            </a:r>
          </a:p>
          <a:p>
            <a:r>
              <a:rPr lang="en-US" dirty="0">
                <a:latin typeface="Arial" panose="020B0604020202020204" pitchFamily="34" charset="0"/>
                <a:cs typeface="Arial" panose="020B0604020202020204" pitchFamily="34" charset="0"/>
              </a:rPr>
              <a:t>Exception: Will remain tax deferred if held by a trust “as an </a:t>
            </a:r>
            <a:r>
              <a:rPr lang="en-US" b="1" dirty="0">
                <a:latin typeface="Arial" panose="020B0604020202020204" pitchFamily="34" charset="0"/>
                <a:cs typeface="Arial" panose="020B0604020202020204" pitchFamily="34" charset="0"/>
              </a:rPr>
              <a:t>agent</a:t>
            </a:r>
            <a:r>
              <a:rPr lang="en-US" dirty="0">
                <a:latin typeface="Arial" panose="020B0604020202020204" pitchFamily="34" charset="0"/>
                <a:cs typeface="Arial" panose="020B0604020202020204" pitchFamily="34" charset="0"/>
              </a:rPr>
              <a:t> for a natural person.”</a:t>
            </a:r>
          </a:p>
          <a:p>
            <a:pPr lvl="1">
              <a:buFont typeface="Wingdings" pitchFamily="2" charset="2"/>
              <a:buChar char="§"/>
            </a:pPr>
            <a:r>
              <a:rPr lang="en-US" dirty="0">
                <a:latin typeface="Arial" panose="020B0604020202020204" pitchFamily="34" charset="0"/>
                <a:cs typeface="Arial" panose="020B0604020202020204" pitchFamily="34" charset="0"/>
              </a:rPr>
              <a:t>Will depend on the beneficial ownership – i.e. is the beneficial owner a natural person? </a:t>
            </a:r>
          </a:p>
          <a:p>
            <a:pPr lvl="1">
              <a:buFont typeface="Wingdings" pitchFamily="2" charset="2"/>
              <a:buChar char="§"/>
            </a:pPr>
            <a:r>
              <a:rPr lang="en-US" dirty="0">
                <a:latin typeface="Arial" panose="020B0604020202020204" pitchFamily="34" charset="0"/>
                <a:cs typeface="Arial" panose="020B0604020202020204" pitchFamily="34" charset="0"/>
              </a:rPr>
              <a:t>Legislative history and multiple PLRs suggest that where annuity held in trust for the benefit of a natural person, annuity is treated as owned by the natural person for tax deferral purposes.  </a:t>
            </a:r>
          </a:p>
          <a:p>
            <a:pPr>
              <a:buFont typeface="Wingdings" pitchFamily="2" charset="2"/>
              <a:buChar char="§"/>
            </a:pPr>
            <a:r>
              <a:rPr lang="en-US" dirty="0">
                <a:latin typeface="Arial" panose="020B0604020202020204" pitchFamily="34" charset="0"/>
                <a:cs typeface="Arial" panose="020B0604020202020204" pitchFamily="34" charset="0"/>
              </a:rPr>
              <a:t>Consider two trusts in the case of a married couple</a:t>
            </a:r>
          </a:p>
          <a:p>
            <a:endParaRPr lang="en-US" dirty="0"/>
          </a:p>
        </p:txBody>
      </p:sp>
      <p:sp>
        <p:nvSpPr>
          <p:cNvPr id="6" name="Footer Placeholder 5">
            <a:extLst>
              <a:ext uri="{FF2B5EF4-FFF2-40B4-BE49-F238E27FC236}">
                <a16:creationId xmlns:a16="http://schemas.microsoft.com/office/drawing/2014/main" id="{563D604E-6556-4AE1-8F53-79333C637AE8}"/>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20318004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Tax Consequences of </a:t>
            </a:r>
            <a:r>
              <a:rPr lang="en-US" b="1" u="sng" dirty="0"/>
              <a:t>Medicaid Trusts</a:t>
            </a:r>
          </a:p>
        </p:txBody>
      </p:sp>
      <p:sp>
        <p:nvSpPr>
          <p:cNvPr id="5" name="Content Placeholder 4"/>
          <p:cNvSpPr>
            <a:spLocks noGrp="1"/>
          </p:cNvSpPr>
          <p:nvPr>
            <p:ph idx="1"/>
          </p:nvPr>
        </p:nvSpPr>
        <p:spPr/>
        <p:txBody>
          <a:bodyPr/>
          <a:lstStyle/>
          <a:p>
            <a:r>
              <a:rPr lang="en-US" dirty="0"/>
              <a:t>Income Taxes</a:t>
            </a:r>
          </a:p>
          <a:p>
            <a:pPr lvl="1"/>
            <a:r>
              <a:rPr lang="en-US" dirty="0"/>
              <a:t>Who is paying the income taxes? Almost always structured as Grantor Trusts</a:t>
            </a:r>
          </a:p>
          <a:p>
            <a:r>
              <a:rPr lang="en-US" dirty="0"/>
              <a:t>Estates Taxes</a:t>
            </a:r>
          </a:p>
          <a:p>
            <a:pPr lvl="1"/>
            <a:r>
              <a:rPr lang="en-US" dirty="0"/>
              <a:t>Do people who engage in Medicaid planning </a:t>
            </a:r>
            <a:r>
              <a:rPr lang="en-US" i="1" dirty="0"/>
              <a:t>generally</a:t>
            </a:r>
            <a:r>
              <a:rPr lang="en-US" dirty="0"/>
              <a:t> need to worry about estate taxes???</a:t>
            </a:r>
          </a:p>
          <a:p>
            <a:r>
              <a:rPr lang="en-US" dirty="0"/>
              <a:t>Real Estate Tax Exemptions</a:t>
            </a:r>
          </a:p>
          <a:p>
            <a:pPr lvl="1"/>
            <a:r>
              <a:rPr lang="en-US" dirty="0"/>
              <a:t>Can be a significant help with expenses for seniors</a:t>
            </a:r>
          </a:p>
        </p:txBody>
      </p:sp>
      <p:sp>
        <p:nvSpPr>
          <p:cNvPr id="6" name="Footer Placeholder 5">
            <a:extLst>
              <a:ext uri="{FF2B5EF4-FFF2-40B4-BE49-F238E27FC236}">
                <a16:creationId xmlns:a16="http://schemas.microsoft.com/office/drawing/2014/main" id="{426B3B0C-629D-4C3E-815E-884D6AC0D23C}"/>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2372023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Where Good Estate Planning Equals Bad Medicaid Planning</a:t>
            </a:r>
          </a:p>
        </p:txBody>
      </p:sp>
      <p:sp>
        <p:nvSpPr>
          <p:cNvPr id="3" name="Content Placeholder 2"/>
          <p:cNvSpPr>
            <a:spLocks noGrp="1"/>
          </p:cNvSpPr>
          <p:nvPr>
            <p:ph idx="1"/>
          </p:nvPr>
        </p:nvSpPr>
        <p:spPr/>
        <p:txBody>
          <a:bodyPr>
            <a:normAutofit fontScale="92500" lnSpcReduction="10000"/>
          </a:bodyPr>
          <a:lstStyle/>
          <a:p>
            <a:r>
              <a:rPr lang="en-US" dirty="0"/>
              <a:t>Annual Gift Tax Exclusion – Be careful!</a:t>
            </a:r>
          </a:p>
          <a:p>
            <a:r>
              <a:rPr lang="en-US" dirty="0"/>
              <a:t>Revocable Trusts</a:t>
            </a:r>
          </a:p>
          <a:p>
            <a:r>
              <a:rPr lang="en-US" dirty="0"/>
              <a:t>Irrevocable Trusts</a:t>
            </a:r>
          </a:p>
          <a:p>
            <a:r>
              <a:rPr lang="en-US" dirty="0"/>
              <a:t>CSTs</a:t>
            </a:r>
          </a:p>
          <a:p>
            <a:r>
              <a:rPr lang="en-US" dirty="0"/>
              <a:t>Life Estates </a:t>
            </a:r>
          </a:p>
          <a:p>
            <a:r>
              <a:rPr lang="en-US" dirty="0"/>
              <a:t>Certain Powers</a:t>
            </a:r>
          </a:p>
          <a:p>
            <a:pPr lvl="1"/>
            <a:r>
              <a:rPr lang="en-US" dirty="0"/>
              <a:t>Trustee Discretion </a:t>
            </a:r>
          </a:p>
          <a:p>
            <a:pPr lvl="1"/>
            <a:r>
              <a:rPr lang="en-US" dirty="0"/>
              <a:t>5X5 Power </a:t>
            </a:r>
          </a:p>
          <a:p>
            <a:pPr lvl="1"/>
            <a:r>
              <a:rPr lang="en-US" dirty="0"/>
              <a:t>HEMS</a:t>
            </a:r>
          </a:p>
          <a:p>
            <a:pPr marL="0" indent="0">
              <a:buNone/>
            </a:pPr>
            <a:endParaRPr lang="en-US" dirty="0"/>
          </a:p>
        </p:txBody>
      </p:sp>
      <p:sp>
        <p:nvSpPr>
          <p:cNvPr id="6" name="Footer Placeholder 5">
            <a:extLst>
              <a:ext uri="{FF2B5EF4-FFF2-40B4-BE49-F238E27FC236}">
                <a16:creationId xmlns:a16="http://schemas.microsoft.com/office/drawing/2014/main" id="{5326ACAA-D9F4-4D58-B75E-D04BB14BF3D7}"/>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12275250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Real Estate Tax Exemptions</a:t>
            </a:r>
          </a:p>
        </p:txBody>
      </p:sp>
      <p:sp>
        <p:nvSpPr>
          <p:cNvPr id="3" name="Content Placeholder 2"/>
          <p:cNvSpPr>
            <a:spLocks noGrp="1"/>
          </p:cNvSpPr>
          <p:nvPr>
            <p:ph idx="1"/>
          </p:nvPr>
        </p:nvSpPr>
        <p:spPr/>
        <p:txBody>
          <a:bodyPr/>
          <a:lstStyle/>
          <a:p>
            <a:r>
              <a:rPr lang="en-US" dirty="0"/>
              <a:t>Veteran’s Exemption</a:t>
            </a:r>
          </a:p>
          <a:p>
            <a:r>
              <a:rPr lang="en-US" dirty="0"/>
              <a:t>Senior Citizen’s Exemption</a:t>
            </a:r>
          </a:p>
          <a:p>
            <a:r>
              <a:rPr lang="en-US" dirty="0"/>
              <a:t>Enhanced STAR Exemption</a:t>
            </a:r>
          </a:p>
        </p:txBody>
      </p:sp>
      <p:sp>
        <p:nvSpPr>
          <p:cNvPr id="6" name="Footer Placeholder 5">
            <a:extLst>
              <a:ext uri="{FF2B5EF4-FFF2-40B4-BE49-F238E27FC236}">
                <a16:creationId xmlns:a16="http://schemas.microsoft.com/office/drawing/2014/main" id="{CB7AE7B8-EC2C-4E01-AC56-C84FB807BA93}"/>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40979906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fontScale="90000"/>
          </a:bodyPr>
          <a:lstStyle/>
          <a:p>
            <a:br>
              <a:rPr lang="en-US" sz="2700" dirty="0">
                <a:latin typeface="Arial" panose="020B0604020202020204" pitchFamily="34" charset="0"/>
                <a:cs typeface="Arial" panose="020B0604020202020204" pitchFamily="34" charset="0"/>
              </a:rPr>
            </a:br>
            <a:endParaRPr lang="en-US" dirty="0"/>
          </a:p>
        </p:txBody>
      </p:sp>
      <p:sp>
        <p:nvSpPr>
          <p:cNvPr id="3" name="Content Placeholder 2"/>
          <p:cNvSpPr>
            <a:spLocks noGrp="1"/>
          </p:cNvSpPr>
          <p:nvPr>
            <p:ph idx="1"/>
          </p:nvPr>
        </p:nvSpPr>
        <p:spPr>
          <a:xfrm>
            <a:off x="457200" y="381000"/>
            <a:ext cx="8229600" cy="6096001"/>
          </a:xfrm>
        </p:spPr>
        <p:txBody>
          <a:bodyPr>
            <a:normAutofit/>
          </a:bodyPr>
          <a:lstStyle/>
          <a:p>
            <a:pPr marL="457200" lvl="1" indent="0" algn="ctr">
              <a:buNone/>
            </a:pPr>
            <a:endParaRPr lang="en-US" dirty="0"/>
          </a:p>
          <a:p>
            <a:pPr marL="457200" lvl="1" indent="0" algn="ctr">
              <a:buNone/>
            </a:pPr>
            <a:endParaRPr lang="en-US" dirty="0"/>
          </a:p>
          <a:p>
            <a:pPr marL="457200" lvl="1" indent="0" algn="ctr">
              <a:buNone/>
            </a:pPr>
            <a:endParaRPr lang="en-US" dirty="0"/>
          </a:p>
          <a:p>
            <a:pPr marL="457200" lvl="1" indent="0" algn="ctr">
              <a:buNone/>
            </a:pPr>
            <a:endParaRPr lang="en-US" dirty="0"/>
          </a:p>
          <a:p>
            <a:pPr marL="457200" lvl="1" indent="0" algn="ctr">
              <a:buNone/>
            </a:pPr>
            <a:r>
              <a:rPr lang="en-US" sz="4400" dirty="0"/>
              <a:t>Questions?</a:t>
            </a:r>
          </a:p>
        </p:txBody>
      </p:sp>
      <p:sp>
        <p:nvSpPr>
          <p:cNvPr id="5" name="Footer Placeholder 4">
            <a:extLst>
              <a:ext uri="{FF2B5EF4-FFF2-40B4-BE49-F238E27FC236}">
                <a16:creationId xmlns:a16="http://schemas.microsoft.com/office/drawing/2014/main" id="{65ADC973-C347-49C7-BB7C-88963878D6EF}"/>
              </a:ext>
            </a:extLst>
          </p:cNvPr>
          <p:cNvSpPr>
            <a:spLocks noGrp="1"/>
          </p:cNvSpPr>
          <p:nvPr>
            <p:ph type="ftr" sz="quarter" idx="11"/>
          </p:nvPr>
        </p:nvSpPr>
        <p:spPr/>
        <p:txBody>
          <a:bodyPr/>
          <a:lstStyle/>
          <a:p>
            <a:r>
              <a:rPr lang="en-US" dirty="0"/>
              <a:t>www.ForspanKlear.com</a:t>
            </a:r>
          </a:p>
        </p:txBody>
      </p:sp>
    </p:spTree>
    <p:extLst>
      <p:ext uri="{BB962C8B-B14F-4D97-AF65-F5344CB8AC3E}">
        <p14:creationId xmlns:p14="http://schemas.microsoft.com/office/powerpoint/2010/main" val="6263415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7AB315-8713-F28A-470B-B93C02D107F8}"/>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80293DED-EF22-FBD9-3FAA-1E85B9DBC058}"/>
              </a:ext>
            </a:extLst>
          </p:cNvPr>
          <p:cNvSpPr txBox="1">
            <a:spLocks/>
          </p:cNvSpPr>
          <p:nvPr/>
        </p:nvSpPr>
        <p:spPr>
          <a:xfrm>
            <a:off x="381000" y="76200"/>
            <a:ext cx="8458200" cy="2057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eaLnBrk="0" fontAlgn="base" hangingPunct="0">
              <a:lnSpc>
                <a:spcPct val="90000"/>
              </a:lnSpc>
              <a:spcBef>
                <a:spcPct val="20000"/>
              </a:spcBef>
              <a:spcAft>
                <a:spcPct val="0"/>
              </a:spcAft>
              <a:defRPr/>
            </a:pPr>
            <a:r>
              <a:rPr lang="en-US" b="1" dirty="0">
                <a:ea typeface="+mn-ea"/>
                <a:cs typeface="+mn-cs"/>
              </a:rPr>
              <a:t>Where Good Estate Planning Equals Poor Elder Care Planning AND a Medicaid Update</a:t>
            </a:r>
            <a:endParaRPr lang="en-US" altLang="en-US" b="1" dirty="0">
              <a:ea typeface="+mn-ea"/>
              <a:cs typeface="+mn-cs"/>
            </a:endParaRPr>
          </a:p>
        </p:txBody>
      </p:sp>
      <p:sp>
        <p:nvSpPr>
          <p:cNvPr id="5" name="Subtitle 2">
            <a:extLst>
              <a:ext uri="{FF2B5EF4-FFF2-40B4-BE49-F238E27FC236}">
                <a16:creationId xmlns:a16="http://schemas.microsoft.com/office/drawing/2014/main" id="{728B4A3A-0E0D-F471-D7DB-C672AA23EEDD}"/>
              </a:ext>
            </a:extLst>
          </p:cNvPr>
          <p:cNvSpPr txBox="1">
            <a:spLocks/>
          </p:cNvSpPr>
          <p:nvPr/>
        </p:nvSpPr>
        <p:spPr bwMode="auto">
          <a:xfrm>
            <a:off x="1409700" y="2400300"/>
            <a:ext cx="6400800" cy="1257300"/>
          </a:xfrm>
          <a:prstGeom prst="rect">
            <a:avLst/>
          </a:prstGeom>
          <a:noFill/>
          <a:ln>
            <a:noFill/>
          </a:ln>
        </p:spPr>
        <p:txBody>
          <a:bodyPr>
            <a:normAutofit fontScale="92500" lnSpcReduction="10000"/>
          </a:bodyPr>
          <a:lstStyle>
            <a:lvl1pPr marL="0" indent="0" algn="ctr" rtl="0" eaLnBrk="0" fontAlgn="base" hangingPunct="0">
              <a:spcBef>
                <a:spcPct val="20000"/>
              </a:spcBef>
              <a:spcAft>
                <a:spcPct val="0"/>
              </a:spcAft>
              <a:buFont typeface="Arial" charset="0"/>
              <a:buNone/>
              <a:defRPr sz="3200" kern="1200">
                <a:solidFill>
                  <a:schemeClr val="tx1">
                    <a:tint val="75000"/>
                  </a:schemeClr>
                </a:solidFill>
                <a:latin typeface="+mn-lt"/>
                <a:ea typeface="+mn-ea"/>
                <a:cs typeface="+mn-cs"/>
              </a:defRPr>
            </a:lvl1pPr>
            <a:lvl2pPr marL="457200" indent="0" algn="ctr" rtl="0" eaLnBrk="0" fontAlgn="base" hangingPunct="0">
              <a:spcBef>
                <a:spcPct val="20000"/>
              </a:spcBef>
              <a:spcAft>
                <a:spcPct val="0"/>
              </a:spcAft>
              <a:buFont typeface="Arial" charset="0"/>
              <a:buNone/>
              <a:defRPr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Arial" charset="0"/>
              <a:buNone/>
              <a:defRPr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defRPr/>
            </a:pPr>
            <a:r>
              <a:rPr lang="en-US" sz="3900" b="1" dirty="0">
                <a:solidFill>
                  <a:schemeClr val="tx1"/>
                </a:solidFill>
                <a:latin typeface="+mj-lt"/>
              </a:rPr>
              <a:t>ELIZABETH FORSPAN, ESQ.</a:t>
            </a:r>
          </a:p>
          <a:p>
            <a:pPr>
              <a:defRPr/>
            </a:pPr>
            <a:r>
              <a:rPr lang="en-US" sz="3900" b="1" dirty="0">
                <a:solidFill>
                  <a:schemeClr val="tx1"/>
                </a:solidFill>
                <a:latin typeface="+mj-lt"/>
              </a:rPr>
              <a:t>October 2025</a:t>
            </a:r>
          </a:p>
          <a:p>
            <a:pPr>
              <a:defRPr/>
            </a:pPr>
            <a:endParaRPr lang="en-US" dirty="0"/>
          </a:p>
          <a:p>
            <a:pPr>
              <a:defRPr/>
            </a:pPr>
            <a:endParaRPr lang="en-US" dirty="0"/>
          </a:p>
        </p:txBody>
      </p:sp>
      <p:sp>
        <p:nvSpPr>
          <p:cNvPr id="7" name="TextBox 6">
            <a:extLst>
              <a:ext uri="{FF2B5EF4-FFF2-40B4-BE49-F238E27FC236}">
                <a16:creationId xmlns:a16="http://schemas.microsoft.com/office/drawing/2014/main" id="{FE9C1CBB-5B99-24F6-7229-D9502D686D0C}"/>
              </a:ext>
            </a:extLst>
          </p:cNvPr>
          <p:cNvSpPr txBox="1"/>
          <p:nvPr/>
        </p:nvSpPr>
        <p:spPr>
          <a:xfrm>
            <a:off x="3235325" y="5127625"/>
            <a:ext cx="2385268" cy="369332"/>
          </a:xfrm>
          <a:prstGeom prst="rect">
            <a:avLst/>
          </a:prstGeom>
          <a:noFill/>
        </p:spPr>
        <p:txBody>
          <a:bodyPr wrap="none">
            <a:spAutoFit/>
          </a:bodyPr>
          <a:lstStyle/>
          <a:p>
            <a:pPr eaLnBrk="0" hangingPunct="0">
              <a:defRPr/>
            </a:pPr>
            <a:r>
              <a:rPr lang="en-US" dirty="0">
                <a:latin typeface="+mj-lt"/>
              </a:rPr>
              <a:t>www.ForspanKlear.com</a:t>
            </a:r>
          </a:p>
        </p:txBody>
      </p:sp>
      <p:sp>
        <p:nvSpPr>
          <p:cNvPr id="8" name="TextBox 7">
            <a:extLst>
              <a:ext uri="{FF2B5EF4-FFF2-40B4-BE49-F238E27FC236}">
                <a16:creationId xmlns:a16="http://schemas.microsoft.com/office/drawing/2014/main" id="{ED700F9F-2A41-C986-38A6-46984CAF04C7}"/>
              </a:ext>
            </a:extLst>
          </p:cNvPr>
          <p:cNvSpPr txBox="1"/>
          <p:nvPr/>
        </p:nvSpPr>
        <p:spPr>
          <a:xfrm>
            <a:off x="3557283" y="5474074"/>
            <a:ext cx="1700517" cy="369332"/>
          </a:xfrm>
          <a:prstGeom prst="rect">
            <a:avLst/>
          </a:prstGeom>
          <a:noFill/>
        </p:spPr>
        <p:txBody>
          <a:bodyPr wrap="square">
            <a:spAutoFit/>
          </a:bodyPr>
          <a:lstStyle/>
          <a:p>
            <a:pPr algn="ctr" eaLnBrk="0" hangingPunct="0">
              <a:defRPr/>
            </a:pPr>
            <a:r>
              <a:rPr lang="en-US" dirty="0"/>
              <a:t>(516) 765-7772</a:t>
            </a:r>
          </a:p>
        </p:txBody>
      </p:sp>
      <p:pic>
        <p:nvPicPr>
          <p:cNvPr id="9" name="Picture 8" descr="A picture containing object&#10;&#10;Description automatically generated">
            <a:extLst>
              <a:ext uri="{FF2B5EF4-FFF2-40B4-BE49-F238E27FC236}">
                <a16:creationId xmlns:a16="http://schemas.microsoft.com/office/drawing/2014/main" id="{B5420E78-642E-A9F2-5DC9-732B31CC30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52600" y="3924301"/>
            <a:ext cx="5776782" cy="1257299"/>
          </a:xfrm>
          <a:prstGeom prst="rect">
            <a:avLst/>
          </a:prstGeom>
        </p:spPr>
      </p:pic>
      <p:sp>
        <p:nvSpPr>
          <p:cNvPr id="10" name="TextBox 9">
            <a:extLst>
              <a:ext uri="{FF2B5EF4-FFF2-40B4-BE49-F238E27FC236}">
                <a16:creationId xmlns:a16="http://schemas.microsoft.com/office/drawing/2014/main" id="{AB5952BF-494E-A666-1E2E-D391B280A3DE}"/>
              </a:ext>
            </a:extLst>
          </p:cNvPr>
          <p:cNvSpPr txBox="1"/>
          <p:nvPr/>
        </p:nvSpPr>
        <p:spPr>
          <a:xfrm>
            <a:off x="2871483" y="5867400"/>
            <a:ext cx="3148317" cy="369332"/>
          </a:xfrm>
          <a:prstGeom prst="rect">
            <a:avLst/>
          </a:prstGeom>
          <a:noFill/>
        </p:spPr>
        <p:txBody>
          <a:bodyPr wrap="square">
            <a:spAutoFit/>
          </a:bodyPr>
          <a:lstStyle/>
          <a:p>
            <a:pPr algn="ctr" eaLnBrk="0" hangingPunct="0">
              <a:defRPr/>
            </a:pPr>
            <a:r>
              <a:rPr lang="en-US" dirty="0">
                <a:latin typeface="+mn-lt"/>
                <a:hlinkClick r:id="rId4"/>
              </a:rPr>
              <a:t>eforspan@ForspanKlear.com</a:t>
            </a:r>
            <a:r>
              <a:rPr lang="en-US" dirty="0">
                <a:latin typeface="+mn-lt"/>
              </a:rPr>
              <a:t> </a:t>
            </a:r>
          </a:p>
        </p:txBody>
      </p:sp>
    </p:spTree>
    <p:extLst>
      <p:ext uri="{BB962C8B-B14F-4D97-AF65-F5344CB8AC3E}">
        <p14:creationId xmlns:p14="http://schemas.microsoft.com/office/powerpoint/2010/main" val="1384533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Annual Gift Tax Exclusion </a:t>
            </a:r>
          </a:p>
        </p:txBody>
      </p:sp>
      <p:sp>
        <p:nvSpPr>
          <p:cNvPr id="3" name="Content Placeholder 2"/>
          <p:cNvSpPr>
            <a:spLocks noGrp="1"/>
          </p:cNvSpPr>
          <p:nvPr>
            <p:ph idx="1"/>
          </p:nvPr>
        </p:nvSpPr>
        <p:spPr/>
        <p:txBody>
          <a:bodyPr>
            <a:normAutofit lnSpcReduction="10000"/>
          </a:bodyPr>
          <a:lstStyle/>
          <a:p>
            <a:r>
              <a:rPr lang="en-US" dirty="0">
                <a:latin typeface="Arial" panose="020B0604020202020204" pitchFamily="34" charset="0"/>
                <a:cs typeface="Arial" panose="020B0604020202020204" pitchFamily="34" charset="0"/>
              </a:rPr>
              <a:t>Annual Gift Exclusion:$19,000 ($38,000 for a married couple)</a:t>
            </a:r>
          </a:p>
          <a:p>
            <a:r>
              <a:rPr lang="en-US" dirty="0">
                <a:latin typeface="Arial" panose="020B0604020202020204" pitchFamily="34" charset="0"/>
                <a:cs typeface="Arial" panose="020B0604020202020204" pitchFamily="34" charset="0"/>
              </a:rPr>
              <a:t>However, this amount is considered a “gift” for Medicaid purposes and will cause a period of ineligibility </a:t>
            </a:r>
          </a:p>
          <a:p>
            <a:r>
              <a:rPr lang="en-US" dirty="0">
                <a:latin typeface="Arial" panose="020B0604020202020204" pitchFamily="34" charset="0"/>
                <a:cs typeface="Arial" panose="020B0604020202020204" pitchFamily="34" charset="0"/>
              </a:rPr>
              <a:t>Medicaid will, most likely, review all transfers of $2,000 or more (and may review ANY transfer) – very County-specific </a:t>
            </a:r>
          </a:p>
          <a:p>
            <a:endParaRPr lang="en-US" dirty="0"/>
          </a:p>
        </p:txBody>
      </p:sp>
      <p:sp>
        <p:nvSpPr>
          <p:cNvPr id="6" name="Footer Placeholder 5">
            <a:extLst>
              <a:ext uri="{FF2B5EF4-FFF2-40B4-BE49-F238E27FC236}">
                <a16:creationId xmlns:a16="http://schemas.microsoft.com/office/drawing/2014/main" id="{4A230482-1FB9-4270-B7B9-A915274D0ECD}"/>
              </a:ext>
            </a:extLst>
          </p:cNvPr>
          <p:cNvSpPr>
            <a:spLocks noGrp="1"/>
          </p:cNvSpPr>
          <p:nvPr>
            <p:ph type="ftr" sz="quarter" idx="11"/>
          </p:nvPr>
        </p:nvSpPr>
        <p:spPr/>
        <p:txBody>
          <a:bodyPr/>
          <a:lstStyle/>
          <a:p>
            <a:r>
              <a:rPr lang="en-US" dirty="0"/>
              <a:t>www.ForspanKlear.com</a:t>
            </a:r>
          </a:p>
        </p:txBody>
      </p:sp>
    </p:spTree>
    <p:extLst>
      <p:ext uri="{BB962C8B-B14F-4D97-AF65-F5344CB8AC3E}">
        <p14:creationId xmlns:p14="http://schemas.microsoft.com/office/powerpoint/2010/main" val="2082277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Revocable Trusts</a:t>
            </a:r>
          </a:p>
        </p:txBody>
      </p:sp>
      <p:sp>
        <p:nvSpPr>
          <p:cNvPr id="3" name="Content Placeholder 2"/>
          <p:cNvSpPr>
            <a:spLocks noGrp="1"/>
          </p:cNvSpPr>
          <p:nvPr>
            <p:ph idx="1"/>
          </p:nvPr>
        </p:nvSpPr>
        <p:spPr>
          <a:xfrm>
            <a:off x="457200" y="1417638"/>
            <a:ext cx="8229600" cy="4830762"/>
          </a:xfrm>
        </p:spPr>
        <p:txBody>
          <a:bodyPr>
            <a:normAutofit fontScale="92500" lnSpcReduction="10000"/>
          </a:bodyPr>
          <a:lstStyle/>
          <a:p>
            <a:r>
              <a:rPr lang="en-US" dirty="0"/>
              <a:t>General Purposes: Avoiding Probate and Privacy</a:t>
            </a:r>
          </a:p>
          <a:p>
            <a:r>
              <a:rPr lang="en-US" dirty="0"/>
              <a:t>Assets held in a revocable trust are considered “available” assets for Medicaid purposes as if the Grantor owned the property outright </a:t>
            </a:r>
          </a:p>
          <a:p>
            <a:pPr lvl="1"/>
            <a:r>
              <a:rPr lang="en-US" dirty="0"/>
              <a:t>Grantor/Settlor has too much control </a:t>
            </a:r>
          </a:p>
          <a:p>
            <a:pPr lvl="1"/>
            <a:r>
              <a:rPr lang="en-US" dirty="0"/>
              <a:t>Alter ego for Grantor </a:t>
            </a:r>
          </a:p>
          <a:p>
            <a:r>
              <a:rPr lang="en-US" dirty="0"/>
              <a:t>Will it be the new norm for protection against Medicaid Estate Recovery? </a:t>
            </a:r>
          </a:p>
          <a:p>
            <a:pPr lvl="1"/>
            <a:r>
              <a:rPr lang="en-US" dirty="0"/>
              <a:t>In the case of the Homestead for Community Medicaid</a:t>
            </a:r>
          </a:p>
          <a:p>
            <a:pPr marL="0" indent="0">
              <a:buNone/>
            </a:pPr>
            <a:endParaRPr lang="en-US" dirty="0"/>
          </a:p>
        </p:txBody>
      </p:sp>
      <p:sp>
        <p:nvSpPr>
          <p:cNvPr id="6" name="Footer Placeholder 5">
            <a:extLst>
              <a:ext uri="{FF2B5EF4-FFF2-40B4-BE49-F238E27FC236}">
                <a16:creationId xmlns:a16="http://schemas.microsoft.com/office/drawing/2014/main" id="{190F9547-B277-462B-A896-DEE624755EFC}"/>
              </a:ext>
            </a:extLst>
          </p:cNvPr>
          <p:cNvSpPr>
            <a:spLocks noGrp="1"/>
          </p:cNvSpPr>
          <p:nvPr>
            <p:ph type="ftr" sz="quarter" idx="11"/>
          </p:nvPr>
        </p:nvSpPr>
        <p:spPr/>
        <p:txBody>
          <a:bodyPr/>
          <a:lstStyle/>
          <a:p>
            <a:r>
              <a:rPr lang="en-US" dirty="0"/>
              <a:t>www.ForspanKlear.com</a:t>
            </a:r>
          </a:p>
        </p:txBody>
      </p:sp>
    </p:spTree>
    <p:extLst>
      <p:ext uri="{BB962C8B-B14F-4D97-AF65-F5344CB8AC3E}">
        <p14:creationId xmlns:p14="http://schemas.microsoft.com/office/powerpoint/2010/main" val="27533772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Irrevocable Trusts</a:t>
            </a:r>
          </a:p>
        </p:txBody>
      </p:sp>
      <p:sp>
        <p:nvSpPr>
          <p:cNvPr id="3" name="Content Placeholder 2"/>
          <p:cNvSpPr>
            <a:spLocks noGrp="1"/>
          </p:cNvSpPr>
          <p:nvPr>
            <p:ph idx="1"/>
          </p:nvPr>
        </p:nvSpPr>
        <p:spPr>
          <a:xfrm>
            <a:off x="457200" y="1417638"/>
            <a:ext cx="8229600" cy="4938712"/>
          </a:xfrm>
        </p:spPr>
        <p:txBody>
          <a:bodyPr>
            <a:normAutofit fontScale="85000" lnSpcReduction="20000"/>
          </a:bodyPr>
          <a:lstStyle/>
          <a:p>
            <a:r>
              <a:rPr lang="en-US" dirty="0"/>
              <a:t>For “Medicaid Trusts”</a:t>
            </a:r>
          </a:p>
          <a:p>
            <a:pPr lvl="1"/>
            <a:r>
              <a:rPr lang="en-US" dirty="0"/>
              <a:t>Ensure that no principal goes to the Grantor</a:t>
            </a:r>
          </a:p>
          <a:p>
            <a:pPr lvl="1"/>
            <a:r>
              <a:rPr lang="en-US" dirty="0"/>
              <a:t>Income that Grantor has right to will be counted, even if it is not actually given! </a:t>
            </a:r>
          </a:p>
          <a:p>
            <a:r>
              <a:rPr lang="en-US" dirty="0"/>
              <a:t>HEMS (health, education, maintenance and support) is </a:t>
            </a:r>
            <a:r>
              <a:rPr lang="en-US" b="1" dirty="0"/>
              <a:t>not good</a:t>
            </a:r>
          </a:p>
          <a:p>
            <a:r>
              <a:rPr lang="en-US" dirty="0"/>
              <a:t>5 x 5 power is </a:t>
            </a:r>
            <a:r>
              <a:rPr lang="en-US" b="1" dirty="0"/>
              <a:t>not good</a:t>
            </a:r>
          </a:p>
          <a:p>
            <a:r>
              <a:rPr lang="en-US" b="1" dirty="0"/>
              <a:t>Trustee Discretion </a:t>
            </a:r>
          </a:p>
          <a:p>
            <a:pPr lvl="1"/>
            <a:r>
              <a:rPr lang="en-US" b="1" dirty="0"/>
              <a:t>Not good if applicant is Grantor</a:t>
            </a:r>
          </a:p>
          <a:p>
            <a:pPr lvl="1"/>
            <a:r>
              <a:rPr lang="en-US" b="1" dirty="0"/>
              <a:t>If another is Grantor (third-party), ensure Trustee discretion!</a:t>
            </a:r>
          </a:p>
          <a:p>
            <a:r>
              <a:rPr lang="en-US" dirty="0"/>
              <a:t>Be careful with the ability to swap assets and changing Trustees – see what your County has previously done</a:t>
            </a:r>
          </a:p>
        </p:txBody>
      </p:sp>
      <p:sp>
        <p:nvSpPr>
          <p:cNvPr id="6" name="Footer Placeholder 5">
            <a:extLst>
              <a:ext uri="{FF2B5EF4-FFF2-40B4-BE49-F238E27FC236}">
                <a16:creationId xmlns:a16="http://schemas.microsoft.com/office/drawing/2014/main" id="{CAE29883-9F2D-4A9C-B121-A2567372E41A}"/>
              </a:ext>
            </a:extLst>
          </p:cNvPr>
          <p:cNvSpPr>
            <a:spLocks noGrp="1"/>
          </p:cNvSpPr>
          <p:nvPr>
            <p:ph type="ftr" sz="quarter" idx="11"/>
          </p:nvPr>
        </p:nvSpPr>
        <p:spPr/>
        <p:txBody>
          <a:bodyPr/>
          <a:lstStyle/>
          <a:p>
            <a:r>
              <a:rPr lang="en-US" dirty="0"/>
              <a:t>www.ForspanKlear.com</a:t>
            </a:r>
          </a:p>
        </p:txBody>
      </p:sp>
    </p:spTree>
    <p:extLst>
      <p:ext uri="{BB962C8B-B14F-4D97-AF65-F5344CB8AC3E}">
        <p14:creationId xmlns:p14="http://schemas.microsoft.com/office/powerpoint/2010/main" val="16087781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F3E6F8-DFF2-C190-BACC-36F0DC8FF3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6EE6DB-283B-8D40-F9A6-B016ADD52375}"/>
              </a:ext>
            </a:extLst>
          </p:cNvPr>
          <p:cNvSpPr>
            <a:spLocks noGrp="1"/>
          </p:cNvSpPr>
          <p:nvPr>
            <p:ph type="title"/>
          </p:nvPr>
        </p:nvSpPr>
        <p:spPr/>
        <p:txBody>
          <a:bodyPr/>
          <a:lstStyle/>
          <a:p>
            <a:r>
              <a:rPr lang="en-US" dirty="0"/>
              <a:t>Credit Shelter Trusts</a:t>
            </a:r>
          </a:p>
        </p:txBody>
      </p:sp>
      <p:sp>
        <p:nvSpPr>
          <p:cNvPr id="3" name="Content Placeholder 2">
            <a:extLst>
              <a:ext uri="{FF2B5EF4-FFF2-40B4-BE49-F238E27FC236}">
                <a16:creationId xmlns:a16="http://schemas.microsoft.com/office/drawing/2014/main" id="{AC4F7FBA-5BEF-408E-FF5F-23634593F055}"/>
              </a:ext>
            </a:extLst>
          </p:cNvPr>
          <p:cNvSpPr>
            <a:spLocks noGrp="1"/>
          </p:cNvSpPr>
          <p:nvPr>
            <p:ph idx="1"/>
          </p:nvPr>
        </p:nvSpPr>
        <p:spPr>
          <a:xfrm>
            <a:off x="457200" y="1417638"/>
            <a:ext cx="8229600" cy="4938712"/>
          </a:xfrm>
        </p:spPr>
        <p:txBody>
          <a:bodyPr>
            <a:normAutofit fontScale="92500" lnSpcReduction="20000"/>
          </a:bodyPr>
          <a:lstStyle/>
          <a:p>
            <a:r>
              <a:rPr lang="en-US" dirty="0"/>
              <a:t>DSS will count the ENTIRE principal as available to spouse</a:t>
            </a:r>
          </a:p>
          <a:p>
            <a:pPr lvl="1"/>
            <a:r>
              <a:rPr lang="en-US" dirty="0"/>
              <a:t>Is this correct?</a:t>
            </a:r>
          </a:p>
          <a:p>
            <a:pPr lvl="1"/>
            <a:r>
              <a:rPr lang="en-US" dirty="0"/>
              <a:t>Principal for HEMS</a:t>
            </a:r>
          </a:p>
          <a:p>
            <a:pPr lvl="1"/>
            <a:r>
              <a:rPr lang="en-US" dirty="0"/>
              <a:t>5x5 Power</a:t>
            </a:r>
          </a:p>
          <a:p>
            <a:pPr lvl="1"/>
            <a:r>
              <a:rPr lang="en-US" dirty="0"/>
              <a:t>Trustee discretion to go above</a:t>
            </a:r>
          </a:p>
          <a:p>
            <a:r>
              <a:rPr lang="en-US" dirty="0"/>
              <a:t>What are some ways these can be used for client’s advantage?</a:t>
            </a:r>
          </a:p>
          <a:p>
            <a:pPr lvl="1"/>
            <a:r>
              <a:rPr lang="en-US" dirty="0"/>
              <a:t>Kill the CST?</a:t>
            </a:r>
          </a:p>
          <a:p>
            <a:pPr lvl="2"/>
            <a:r>
              <a:rPr lang="en-US" dirty="0"/>
              <a:t>Basis step-up that would have otherwise been lost</a:t>
            </a:r>
          </a:p>
          <a:p>
            <a:pPr lvl="2"/>
            <a:r>
              <a:rPr lang="en-US" dirty="0"/>
              <a:t>Protect in a Medicaid Trust</a:t>
            </a:r>
          </a:p>
          <a:p>
            <a:pPr lvl="2"/>
            <a:r>
              <a:rPr lang="en-US" dirty="0"/>
              <a:t>BUT, CST must allow for the principal to be given to spouse in it’s entirety!</a:t>
            </a:r>
          </a:p>
        </p:txBody>
      </p:sp>
      <p:sp>
        <p:nvSpPr>
          <p:cNvPr id="6" name="Footer Placeholder 5">
            <a:extLst>
              <a:ext uri="{FF2B5EF4-FFF2-40B4-BE49-F238E27FC236}">
                <a16:creationId xmlns:a16="http://schemas.microsoft.com/office/drawing/2014/main" id="{021F6546-3B78-9138-6843-9FB501E1881A}"/>
              </a:ext>
            </a:extLst>
          </p:cNvPr>
          <p:cNvSpPr>
            <a:spLocks noGrp="1"/>
          </p:cNvSpPr>
          <p:nvPr>
            <p:ph type="ftr" sz="quarter" idx="11"/>
          </p:nvPr>
        </p:nvSpPr>
        <p:spPr/>
        <p:txBody>
          <a:bodyPr/>
          <a:lstStyle/>
          <a:p>
            <a:r>
              <a:rPr lang="en-US" dirty="0"/>
              <a:t>www.ForspanKlear.com</a:t>
            </a:r>
          </a:p>
        </p:txBody>
      </p:sp>
    </p:spTree>
    <p:extLst>
      <p:ext uri="{BB962C8B-B14F-4D97-AF65-F5344CB8AC3E}">
        <p14:creationId xmlns:p14="http://schemas.microsoft.com/office/powerpoint/2010/main" val="624424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Life Estates </a:t>
            </a:r>
          </a:p>
        </p:txBody>
      </p:sp>
      <p:sp>
        <p:nvSpPr>
          <p:cNvPr id="3" name="Content Placeholder 2"/>
          <p:cNvSpPr>
            <a:spLocks noGrp="1"/>
          </p:cNvSpPr>
          <p:nvPr>
            <p:ph idx="1"/>
          </p:nvPr>
        </p:nvSpPr>
        <p:spPr/>
        <p:txBody>
          <a:bodyPr>
            <a:normAutofit fontScale="92500" lnSpcReduction="20000"/>
          </a:bodyPr>
          <a:lstStyle/>
          <a:p>
            <a:r>
              <a:rPr lang="en-US" dirty="0"/>
              <a:t>Good: Basis Step-up </a:t>
            </a:r>
          </a:p>
          <a:p>
            <a:r>
              <a:rPr lang="en-US" dirty="0"/>
              <a:t>Bad: Section 121(a) is limited</a:t>
            </a:r>
          </a:p>
          <a:p>
            <a:r>
              <a:rPr lang="en-US" dirty="0"/>
              <a:t>Bad: If home is sold during life, it can create a Medicaid ineligibility period</a:t>
            </a:r>
          </a:p>
          <a:p>
            <a:r>
              <a:rPr lang="en-US" dirty="0"/>
              <a:t>Consider when: “Caretaker Child” exemption applies</a:t>
            </a:r>
          </a:p>
          <a:p>
            <a:pPr lvl="1"/>
            <a:r>
              <a:rPr lang="en-US" dirty="0"/>
              <a:t>And prior planning not done </a:t>
            </a:r>
          </a:p>
          <a:p>
            <a:r>
              <a:rPr lang="en-US" dirty="0"/>
              <a:t>Transfer between spouses</a:t>
            </a:r>
          </a:p>
          <a:p>
            <a:pPr lvl="1"/>
            <a:r>
              <a:rPr lang="en-US" dirty="0"/>
              <a:t>Sometimes, this is necessary, but you must consider a Life Estate for the Step-up (especially if spouse will sell home)</a:t>
            </a:r>
          </a:p>
        </p:txBody>
      </p:sp>
      <p:sp>
        <p:nvSpPr>
          <p:cNvPr id="6" name="Footer Placeholder 5">
            <a:extLst>
              <a:ext uri="{FF2B5EF4-FFF2-40B4-BE49-F238E27FC236}">
                <a16:creationId xmlns:a16="http://schemas.microsoft.com/office/drawing/2014/main" id="{8DB17D9F-77D1-44BF-A51F-6216296740E2}"/>
              </a:ext>
            </a:extLst>
          </p:cNvPr>
          <p:cNvSpPr>
            <a:spLocks noGrp="1"/>
          </p:cNvSpPr>
          <p:nvPr>
            <p:ph type="ftr" sz="quarter" idx="11"/>
          </p:nvPr>
        </p:nvSpPr>
        <p:spPr/>
        <p:txBody>
          <a:bodyPr/>
          <a:lstStyle/>
          <a:p>
            <a:r>
              <a:rPr lang="en-US" dirty="0"/>
              <a:t>www.ForspanKlear.com</a:t>
            </a:r>
          </a:p>
        </p:txBody>
      </p:sp>
    </p:spTree>
    <p:extLst>
      <p:ext uri="{BB962C8B-B14F-4D97-AF65-F5344CB8AC3E}">
        <p14:creationId xmlns:p14="http://schemas.microsoft.com/office/powerpoint/2010/main" val="13678785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fontScale="90000"/>
          </a:bodyPr>
          <a:lstStyle/>
          <a:p>
            <a:br>
              <a:rPr lang="en-US" sz="2700" dirty="0">
                <a:latin typeface="Arial" panose="020B0604020202020204" pitchFamily="34" charset="0"/>
                <a:cs typeface="Arial" panose="020B0604020202020204" pitchFamily="34" charset="0"/>
              </a:rPr>
            </a:br>
            <a:endParaRPr lang="en-US" dirty="0"/>
          </a:p>
        </p:txBody>
      </p:sp>
      <p:sp>
        <p:nvSpPr>
          <p:cNvPr id="3" name="Content Placeholder 2"/>
          <p:cNvSpPr>
            <a:spLocks noGrp="1"/>
          </p:cNvSpPr>
          <p:nvPr>
            <p:ph idx="1"/>
          </p:nvPr>
        </p:nvSpPr>
        <p:spPr>
          <a:xfrm>
            <a:off x="457200" y="381000"/>
            <a:ext cx="8229600" cy="6096001"/>
          </a:xfrm>
        </p:spPr>
        <p:txBody>
          <a:bodyPr>
            <a:normAutofit/>
          </a:bodyPr>
          <a:lstStyle/>
          <a:p>
            <a:pPr marL="457200" lvl="1" indent="0" algn="ctr">
              <a:buNone/>
            </a:pPr>
            <a:endParaRPr lang="en-US" dirty="0"/>
          </a:p>
          <a:p>
            <a:pPr marL="457200" lvl="1" indent="0" algn="ctr">
              <a:buNone/>
            </a:pPr>
            <a:endParaRPr lang="en-US" dirty="0"/>
          </a:p>
          <a:p>
            <a:pPr marL="457200" lvl="1" indent="0" algn="ctr">
              <a:buNone/>
            </a:pPr>
            <a:endParaRPr lang="en-US" dirty="0"/>
          </a:p>
          <a:p>
            <a:pPr marL="457200" lvl="1" indent="0" algn="ctr">
              <a:buNone/>
            </a:pPr>
            <a:endParaRPr lang="en-US" dirty="0"/>
          </a:p>
          <a:p>
            <a:pPr marL="457200" lvl="1" indent="0" algn="ctr">
              <a:buNone/>
            </a:pPr>
            <a:r>
              <a:rPr lang="en-US" sz="4400" dirty="0"/>
              <a:t>2025 Medicaid Update</a:t>
            </a:r>
          </a:p>
        </p:txBody>
      </p:sp>
      <p:sp>
        <p:nvSpPr>
          <p:cNvPr id="5" name="Footer Placeholder 4">
            <a:extLst>
              <a:ext uri="{FF2B5EF4-FFF2-40B4-BE49-F238E27FC236}">
                <a16:creationId xmlns:a16="http://schemas.microsoft.com/office/drawing/2014/main" id="{65ADC973-C347-49C7-BB7C-88963878D6EF}"/>
              </a:ext>
            </a:extLst>
          </p:cNvPr>
          <p:cNvSpPr>
            <a:spLocks noGrp="1"/>
          </p:cNvSpPr>
          <p:nvPr>
            <p:ph type="ftr" sz="quarter" idx="11"/>
          </p:nvPr>
        </p:nvSpPr>
        <p:spPr/>
        <p:txBody>
          <a:bodyPr/>
          <a:lstStyle/>
          <a:p>
            <a:r>
              <a:rPr lang="en-US" dirty="0"/>
              <a:t>www.ForspanKlear.com</a:t>
            </a:r>
          </a:p>
        </p:txBody>
      </p:sp>
    </p:spTree>
    <p:extLst>
      <p:ext uri="{BB962C8B-B14F-4D97-AF65-F5344CB8AC3E}">
        <p14:creationId xmlns:p14="http://schemas.microsoft.com/office/powerpoint/2010/main" val="1182672373"/>
      </p:ext>
    </p:extLst>
  </p:cSld>
  <p:clrMapOvr>
    <a:masterClrMapping/>
  </p:clrMapOvr>
</p:sld>
</file>

<file path=ppt/theme/theme1.xml><?xml version="1.0" encoding="utf-8"?>
<a:theme xmlns:a="http://schemas.openxmlformats.org/drawingml/2006/main" name="Office Theme">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1366A545CB2D04581FFAA9A6D1862EF" ma:contentTypeVersion="18" ma:contentTypeDescription="Create a new document." ma:contentTypeScope="" ma:versionID="2252a872e73c1dd75d18aa9148264834">
  <xsd:schema xmlns:xsd="http://www.w3.org/2001/XMLSchema" xmlns:xs="http://www.w3.org/2001/XMLSchema" xmlns:p="http://schemas.microsoft.com/office/2006/metadata/properties" xmlns:ns2="403d69c7-e214-49b8-9dde-bdccb660f4bb" xmlns:ns3="389f5011-c984-4e46-adc3-0a97291649c6" targetNamespace="http://schemas.microsoft.com/office/2006/metadata/properties" ma:root="true" ma:fieldsID="ec699e94421ae85447b258dffb5c42da" ns2:_="" ns3:_="">
    <xsd:import namespace="403d69c7-e214-49b8-9dde-bdccb660f4bb"/>
    <xsd:import namespace="389f5011-c984-4e46-adc3-0a97291649c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3d69c7-e214-49b8-9dde-bdccb660f4b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a6fbc41a-a6a5-43f9-b463-68877494387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89f5011-c984-4e46-adc3-0a97291649c6"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c7214e1d-3a21-4b1f-a1f4-1e55236ca175}" ma:internalName="TaxCatchAll" ma:showField="CatchAllData" ma:web="389f5011-c984-4e46-adc3-0a97291649c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403d69c7-e214-49b8-9dde-bdccb660f4bb">
      <Terms xmlns="http://schemas.microsoft.com/office/infopath/2007/PartnerControls"/>
    </lcf76f155ced4ddcb4097134ff3c332f>
    <TaxCatchAll xmlns="389f5011-c984-4e46-adc3-0a97291649c6"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4BD2FCB-382D-4E7F-AD7E-C3B852CEC92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03d69c7-e214-49b8-9dde-bdccb660f4bb"/>
    <ds:schemaRef ds:uri="389f5011-c984-4e46-adc3-0a97291649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4BC609D-D6C2-4EAC-AB56-61EEC3D6F254}">
  <ds:schemaRefs>
    <ds:schemaRef ds:uri="http://schemas.microsoft.com/office/2006/metadata/properties"/>
    <ds:schemaRef ds:uri="http://schemas.microsoft.com/office/infopath/2007/PartnerControls"/>
    <ds:schemaRef ds:uri="403d69c7-e214-49b8-9dde-bdccb660f4bb"/>
    <ds:schemaRef ds:uri="389f5011-c984-4e46-adc3-0a97291649c6"/>
  </ds:schemaRefs>
</ds:datastoreItem>
</file>

<file path=customXml/itemProps3.xml><?xml version="1.0" encoding="utf-8"?>
<ds:datastoreItem xmlns:ds="http://schemas.openxmlformats.org/officeDocument/2006/customXml" ds:itemID="{CEDB6991-0419-4CA8-A08E-5D07E62C723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TM03457496[[fn=Parallax]]</Template>
  <TotalTime>21182</TotalTime>
  <Words>2155</Words>
  <Application>Microsoft Office PowerPoint</Application>
  <PresentationFormat>On-screen Show (4:3)</PresentationFormat>
  <Paragraphs>287</Paragraphs>
  <Slides>32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Calibri</vt:lpstr>
      <vt:lpstr>Wingdings</vt:lpstr>
      <vt:lpstr>Office Theme</vt:lpstr>
      <vt:lpstr>PowerPoint Presentation</vt:lpstr>
      <vt:lpstr>PowerPoint Presentation</vt:lpstr>
      <vt:lpstr>Where Good Estate Planning Equals Bad Medicaid Planning</vt:lpstr>
      <vt:lpstr>Annual Gift Tax Exclusion </vt:lpstr>
      <vt:lpstr>Revocable Trusts</vt:lpstr>
      <vt:lpstr>Irrevocable Trusts</vt:lpstr>
      <vt:lpstr>Credit Shelter Trusts</vt:lpstr>
      <vt:lpstr>Life Estates </vt:lpstr>
      <vt:lpstr> </vt:lpstr>
      <vt:lpstr>2025 Medicaid Asset and Income Requirements</vt:lpstr>
      <vt:lpstr>Medicaid Transfer Penalties: Nursing Home Applications</vt:lpstr>
      <vt:lpstr>New York Regional Medicaid Rates 2025 Edition</vt:lpstr>
      <vt:lpstr> </vt:lpstr>
      <vt:lpstr>Outright Transfers (Gifts)</vt:lpstr>
      <vt:lpstr>Tax Implications of Outright Transfers vs. Transfer to Trusts</vt:lpstr>
      <vt:lpstr>Estate Tax Exclusions </vt:lpstr>
      <vt:lpstr>Estate and Trust Income Tax Rates (“1041 Tax Rates”) - 2025</vt:lpstr>
      <vt:lpstr>Estate and Trust Income Tax Rates (“1041 Tax Rates”)</vt:lpstr>
      <vt:lpstr>Reduce Income Tax Burden</vt:lpstr>
      <vt:lpstr>Irrevocable Medicaid Asset Preservation Trust</vt:lpstr>
      <vt:lpstr>Irrevocable Medicaid Asset Preservation Trust cont.</vt:lpstr>
      <vt:lpstr>Irrevocable Medicaid Asset Preservation Trust cont.</vt:lpstr>
      <vt:lpstr>Transfers of Real Property Including Principal Residence to a Trust</vt:lpstr>
      <vt:lpstr>IRC Section 121(a)</vt:lpstr>
      <vt:lpstr>Section 121- Ownership Requirement</vt:lpstr>
      <vt:lpstr>Transfers of Liquid Assets</vt:lpstr>
      <vt:lpstr>Transfers of Liquid Assets</vt:lpstr>
      <vt:lpstr>Annuity Contract- IRC 72(u) </vt:lpstr>
      <vt:lpstr>Tax Consequences of Medicaid Trusts</vt:lpstr>
      <vt:lpstr>Real Estate Tax Exemptions</vt:lpstr>
      <vt:lpstr> </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Eva Schwechter</dc:creator>
  <cp:lastModifiedBy>Lisa Maloney</cp:lastModifiedBy>
  <cp:revision>70</cp:revision>
  <cp:lastPrinted>2018-10-11T15:33:04Z</cp:lastPrinted>
  <dcterms:created xsi:type="dcterms:W3CDTF">2016-07-19T14:45:59Z</dcterms:created>
  <dcterms:modified xsi:type="dcterms:W3CDTF">2025-10-01T19:17:50Z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0x01010001366A545CB2D04581FFAA9A6D1862EF</vt:lpwstr>
  </property>
  <property fmtid="{D5CDD505-2E9C-101B-9397-08002B2CF9AE}" pid="3" name="MediaServiceImageTags">
    <vt:lpwstr/>
  </property>
</Properties>
</file>