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9" r:id="rId4"/>
  </p:sldMasterIdLst>
  <p:notesMasterIdLst>
    <p:notesMasterId r:id="rId64"/>
  </p:notesMasterIdLst>
  <p:handoutMasterIdLst>
    <p:handoutMasterId r:id="rId65"/>
  </p:handoutMasterIdLst>
  <p:sldIdLst>
    <p:sldId id="267" r:id="rId5"/>
    <p:sldId id="353" r:id="rId6"/>
    <p:sldId id="354" r:id="rId7"/>
    <p:sldId id="2522" r:id="rId8"/>
    <p:sldId id="399" r:id="rId9"/>
    <p:sldId id="400" r:id="rId10"/>
    <p:sldId id="2523" r:id="rId11"/>
    <p:sldId id="401" r:id="rId12"/>
    <p:sldId id="2524" r:id="rId13"/>
    <p:sldId id="2528" r:id="rId14"/>
    <p:sldId id="2527" r:id="rId15"/>
    <p:sldId id="2529" r:id="rId16"/>
    <p:sldId id="2525" r:id="rId17"/>
    <p:sldId id="402" r:id="rId18"/>
    <p:sldId id="2526" r:id="rId19"/>
    <p:sldId id="419" r:id="rId20"/>
    <p:sldId id="420" r:id="rId21"/>
    <p:sldId id="421" r:id="rId22"/>
    <p:sldId id="424" r:id="rId23"/>
    <p:sldId id="425" r:id="rId24"/>
    <p:sldId id="2531" r:id="rId25"/>
    <p:sldId id="426" r:id="rId26"/>
    <p:sldId id="427" r:id="rId27"/>
    <p:sldId id="2530" r:id="rId28"/>
    <p:sldId id="428" r:id="rId29"/>
    <p:sldId id="429" r:id="rId30"/>
    <p:sldId id="430" r:id="rId31"/>
    <p:sldId id="431" r:id="rId32"/>
    <p:sldId id="432" r:id="rId33"/>
    <p:sldId id="433" r:id="rId34"/>
    <p:sldId id="2532" r:id="rId35"/>
    <p:sldId id="434" r:id="rId36"/>
    <p:sldId id="435" r:id="rId37"/>
    <p:sldId id="436" r:id="rId38"/>
    <p:sldId id="437" r:id="rId39"/>
    <p:sldId id="478" r:id="rId40"/>
    <p:sldId id="477" r:id="rId41"/>
    <p:sldId id="479" r:id="rId42"/>
    <p:sldId id="480" r:id="rId43"/>
    <p:sldId id="481" r:id="rId44"/>
    <p:sldId id="482" r:id="rId45"/>
    <p:sldId id="483" r:id="rId46"/>
    <p:sldId id="484" r:id="rId47"/>
    <p:sldId id="485" r:id="rId48"/>
    <p:sldId id="486" r:id="rId49"/>
    <p:sldId id="487" r:id="rId50"/>
    <p:sldId id="488" r:id="rId51"/>
    <p:sldId id="489" r:id="rId52"/>
    <p:sldId id="490" r:id="rId53"/>
    <p:sldId id="491" r:id="rId54"/>
    <p:sldId id="445" r:id="rId55"/>
    <p:sldId id="446" r:id="rId56"/>
    <p:sldId id="453" r:id="rId57"/>
    <p:sldId id="454" r:id="rId58"/>
    <p:sldId id="455" r:id="rId59"/>
    <p:sldId id="457" r:id="rId60"/>
    <p:sldId id="472" r:id="rId61"/>
    <p:sldId id="473" r:id="rId62"/>
    <p:sldId id="474" r:id="rId63"/>
  </p:sldIdLst>
  <p:sldSz cx="9144000" cy="6858000" type="screen4x3"/>
  <p:notesSz cx="6881813" cy="92964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06" autoAdjust="0"/>
    <p:restoredTop sz="93454" autoAdjust="0"/>
  </p:normalViewPr>
  <p:slideViewPr>
    <p:cSldViewPr>
      <p:cViewPr varScale="1">
        <p:scale>
          <a:sx n="103" d="100"/>
          <a:sy n="103" d="100"/>
        </p:scale>
        <p:origin x="1776" y="114"/>
      </p:cViewPr>
      <p:guideLst>
        <p:guide orient="horz" pos="2160"/>
        <p:guide pos="2880"/>
      </p:guideLst>
    </p:cSldViewPr>
  </p:slideViewPr>
  <p:outlineViewPr>
    <p:cViewPr>
      <p:scale>
        <a:sx n="33" d="100"/>
        <a:sy n="33" d="100"/>
      </p:scale>
      <p:origin x="0" y="-12192"/>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 r:id="rId18" collapse="1"/>
      <p:sld r:id="rId19" collapse="1"/>
      <p:sld r:id="rId20" collapse="1"/>
      <p:sld r:id="rId21" collapse="1"/>
      <p:sld r:id="rId22" collapse="1"/>
      <p:sld r:id="rId23" collapse="1"/>
      <p:sld r:id="rId24" collapse="1"/>
      <p:sld r:id="rId25" collapse="1"/>
      <p:sld r:id="rId26" collapse="1"/>
      <p:sld r:id="rId27" collapse="1"/>
      <p:sld r:id="rId28" collapse="1"/>
      <p:sld r:id="rId29" collapse="1"/>
      <p:sld r:id="rId30" collapse="1"/>
      <p:sld r:id="rId31" collapse="1"/>
      <p:sld r:id="rId32" collapse="1"/>
      <p:sld r:id="rId33" collapse="1"/>
      <p:sld r:id="rId34" collapse="1"/>
      <p:sld r:id="rId35" collapse="1"/>
      <p:sld r:id="rId36" collapse="1"/>
      <p:sld r:id="rId37" collapse="1"/>
    </p:sldLst>
  </p:outlineViewPr>
  <p:notesTextViewPr>
    <p:cViewPr>
      <p:scale>
        <a:sx n="200" d="100"/>
        <a:sy n="200" d="100"/>
      </p:scale>
      <p:origin x="0" y="0"/>
    </p:cViewPr>
  </p:notesTextViewPr>
  <p:sorterViewPr>
    <p:cViewPr>
      <p:scale>
        <a:sx n="100" d="100"/>
        <a:sy n="100" d="100"/>
      </p:scale>
      <p:origin x="0" y="0"/>
    </p:cViewPr>
  </p:sorterViewPr>
  <p:notesViewPr>
    <p:cSldViewPr>
      <p:cViewPr varScale="1">
        <p:scale>
          <a:sx n="119" d="100"/>
          <a:sy n="119" d="100"/>
        </p:scale>
        <p:origin x="4352" y="200"/>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presProps" Target="presProps.xml"/><Relationship Id="rId5" Type="http://schemas.openxmlformats.org/officeDocument/2006/relationships/slide" Target="slides/slide1.xml"/><Relationship Id="rId61" Type="http://schemas.openxmlformats.org/officeDocument/2006/relationships/slide" Target="slides/slide57.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notesMaster" Target="notesMasters/notesMaster1.xml"/><Relationship Id="rId69" Type="http://schemas.openxmlformats.org/officeDocument/2006/relationships/tableStyles" Target="tableStyle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viewProps" Target="viewProp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s>
</file>

<file path=ppt/_rels/viewProps.xml.rels><?xml version="1.0" encoding="UTF-8" standalone="yes"?>
<Relationships xmlns="http://schemas.openxmlformats.org/package/2006/relationships"><Relationship Id="rId13" Type="http://schemas.openxmlformats.org/officeDocument/2006/relationships/slide" Target="slides/slide20.xml"/><Relationship Id="rId18" Type="http://schemas.openxmlformats.org/officeDocument/2006/relationships/slide" Target="slides/slide26.xml"/><Relationship Id="rId26" Type="http://schemas.openxmlformats.org/officeDocument/2006/relationships/slide" Target="slides/slide34.xml"/><Relationship Id="rId21" Type="http://schemas.openxmlformats.org/officeDocument/2006/relationships/slide" Target="slides/slide29.xml"/><Relationship Id="rId34" Type="http://schemas.openxmlformats.org/officeDocument/2006/relationships/slide" Target="slides/slide56.xml"/><Relationship Id="rId7" Type="http://schemas.openxmlformats.org/officeDocument/2006/relationships/slide" Target="slides/slide14.xml"/><Relationship Id="rId12" Type="http://schemas.openxmlformats.org/officeDocument/2006/relationships/slide" Target="slides/slide19.xml"/><Relationship Id="rId17" Type="http://schemas.openxmlformats.org/officeDocument/2006/relationships/slide" Target="slides/slide25.xml"/><Relationship Id="rId25" Type="http://schemas.openxmlformats.org/officeDocument/2006/relationships/slide" Target="slides/slide33.xml"/><Relationship Id="rId33" Type="http://schemas.openxmlformats.org/officeDocument/2006/relationships/slide" Target="slides/slide55.xml"/><Relationship Id="rId2" Type="http://schemas.openxmlformats.org/officeDocument/2006/relationships/slide" Target="slides/slide5.xml"/><Relationship Id="rId16" Type="http://schemas.openxmlformats.org/officeDocument/2006/relationships/slide" Target="slides/slide23.xml"/><Relationship Id="rId20" Type="http://schemas.openxmlformats.org/officeDocument/2006/relationships/slide" Target="slides/slide28.xml"/><Relationship Id="rId29" Type="http://schemas.openxmlformats.org/officeDocument/2006/relationships/slide" Target="slides/slide51.xml"/><Relationship Id="rId1" Type="http://schemas.openxmlformats.org/officeDocument/2006/relationships/slide" Target="slides/slide4.xml"/><Relationship Id="rId6" Type="http://schemas.openxmlformats.org/officeDocument/2006/relationships/slide" Target="slides/slide13.xml"/><Relationship Id="rId11" Type="http://schemas.openxmlformats.org/officeDocument/2006/relationships/slide" Target="slides/slide18.xml"/><Relationship Id="rId24" Type="http://schemas.openxmlformats.org/officeDocument/2006/relationships/slide" Target="slides/slide32.xml"/><Relationship Id="rId32" Type="http://schemas.openxmlformats.org/officeDocument/2006/relationships/slide" Target="slides/slide54.xml"/><Relationship Id="rId37" Type="http://schemas.openxmlformats.org/officeDocument/2006/relationships/slide" Target="slides/slide59.xml"/><Relationship Id="rId5" Type="http://schemas.openxmlformats.org/officeDocument/2006/relationships/slide" Target="slides/slide10.xml"/><Relationship Id="rId15" Type="http://schemas.openxmlformats.org/officeDocument/2006/relationships/slide" Target="slides/slide22.xml"/><Relationship Id="rId23" Type="http://schemas.openxmlformats.org/officeDocument/2006/relationships/slide" Target="slides/slide31.xml"/><Relationship Id="rId28" Type="http://schemas.openxmlformats.org/officeDocument/2006/relationships/slide" Target="slides/slide36.xml"/><Relationship Id="rId36" Type="http://schemas.openxmlformats.org/officeDocument/2006/relationships/slide" Target="slides/slide58.xml"/><Relationship Id="rId10" Type="http://schemas.openxmlformats.org/officeDocument/2006/relationships/slide" Target="slides/slide17.xml"/><Relationship Id="rId19" Type="http://schemas.openxmlformats.org/officeDocument/2006/relationships/slide" Target="slides/slide27.xml"/><Relationship Id="rId31" Type="http://schemas.openxmlformats.org/officeDocument/2006/relationships/slide" Target="slides/slide53.xml"/><Relationship Id="rId4" Type="http://schemas.openxmlformats.org/officeDocument/2006/relationships/slide" Target="slides/slide8.xml"/><Relationship Id="rId9" Type="http://schemas.openxmlformats.org/officeDocument/2006/relationships/slide" Target="slides/slide16.xml"/><Relationship Id="rId14" Type="http://schemas.openxmlformats.org/officeDocument/2006/relationships/slide" Target="slides/slide21.xml"/><Relationship Id="rId22" Type="http://schemas.openxmlformats.org/officeDocument/2006/relationships/slide" Target="slides/slide30.xml"/><Relationship Id="rId27" Type="http://schemas.openxmlformats.org/officeDocument/2006/relationships/slide" Target="slides/slide35.xml"/><Relationship Id="rId30" Type="http://schemas.openxmlformats.org/officeDocument/2006/relationships/slide" Target="slides/slide52.xml"/><Relationship Id="rId35" Type="http://schemas.openxmlformats.org/officeDocument/2006/relationships/slide" Target="slides/slide57.xml"/><Relationship Id="rId8" Type="http://schemas.openxmlformats.org/officeDocument/2006/relationships/slide" Target="slides/slide15.xml"/><Relationship Id="rId3"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66B8805-361D-CB13-C3C2-4549E36CE5EC}"/>
              </a:ext>
            </a:extLst>
          </p:cNvPr>
          <p:cNvSpPr>
            <a:spLocks noGrp="1"/>
          </p:cNvSpPr>
          <p:nvPr>
            <p:ph type="hdr" sz="quarter"/>
          </p:nvPr>
        </p:nvSpPr>
        <p:spPr>
          <a:xfrm>
            <a:off x="0" y="0"/>
            <a:ext cx="2982913"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04864581-B18E-6956-D5AD-B581DF83B806}"/>
              </a:ext>
            </a:extLst>
          </p:cNvPr>
          <p:cNvSpPr>
            <a:spLocks noGrp="1"/>
          </p:cNvSpPr>
          <p:nvPr>
            <p:ph type="dt" sz="quarter" idx="1"/>
          </p:nvPr>
        </p:nvSpPr>
        <p:spPr>
          <a:xfrm>
            <a:off x="3897313" y="0"/>
            <a:ext cx="2982912" cy="466725"/>
          </a:xfrm>
          <a:prstGeom prst="rect">
            <a:avLst/>
          </a:prstGeom>
        </p:spPr>
        <p:txBody>
          <a:bodyPr vert="horz" lIns="91440" tIns="45720" rIns="91440" bIns="45720" rtlCol="0"/>
          <a:lstStyle>
            <a:lvl1pPr algn="r">
              <a:defRPr sz="1200"/>
            </a:lvl1pPr>
          </a:lstStyle>
          <a:p>
            <a:fld id="{62916381-9A87-E549-A598-E4607A651FA7}" type="datetimeFigureOut">
              <a:rPr lang="en-US" smtClean="0"/>
              <a:t>9/30/2024</a:t>
            </a:fld>
            <a:endParaRPr lang="en-US" dirty="0"/>
          </a:p>
        </p:txBody>
      </p:sp>
      <p:sp>
        <p:nvSpPr>
          <p:cNvPr id="4" name="Footer Placeholder 3">
            <a:extLst>
              <a:ext uri="{FF2B5EF4-FFF2-40B4-BE49-F238E27FC236}">
                <a16:creationId xmlns:a16="http://schemas.microsoft.com/office/drawing/2014/main" id="{140C47CC-6201-B6D0-D8A2-32A01CDF1F16}"/>
              </a:ext>
            </a:extLst>
          </p:cNvPr>
          <p:cNvSpPr>
            <a:spLocks noGrp="1"/>
          </p:cNvSpPr>
          <p:nvPr>
            <p:ph type="ftr" sz="quarter" idx="2"/>
          </p:nvPr>
        </p:nvSpPr>
        <p:spPr>
          <a:xfrm>
            <a:off x="0" y="8829675"/>
            <a:ext cx="2982913"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F8DDAC5F-EEBE-9C0A-2098-C1C72148DE75}"/>
              </a:ext>
            </a:extLst>
          </p:cNvPr>
          <p:cNvSpPr>
            <a:spLocks noGrp="1"/>
          </p:cNvSpPr>
          <p:nvPr>
            <p:ph type="sldNum" sz="quarter" idx="3"/>
          </p:nvPr>
        </p:nvSpPr>
        <p:spPr>
          <a:xfrm>
            <a:off x="3897313" y="8829675"/>
            <a:ext cx="2982912" cy="466725"/>
          </a:xfrm>
          <a:prstGeom prst="rect">
            <a:avLst/>
          </a:prstGeom>
        </p:spPr>
        <p:txBody>
          <a:bodyPr vert="horz" lIns="91440" tIns="45720" rIns="91440" bIns="45720" rtlCol="0" anchor="b"/>
          <a:lstStyle>
            <a:lvl1pPr algn="r">
              <a:defRPr sz="1200"/>
            </a:lvl1pPr>
          </a:lstStyle>
          <a:p>
            <a:fld id="{EF459C18-5CC5-8D41-96D0-DDC5846F7AA8}" type="slidenum">
              <a:rPr lang="en-US" smtClean="0"/>
              <a:t>‹#›</a:t>
            </a:fld>
            <a:endParaRPr lang="en-US" dirty="0"/>
          </a:p>
        </p:txBody>
      </p:sp>
    </p:spTree>
    <p:extLst>
      <p:ext uri="{BB962C8B-B14F-4D97-AF65-F5344CB8AC3E}">
        <p14:creationId xmlns:p14="http://schemas.microsoft.com/office/powerpoint/2010/main" val="26408303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6434"/>
          </a:xfrm>
          <a:prstGeom prst="rect">
            <a:avLst/>
          </a:prstGeom>
        </p:spPr>
        <p:txBody>
          <a:bodyPr vert="horz" lIns="92446" tIns="46223" rIns="92446" bIns="46223" rtlCol="0"/>
          <a:lstStyle>
            <a:lvl1pPr algn="l">
              <a:defRPr sz="1200"/>
            </a:lvl1pPr>
          </a:lstStyle>
          <a:p>
            <a:endParaRPr lang="en-US" dirty="0"/>
          </a:p>
        </p:txBody>
      </p:sp>
      <p:sp>
        <p:nvSpPr>
          <p:cNvPr id="3" name="Date Placeholder 2"/>
          <p:cNvSpPr>
            <a:spLocks noGrp="1"/>
          </p:cNvSpPr>
          <p:nvPr>
            <p:ph type="dt" idx="1"/>
          </p:nvPr>
        </p:nvSpPr>
        <p:spPr>
          <a:xfrm>
            <a:off x="3898102" y="0"/>
            <a:ext cx="2982119" cy="466434"/>
          </a:xfrm>
          <a:prstGeom prst="rect">
            <a:avLst/>
          </a:prstGeom>
        </p:spPr>
        <p:txBody>
          <a:bodyPr vert="horz" lIns="92446" tIns="46223" rIns="92446" bIns="46223" rtlCol="0"/>
          <a:lstStyle>
            <a:lvl1pPr algn="r">
              <a:defRPr sz="1200"/>
            </a:lvl1pPr>
          </a:lstStyle>
          <a:p>
            <a:fld id="{198BD44A-70D5-4A33-AA0E-63EED56966D0}" type="datetimeFigureOut">
              <a:rPr lang="en-US" smtClean="0"/>
              <a:t>9/30/2024</a:t>
            </a:fld>
            <a:endParaRPr lang="en-US" dirty="0"/>
          </a:p>
        </p:txBody>
      </p:sp>
      <p:sp>
        <p:nvSpPr>
          <p:cNvPr id="4" name="Slide Image Placeholder 3"/>
          <p:cNvSpPr>
            <a:spLocks noGrp="1" noRot="1" noChangeAspect="1"/>
          </p:cNvSpPr>
          <p:nvPr>
            <p:ph type="sldImg" idx="2"/>
          </p:nvPr>
        </p:nvSpPr>
        <p:spPr>
          <a:xfrm>
            <a:off x="1350963" y="1162050"/>
            <a:ext cx="4179887" cy="3136900"/>
          </a:xfrm>
          <a:prstGeom prst="rect">
            <a:avLst/>
          </a:prstGeom>
          <a:noFill/>
          <a:ln w="12700">
            <a:solidFill>
              <a:prstClr val="black"/>
            </a:solidFill>
          </a:ln>
        </p:spPr>
        <p:txBody>
          <a:bodyPr vert="horz" lIns="92446" tIns="46223" rIns="92446" bIns="46223" rtlCol="0" anchor="ctr"/>
          <a:lstStyle/>
          <a:p>
            <a:endParaRPr lang="en-US" dirty="0"/>
          </a:p>
        </p:txBody>
      </p:sp>
      <p:sp>
        <p:nvSpPr>
          <p:cNvPr id="5" name="Notes Placeholder 4"/>
          <p:cNvSpPr>
            <a:spLocks noGrp="1"/>
          </p:cNvSpPr>
          <p:nvPr>
            <p:ph type="body" sz="quarter" idx="3"/>
          </p:nvPr>
        </p:nvSpPr>
        <p:spPr>
          <a:xfrm>
            <a:off x="688182" y="4473892"/>
            <a:ext cx="5505450" cy="3660458"/>
          </a:xfrm>
          <a:prstGeom prst="rect">
            <a:avLst/>
          </a:prstGeom>
        </p:spPr>
        <p:txBody>
          <a:bodyPr vert="horz" lIns="92446" tIns="46223" rIns="92446" bIns="46223"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82119" cy="466433"/>
          </a:xfrm>
          <a:prstGeom prst="rect">
            <a:avLst/>
          </a:prstGeom>
        </p:spPr>
        <p:txBody>
          <a:bodyPr vert="horz" lIns="92446" tIns="46223" rIns="92446" bIns="4622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98102" y="8829967"/>
            <a:ext cx="2982119" cy="466433"/>
          </a:xfrm>
          <a:prstGeom prst="rect">
            <a:avLst/>
          </a:prstGeom>
        </p:spPr>
        <p:txBody>
          <a:bodyPr vert="horz" lIns="92446" tIns="46223" rIns="92446" bIns="46223" rtlCol="0" anchor="b"/>
          <a:lstStyle>
            <a:lvl1pPr algn="r">
              <a:defRPr sz="1200"/>
            </a:lvl1pPr>
          </a:lstStyle>
          <a:p>
            <a:fld id="{DC0E781A-68C4-4EF7-8930-C08217C6D449}" type="slidenum">
              <a:rPr lang="en-US" smtClean="0"/>
              <a:t>‹#›</a:t>
            </a:fld>
            <a:endParaRPr lang="en-US" dirty="0"/>
          </a:p>
        </p:txBody>
      </p:sp>
    </p:spTree>
    <p:extLst>
      <p:ext uri="{BB962C8B-B14F-4D97-AF65-F5344CB8AC3E}">
        <p14:creationId xmlns:p14="http://schemas.microsoft.com/office/powerpoint/2010/main" val="31380218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DC0E781A-68C4-4EF7-8930-C08217C6D449}" type="slidenum">
              <a:rPr kumimoji="0" lang="en-US"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19029307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0E781A-68C4-4EF7-8930-C08217C6D449}" type="slidenum">
              <a:rPr lang="en-US" smtClean="0"/>
              <a:t>16</a:t>
            </a:fld>
            <a:endParaRPr lang="en-US" dirty="0"/>
          </a:p>
        </p:txBody>
      </p:sp>
    </p:spTree>
    <p:extLst>
      <p:ext uri="{BB962C8B-B14F-4D97-AF65-F5344CB8AC3E}">
        <p14:creationId xmlns:p14="http://schemas.microsoft.com/office/powerpoint/2010/main" val="16914966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0E781A-68C4-4EF7-8930-C08217C6D449}" type="slidenum">
              <a:rPr lang="en-US" smtClean="0"/>
              <a:t>17</a:t>
            </a:fld>
            <a:endParaRPr lang="en-US" dirty="0"/>
          </a:p>
        </p:txBody>
      </p:sp>
    </p:spTree>
    <p:extLst>
      <p:ext uri="{BB962C8B-B14F-4D97-AF65-F5344CB8AC3E}">
        <p14:creationId xmlns:p14="http://schemas.microsoft.com/office/powerpoint/2010/main" val="33700371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0E781A-68C4-4EF7-8930-C08217C6D449}" type="slidenum">
              <a:rPr lang="en-US" smtClean="0"/>
              <a:t>18</a:t>
            </a:fld>
            <a:endParaRPr lang="en-US" dirty="0"/>
          </a:p>
        </p:txBody>
      </p:sp>
    </p:spTree>
    <p:extLst>
      <p:ext uri="{BB962C8B-B14F-4D97-AF65-F5344CB8AC3E}">
        <p14:creationId xmlns:p14="http://schemas.microsoft.com/office/powerpoint/2010/main" val="38114422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0E781A-68C4-4EF7-8930-C08217C6D449}" type="slidenum">
              <a:rPr lang="en-US" smtClean="0"/>
              <a:t>19</a:t>
            </a:fld>
            <a:endParaRPr lang="en-US" dirty="0"/>
          </a:p>
        </p:txBody>
      </p:sp>
    </p:spTree>
    <p:extLst>
      <p:ext uri="{BB962C8B-B14F-4D97-AF65-F5344CB8AC3E}">
        <p14:creationId xmlns:p14="http://schemas.microsoft.com/office/powerpoint/2010/main" val="1045191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0E781A-68C4-4EF7-8930-C08217C6D449}" type="slidenum">
              <a:rPr lang="en-US" smtClean="0"/>
              <a:t>20</a:t>
            </a:fld>
            <a:endParaRPr lang="en-US" dirty="0"/>
          </a:p>
        </p:txBody>
      </p:sp>
    </p:spTree>
    <p:extLst>
      <p:ext uri="{BB962C8B-B14F-4D97-AF65-F5344CB8AC3E}">
        <p14:creationId xmlns:p14="http://schemas.microsoft.com/office/powerpoint/2010/main" val="31188210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0E781A-68C4-4EF7-8930-C08217C6D449}" type="slidenum">
              <a:rPr lang="en-US" smtClean="0"/>
              <a:t>21</a:t>
            </a:fld>
            <a:endParaRPr lang="en-US" dirty="0"/>
          </a:p>
        </p:txBody>
      </p:sp>
    </p:spTree>
    <p:extLst>
      <p:ext uri="{BB962C8B-B14F-4D97-AF65-F5344CB8AC3E}">
        <p14:creationId xmlns:p14="http://schemas.microsoft.com/office/powerpoint/2010/main" val="22599823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0E781A-68C4-4EF7-8930-C08217C6D449}" type="slidenum">
              <a:rPr lang="en-US" smtClean="0"/>
              <a:t>22</a:t>
            </a:fld>
            <a:endParaRPr lang="en-US" dirty="0"/>
          </a:p>
        </p:txBody>
      </p:sp>
    </p:spTree>
    <p:extLst>
      <p:ext uri="{BB962C8B-B14F-4D97-AF65-F5344CB8AC3E}">
        <p14:creationId xmlns:p14="http://schemas.microsoft.com/office/powerpoint/2010/main" val="25813566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0E781A-68C4-4EF7-8930-C08217C6D449}" type="slidenum">
              <a:rPr lang="en-US" smtClean="0"/>
              <a:t>23</a:t>
            </a:fld>
            <a:endParaRPr lang="en-US" dirty="0"/>
          </a:p>
        </p:txBody>
      </p:sp>
    </p:spTree>
    <p:extLst>
      <p:ext uri="{BB962C8B-B14F-4D97-AF65-F5344CB8AC3E}">
        <p14:creationId xmlns:p14="http://schemas.microsoft.com/office/powerpoint/2010/main" val="324299248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0E781A-68C4-4EF7-8930-C08217C6D449}" type="slidenum">
              <a:rPr lang="en-US" smtClean="0"/>
              <a:t>25</a:t>
            </a:fld>
            <a:endParaRPr lang="en-US" dirty="0"/>
          </a:p>
        </p:txBody>
      </p:sp>
    </p:spTree>
    <p:extLst>
      <p:ext uri="{BB962C8B-B14F-4D97-AF65-F5344CB8AC3E}">
        <p14:creationId xmlns:p14="http://schemas.microsoft.com/office/powerpoint/2010/main" val="5215646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0E781A-68C4-4EF7-8930-C08217C6D449}" type="slidenum">
              <a:rPr lang="en-US" smtClean="0"/>
              <a:t>26</a:t>
            </a:fld>
            <a:endParaRPr lang="en-US" dirty="0"/>
          </a:p>
        </p:txBody>
      </p:sp>
    </p:spTree>
    <p:extLst>
      <p:ext uri="{BB962C8B-B14F-4D97-AF65-F5344CB8AC3E}">
        <p14:creationId xmlns:p14="http://schemas.microsoft.com/office/powerpoint/2010/main" val="18557887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0E781A-68C4-4EF7-8930-C08217C6D449}" type="slidenum">
              <a:rPr lang="en-US" smtClean="0"/>
              <a:t>5</a:t>
            </a:fld>
            <a:endParaRPr lang="en-US" dirty="0"/>
          </a:p>
        </p:txBody>
      </p:sp>
    </p:spTree>
    <p:extLst>
      <p:ext uri="{BB962C8B-B14F-4D97-AF65-F5344CB8AC3E}">
        <p14:creationId xmlns:p14="http://schemas.microsoft.com/office/powerpoint/2010/main" val="143850357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0E781A-68C4-4EF7-8930-C08217C6D449}" type="slidenum">
              <a:rPr lang="en-US" smtClean="0"/>
              <a:t>27</a:t>
            </a:fld>
            <a:endParaRPr lang="en-US" dirty="0"/>
          </a:p>
        </p:txBody>
      </p:sp>
    </p:spTree>
    <p:extLst>
      <p:ext uri="{BB962C8B-B14F-4D97-AF65-F5344CB8AC3E}">
        <p14:creationId xmlns:p14="http://schemas.microsoft.com/office/powerpoint/2010/main" val="336418204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0E781A-68C4-4EF7-8930-C08217C6D449}" type="slidenum">
              <a:rPr lang="en-US" smtClean="0"/>
              <a:t>28</a:t>
            </a:fld>
            <a:endParaRPr lang="en-US" dirty="0"/>
          </a:p>
        </p:txBody>
      </p:sp>
    </p:spTree>
    <p:extLst>
      <p:ext uri="{BB962C8B-B14F-4D97-AF65-F5344CB8AC3E}">
        <p14:creationId xmlns:p14="http://schemas.microsoft.com/office/powerpoint/2010/main" val="291803962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0E781A-68C4-4EF7-8930-C08217C6D449}" type="slidenum">
              <a:rPr lang="en-US" smtClean="0"/>
              <a:t>29</a:t>
            </a:fld>
            <a:endParaRPr lang="en-US" dirty="0"/>
          </a:p>
        </p:txBody>
      </p:sp>
    </p:spTree>
    <p:extLst>
      <p:ext uri="{BB962C8B-B14F-4D97-AF65-F5344CB8AC3E}">
        <p14:creationId xmlns:p14="http://schemas.microsoft.com/office/powerpoint/2010/main" val="175987310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0E781A-68C4-4EF7-8930-C08217C6D449}" type="slidenum">
              <a:rPr lang="en-US" smtClean="0"/>
              <a:t>30</a:t>
            </a:fld>
            <a:endParaRPr lang="en-US" dirty="0"/>
          </a:p>
        </p:txBody>
      </p:sp>
    </p:spTree>
    <p:extLst>
      <p:ext uri="{BB962C8B-B14F-4D97-AF65-F5344CB8AC3E}">
        <p14:creationId xmlns:p14="http://schemas.microsoft.com/office/powerpoint/2010/main" val="260439682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0E781A-68C4-4EF7-8930-C08217C6D449}" type="slidenum">
              <a:rPr lang="en-US" smtClean="0"/>
              <a:t>31</a:t>
            </a:fld>
            <a:endParaRPr lang="en-US" dirty="0"/>
          </a:p>
        </p:txBody>
      </p:sp>
    </p:spTree>
    <p:extLst>
      <p:ext uri="{BB962C8B-B14F-4D97-AF65-F5344CB8AC3E}">
        <p14:creationId xmlns:p14="http://schemas.microsoft.com/office/powerpoint/2010/main" val="418422345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0E781A-68C4-4EF7-8930-C08217C6D449}" type="slidenum">
              <a:rPr lang="en-US" smtClean="0"/>
              <a:t>32</a:t>
            </a:fld>
            <a:endParaRPr lang="en-US" dirty="0"/>
          </a:p>
        </p:txBody>
      </p:sp>
    </p:spTree>
    <p:extLst>
      <p:ext uri="{BB962C8B-B14F-4D97-AF65-F5344CB8AC3E}">
        <p14:creationId xmlns:p14="http://schemas.microsoft.com/office/powerpoint/2010/main" val="390288695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0E781A-68C4-4EF7-8930-C08217C6D449}" type="slidenum">
              <a:rPr lang="en-US" smtClean="0"/>
              <a:t>33</a:t>
            </a:fld>
            <a:endParaRPr lang="en-US" dirty="0"/>
          </a:p>
        </p:txBody>
      </p:sp>
    </p:spTree>
    <p:extLst>
      <p:ext uri="{BB962C8B-B14F-4D97-AF65-F5344CB8AC3E}">
        <p14:creationId xmlns:p14="http://schemas.microsoft.com/office/powerpoint/2010/main" val="188470601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0E781A-68C4-4EF7-8930-C08217C6D449}" type="slidenum">
              <a:rPr lang="en-US" smtClean="0"/>
              <a:t>34</a:t>
            </a:fld>
            <a:endParaRPr lang="en-US" dirty="0"/>
          </a:p>
        </p:txBody>
      </p:sp>
    </p:spTree>
    <p:extLst>
      <p:ext uri="{BB962C8B-B14F-4D97-AF65-F5344CB8AC3E}">
        <p14:creationId xmlns:p14="http://schemas.microsoft.com/office/powerpoint/2010/main" val="13609443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0E781A-68C4-4EF7-8930-C08217C6D449}" type="slidenum">
              <a:rPr lang="en-US" smtClean="0"/>
              <a:t>35</a:t>
            </a:fld>
            <a:endParaRPr lang="en-US" dirty="0"/>
          </a:p>
        </p:txBody>
      </p:sp>
    </p:spTree>
    <p:extLst>
      <p:ext uri="{BB962C8B-B14F-4D97-AF65-F5344CB8AC3E}">
        <p14:creationId xmlns:p14="http://schemas.microsoft.com/office/powerpoint/2010/main" val="219373076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DC0E781A-68C4-4EF7-8930-C08217C6D449}" type="slidenum">
              <a:rPr kumimoji="0" lang="en-US"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36</a:t>
            </a:fld>
            <a:endParaRPr kumimoji="0" lang="en-US" sz="1200" b="0" i="0" u="none" strike="noStrike" kern="1200" cap="none" spc="0" normalizeH="0" baseline="0" noProof="0" dirty="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34370957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0E781A-68C4-4EF7-8930-C08217C6D449}" type="slidenum">
              <a:rPr lang="en-US" smtClean="0"/>
              <a:t>6</a:t>
            </a:fld>
            <a:endParaRPr lang="en-US" dirty="0"/>
          </a:p>
        </p:txBody>
      </p:sp>
    </p:spTree>
    <p:extLst>
      <p:ext uri="{BB962C8B-B14F-4D97-AF65-F5344CB8AC3E}">
        <p14:creationId xmlns:p14="http://schemas.microsoft.com/office/powerpoint/2010/main" val="159746140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0E781A-68C4-4EF7-8930-C08217C6D449}" type="slidenum">
              <a:rPr lang="en-US" smtClean="0"/>
              <a:t>51</a:t>
            </a:fld>
            <a:endParaRPr lang="en-US" dirty="0"/>
          </a:p>
        </p:txBody>
      </p:sp>
    </p:spTree>
    <p:extLst>
      <p:ext uri="{BB962C8B-B14F-4D97-AF65-F5344CB8AC3E}">
        <p14:creationId xmlns:p14="http://schemas.microsoft.com/office/powerpoint/2010/main" val="274042025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0E781A-68C4-4EF7-8930-C08217C6D449}" type="slidenum">
              <a:rPr lang="en-US" smtClean="0"/>
              <a:t>52</a:t>
            </a:fld>
            <a:endParaRPr lang="en-US" dirty="0"/>
          </a:p>
        </p:txBody>
      </p:sp>
    </p:spTree>
    <p:extLst>
      <p:ext uri="{BB962C8B-B14F-4D97-AF65-F5344CB8AC3E}">
        <p14:creationId xmlns:p14="http://schemas.microsoft.com/office/powerpoint/2010/main" val="243445484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0E781A-68C4-4EF7-8930-C08217C6D449}" type="slidenum">
              <a:rPr lang="en-US" smtClean="0"/>
              <a:t>53</a:t>
            </a:fld>
            <a:endParaRPr lang="en-US" dirty="0"/>
          </a:p>
        </p:txBody>
      </p:sp>
    </p:spTree>
    <p:extLst>
      <p:ext uri="{BB962C8B-B14F-4D97-AF65-F5344CB8AC3E}">
        <p14:creationId xmlns:p14="http://schemas.microsoft.com/office/powerpoint/2010/main" val="207050611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0E781A-68C4-4EF7-8930-C08217C6D449}" type="slidenum">
              <a:rPr lang="en-US" smtClean="0"/>
              <a:t>54</a:t>
            </a:fld>
            <a:endParaRPr lang="en-US" dirty="0"/>
          </a:p>
        </p:txBody>
      </p:sp>
    </p:spTree>
    <p:extLst>
      <p:ext uri="{BB962C8B-B14F-4D97-AF65-F5344CB8AC3E}">
        <p14:creationId xmlns:p14="http://schemas.microsoft.com/office/powerpoint/2010/main" val="172924575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0E781A-68C4-4EF7-8930-C08217C6D449}" type="slidenum">
              <a:rPr lang="en-US" smtClean="0"/>
              <a:t>55</a:t>
            </a:fld>
            <a:endParaRPr lang="en-US" dirty="0"/>
          </a:p>
        </p:txBody>
      </p:sp>
    </p:spTree>
    <p:extLst>
      <p:ext uri="{BB962C8B-B14F-4D97-AF65-F5344CB8AC3E}">
        <p14:creationId xmlns:p14="http://schemas.microsoft.com/office/powerpoint/2010/main" val="329084719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0E781A-68C4-4EF7-8930-C08217C6D449}" type="slidenum">
              <a:rPr lang="en-US" smtClean="0"/>
              <a:t>56</a:t>
            </a:fld>
            <a:endParaRPr lang="en-US" dirty="0"/>
          </a:p>
        </p:txBody>
      </p:sp>
    </p:spTree>
    <p:extLst>
      <p:ext uri="{BB962C8B-B14F-4D97-AF65-F5344CB8AC3E}">
        <p14:creationId xmlns:p14="http://schemas.microsoft.com/office/powerpoint/2010/main" val="374251454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0E781A-68C4-4EF7-8930-C08217C6D449}" type="slidenum">
              <a:rPr lang="en-US" smtClean="0"/>
              <a:t>57</a:t>
            </a:fld>
            <a:endParaRPr lang="en-US" dirty="0"/>
          </a:p>
        </p:txBody>
      </p:sp>
    </p:spTree>
    <p:extLst>
      <p:ext uri="{BB962C8B-B14F-4D97-AF65-F5344CB8AC3E}">
        <p14:creationId xmlns:p14="http://schemas.microsoft.com/office/powerpoint/2010/main" val="136823489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0E781A-68C4-4EF7-8930-C08217C6D449}" type="slidenum">
              <a:rPr lang="en-US" smtClean="0"/>
              <a:t>58</a:t>
            </a:fld>
            <a:endParaRPr lang="en-US" dirty="0"/>
          </a:p>
        </p:txBody>
      </p:sp>
    </p:spTree>
    <p:extLst>
      <p:ext uri="{BB962C8B-B14F-4D97-AF65-F5344CB8AC3E}">
        <p14:creationId xmlns:p14="http://schemas.microsoft.com/office/powerpoint/2010/main" val="356569209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0E781A-68C4-4EF7-8930-C08217C6D449}" type="slidenum">
              <a:rPr lang="en-US" smtClean="0"/>
              <a:t>59</a:t>
            </a:fld>
            <a:endParaRPr lang="en-US" dirty="0"/>
          </a:p>
        </p:txBody>
      </p:sp>
    </p:spTree>
    <p:extLst>
      <p:ext uri="{BB962C8B-B14F-4D97-AF65-F5344CB8AC3E}">
        <p14:creationId xmlns:p14="http://schemas.microsoft.com/office/powerpoint/2010/main" val="31114532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0E781A-68C4-4EF7-8930-C08217C6D449}" type="slidenum">
              <a:rPr lang="en-US" smtClean="0"/>
              <a:t>8</a:t>
            </a:fld>
            <a:endParaRPr lang="en-US" dirty="0"/>
          </a:p>
        </p:txBody>
      </p:sp>
    </p:spTree>
    <p:extLst>
      <p:ext uri="{BB962C8B-B14F-4D97-AF65-F5344CB8AC3E}">
        <p14:creationId xmlns:p14="http://schemas.microsoft.com/office/powerpoint/2010/main" val="37550551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DC0E781A-68C4-4EF7-8930-C08217C6D449}" type="slidenum">
              <a:rPr kumimoji="0" lang="en-US"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24739576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0E781A-68C4-4EF7-8930-C08217C6D449}" type="slidenum">
              <a:rPr lang="en-US" smtClean="0"/>
              <a:t>11</a:t>
            </a:fld>
            <a:endParaRPr lang="en-US" dirty="0"/>
          </a:p>
        </p:txBody>
      </p:sp>
    </p:spTree>
    <p:extLst>
      <p:ext uri="{BB962C8B-B14F-4D97-AF65-F5344CB8AC3E}">
        <p14:creationId xmlns:p14="http://schemas.microsoft.com/office/powerpoint/2010/main" val="28532930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DC0E781A-68C4-4EF7-8930-C08217C6D449}" type="slidenum">
              <a:rPr kumimoji="0" lang="en-US"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3949082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0E781A-68C4-4EF7-8930-C08217C6D449}" type="slidenum">
              <a:rPr lang="en-US" smtClean="0"/>
              <a:t>14</a:t>
            </a:fld>
            <a:endParaRPr lang="en-US" dirty="0"/>
          </a:p>
        </p:txBody>
      </p:sp>
    </p:spTree>
    <p:extLst>
      <p:ext uri="{BB962C8B-B14F-4D97-AF65-F5344CB8AC3E}">
        <p14:creationId xmlns:p14="http://schemas.microsoft.com/office/powerpoint/2010/main" val="13991041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0E781A-68C4-4EF7-8930-C08217C6D449}" type="slidenum">
              <a:rPr lang="en-US" smtClean="0"/>
              <a:t>15</a:t>
            </a:fld>
            <a:endParaRPr lang="en-US" dirty="0"/>
          </a:p>
        </p:txBody>
      </p:sp>
    </p:spTree>
    <p:extLst>
      <p:ext uri="{BB962C8B-B14F-4D97-AF65-F5344CB8AC3E}">
        <p14:creationId xmlns:p14="http://schemas.microsoft.com/office/powerpoint/2010/main" val="18969293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58674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kumimoji="1" lang="en-US" altLang="en-US" sz="2400" dirty="0">
                <a:latin typeface="Times New Roman" pitchFamily="18" charset="0"/>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kumimoji="1" lang="en-US" altLang="en-US" sz="2400" dirty="0">
                <a:latin typeface="Times New Roman" pitchFamily="18" charset="0"/>
              </a:endParaRPr>
            </a:p>
          </p:txBody>
        </p:sp>
      </p:grpSp>
      <p:grpSp>
        <p:nvGrpSpPr>
          <p:cNvPr id="7" name="Group 5"/>
          <p:cNvGrpSpPr>
            <a:grpSpLocks/>
          </p:cNvGrpSpPr>
          <p:nvPr/>
        </p:nvGrpSpPr>
        <p:grpSpPr bwMode="auto">
          <a:xfrm>
            <a:off x="3632200" y="4889500"/>
            <a:ext cx="48768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sp>
          <p:nvSpPr>
            <p:cNvPr id="9" name="AutoShape 7"/>
            <p:cNvSpPr>
              <a:spLocks noChangeArrowheads="1"/>
            </p:cNvSpPr>
            <p:nvPr/>
          </p:nvSpPr>
          <p:spPr bwMode="auto">
            <a:xfrm>
              <a:off x="5196" y="3080"/>
              <a:ext cx="164"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grpSp>
      <p:sp>
        <p:nvSpPr>
          <p:cNvPr id="5128"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pPr lvl="0"/>
            <a:r>
              <a:rPr lang="en-US" altLang="en-US" noProof="0"/>
              <a:t>Click to edit Master subtitle style</a:t>
            </a:r>
          </a:p>
        </p:txBody>
      </p:sp>
      <p:sp>
        <p:nvSpPr>
          <p:cNvPr id="5132"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pPr lvl="0"/>
            <a:r>
              <a:rPr lang="en-US" altLang="en-US" noProof="0"/>
              <a:t>Click to edit Master title style</a:t>
            </a:r>
          </a:p>
        </p:txBody>
      </p:sp>
      <p:sp>
        <p:nvSpPr>
          <p:cNvPr id="10" name="Rectangle 9"/>
          <p:cNvSpPr>
            <a:spLocks noGrp="1" noChangeArrowheads="1"/>
          </p:cNvSpPr>
          <p:nvPr>
            <p:ph type="dt" sz="quarter" idx="10"/>
          </p:nvPr>
        </p:nvSpPr>
        <p:spPr/>
        <p:txBody>
          <a:bodyPr/>
          <a:lstStyle>
            <a:lvl1pPr>
              <a:defRPr smtClean="0">
                <a:solidFill>
                  <a:schemeClr val="bg1"/>
                </a:solidFill>
              </a:defRPr>
            </a:lvl1pPr>
          </a:lstStyle>
          <a:p>
            <a:pPr>
              <a:defRPr/>
            </a:pPr>
            <a:endParaRPr lang="en-US" altLang="en-US" dirty="0"/>
          </a:p>
        </p:txBody>
      </p:sp>
      <p:sp>
        <p:nvSpPr>
          <p:cNvPr id="11" name="Rectangle 10"/>
          <p:cNvSpPr>
            <a:spLocks noGrp="1" noChangeArrowheads="1"/>
          </p:cNvSpPr>
          <p:nvPr>
            <p:ph type="ftr" sz="quarter" idx="11"/>
          </p:nvPr>
        </p:nvSpPr>
        <p:spPr/>
        <p:txBody>
          <a:bodyPr/>
          <a:lstStyle>
            <a:lvl1pPr algn="r">
              <a:defRPr smtClean="0"/>
            </a:lvl1pPr>
          </a:lstStyle>
          <a:p>
            <a:pPr>
              <a:defRPr/>
            </a:pPr>
            <a:endParaRPr lang="en-US" altLang="en-US" dirty="0"/>
          </a:p>
        </p:txBody>
      </p:sp>
      <p:sp>
        <p:nvSpPr>
          <p:cNvPr id="12" name="Rectangle 11"/>
          <p:cNvSpPr>
            <a:spLocks noGrp="1" noChangeArrowheads="1"/>
          </p:cNvSpPr>
          <p:nvPr>
            <p:ph type="sldNum" sz="quarter" idx="12"/>
          </p:nvPr>
        </p:nvSpPr>
        <p:spPr>
          <a:xfrm>
            <a:off x="76200" y="6248400"/>
            <a:ext cx="587375" cy="488950"/>
          </a:xfrm>
        </p:spPr>
        <p:txBody>
          <a:bodyPr anchorCtr="0"/>
          <a:lstStyle>
            <a:lvl1pPr>
              <a:defRPr smtClean="0"/>
            </a:lvl1pPr>
          </a:lstStyle>
          <a:p>
            <a:pPr>
              <a:defRPr/>
            </a:pPr>
            <a:fld id="{DF512CA7-9ABB-4E7F-87A3-5B30D1E5FAEE}" type="slidenum">
              <a:rPr lang="en-US" altLang="en-US"/>
              <a:pPr>
                <a:defRPr/>
              </a:pPr>
              <a:t>‹#›</a:t>
            </a:fld>
            <a:endParaRPr lang="en-US" altLang="en-US" dirty="0"/>
          </a:p>
        </p:txBody>
      </p:sp>
    </p:spTree>
    <p:extLst>
      <p:ext uri="{BB962C8B-B14F-4D97-AF65-F5344CB8AC3E}">
        <p14:creationId xmlns:p14="http://schemas.microsoft.com/office/powerpoint/2010/main" val="30894971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B66BBF3C-D27A-44AA-8ED8-75673B0E0CF8}" type="slidenum">
              <a:rPr lang="en-US" altLang="en-US"/>
              <a:pPr>
                <a:defRPr/>
              </a:pPr>
              <a:t>‹#›</a:t>
            </a:fld>
            <a:endParaRPr lang="en-US" altLang="en-US" dirty="0"/>
          </a:p>
        </p:txBody>
      </p:sp>
    </p:spTree>
    <p:extLst>
      <p:ext uri="{BB962C8B-B14F-4D97-AF65-F5344CB8AC3E}">
        <p14:creationId xmlns:p14="http://schemas.microsoft.com/office/powerpoint/2010/main" val="27007941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762000"/>
            <a:ext cx="1981200" cy="53244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762000"/>
            <a:ext cx="5791200" cy="53244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A17C38C1-0FA9-4D1A-9058-52868ABB9536}" type="slidenum">
              <a:rPr lang="en-US" altLang="en-US"/>
              <a:pPr>
                <a:defRPr/>
              </a:pPr>
              <a:t>‹#›</a:t>
            </a:fld>
            <a:endParaRPr lang="en-US" altLang="en-US" dirty="0"/>
          </a:p>
        </p:txBody>
      </p:sp>
    </p:spTree>
    <p:extLst>
      <p:ext uri="{BB962C8B-B14F-4D97-AF65-F5344CB8AC3E}">
        <p14:creationId xmlns:p14="http://schemas.microsoft.com/office/powerpoint/2010/main" val="7326356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5BDBC964-145E-46F2-873C-964447E6BE34}" type="slidenum">
              <a:rPr lang="en-US" altLang="en-US"/>
              <a:pPr>
                <a:defRPr/>
              </a:pPr>
              <a:t>‹#›</a:t>
            </a:fld>
            <a:endParaRPr lang="en-US" altLang="en-US" dirty="0"/>
          </a:p>
        </p:txBody>
      </p:sp>
    </p:spTree>
    <p:extLst>
      <p:ext uri="{BB962C8B-B14F-4D97-AF65-F5344CB8AC3E}">
        <p14:creationId xmlns:p14="http://schemas.microsoft.com/office/powerpoint/2010/main" val="28340752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86C38B29-59C2-4AE4-A78E-7FE05891FE3B}" type="slidenum">
              <a:rPr lang="en-US" altLang="en-US"/>
              <a:pPr>
                <a:defRPr/>
              </a:pPr>
              <a:t>‹#›</a:t>
            </a:fld>
            <a:endParaRPr lang="en-US" altLang="en-US" dirty="0"/>
          </a:p>
        </p:txBody>
      </p:sp>
    </p:spTree>
    <p:extLst>
      <p:ext uri="{BB962C8B-B14F-4D97-AF65-F5344CB8AC3E}">
        <p14:creationId xmlns:p14="http://schemas.microsoft.com/office/powerpoint/2010/main" val="2516997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949AAAF9-9615-4B79-AD41-717300F560BA}" type="slidenum">
              <a:rPr lang="en-US" altLang="en-US"/>
              <a:pPr>
                <a:defRPr/>
              </a:pPr>
              <a:t>‹#›</a:t>
            </a:fld>
            <a:endParaRPr lang="en-US" altLang="en-US" dirty="0"/>
          </a:p>
        </p:txBody>
      </p:sp>
    </p:spTree>
    <p:extLst>
      <p:ext uri="{BB962C8B-B14F-4D97-AF65-F5344CB8AC3E}">
        <p14:creationId xmlns:p14="http://schemas.microsoft.com/office/powerpoint/2010/main" val="1606586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8"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9" name="Rectangle 13"/>
          <p:cNvSpPr>
            <a:spLocks noGrp="1" noChangeArrowheads="1"/>
          </p:cNvSpPr>
          <p:nvPr>
            <p:ph type="sldNum" sz="quarter" idx="12"/>
          </p:nvPr>
        </p:nvSpPr>
        <p:spPr>
          <a:ln/>
        </p:spPr>
        <p:txBody>
          <a:bodyPr/>
          <a:lstStyle>
            <a:lvl1pPr>
              <a:defRPr/>
            </a:lvl1pPr>
          </a:lstStyle>
          <a:p>
            <a:pPr>
              <a:defRPr/>
            </a:pPr>
            <a:fld id="{FBF5EFBA-C48B-4660-8B12-D6F80C463A73}" type="slidenum">
              <a:rPr lang="en-US" altLang="en-US"/>
              <a:pPr>
                <a:defRPr/>
              </a:pPr>
              <a:t>‹#›</a:t>
            </a:fld>
            <a:endParaRPr lang="en-US" altLang="en-US" dirty="0"/>
          </a:p>
        </p:txBody>
      </p:sp>
    </p:spTree>
    <p:extLst>
      <p:ext uri="{BB962C8B-B14F-4D97-AF65-F5344CB8AC3E}">
        <p14:creationId xmlns:p14="http://schemas.microsoft.com/office/powerpoint/2010/main" val="744124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4"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5" name="Rectangle 13"/>
          <p:cNvSpPr>
            <a:spLocks noGrp="1" noChangeArrowheads="1"/>
          </p:cNvSpPr>
          <p:nvPr>
            <p:ph type="sldNum" sz="quarter" idx="12"/>
          </p:nvPr>
        </p:nvSpPr>
        <p:spPr>
          <a:ln/>
        </p:spPr>
        <p:txBody>
          <a:bodyPr/>
          <a:lstStyle>
            <a:lvl1pPr>
              <a:defRPr/>
            </a:lvl1pPr>
          </a:lstStyle>
          <a:p>
            <a:pPr>
              <a:defRPr/>
            </a:pPr>
            <a:fld id="{F4D04C6B-CB1C-4326-810E-2DFAA6983CD5}" type="slidenum">
              <a:rPr lang="en-US" altLang="en-US"/>
              <a:pPr>
                <a:defRPr/>
              </a:pPr>
              <a:t>‹#›</a:t>
            </a:fld>
            <a:endParaRPr lang="en-US" altLang="en-US" dirty="0"/>
          </a:p>
        </p:txBody>
      </p:sp>
    </p:spTree>
    <p:extLst>
      <p:ext uri="{BB962C8B-B14F-4D97-AF65-F5344CB8AC3E}">
        <p14:creationId xmlns:p14="http://schemas.microsoft.com/office/powerpoint/2010/main" val="1567126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3"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4" name="Rectangle 13"/>
          <p:cNvSpPr>
            <a:spLocks noGrp="1" noChangeArrowheads="1"/>
          </p:cNvSpPr>
          <p:nvPr>
            <p:ph type="sldNum" sz="quarter" idx="12"/>
          </p:nvPr>
        </p:nvSpPr>
        <p:spPr>
          <a:ln/>
        </p:spPr>
        <p:txBody>
          <a:bodyPr/>
          <a:lstStyle>
            <a:lvl1pPr>
              <a:defRPr/>
            </a:lvl1pPr>
          </a:lstStyle>
          <a:p>
            <a:pPr>
              <a:defRPr/>
            </a:pPr>
            <a:fld id="{2E427462-C532-4637-BB71-80F603EB3C63}" type="slidenum">
              <a:rPr lang="en-US" altLang="en-US"/>
              <a:pPr>
                <a:defRPr/>
              </a:pPr>
              <a:t>‹#›</a:t>
            </a:fld>
            <a:endParaRPr lang="en-US" altLang="en-US" dirty="0"/>
          </a:p>
        </p:txBody>
      </p:sp>
    </p:spTree>
    <p:extLst>
      <p:ext uri="{BB962C8B-B14F-4D97-AF65-F5344CB8AC3E}">
        <p14:creationId xmlns:p14="http://schemas.microsoft.com/office/powerpoint/2010/main" val="36210007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FC9324C8-6318-4669-83AD-AF02B9DF92CA}" type="slidenum">
              <a:rPr lang="en-US" altLang="en-US"/>
              <a:pPr>
                <a:defRPr/>
              </a:pPr>
              <a:t>‹#›</a:t>
            </a:fld>
            <a:endParaRPr lang="en-US" altLang="en-US" dirty="0"/>
          </a:p>
        </p:txBody>
      </p:sp>
    </p:spTree>
    <p:extLst>
      <p:ext uri="{BB962C8B-B14F-4D97-AF65-F5344CB8AC3E}">
        <p14:creationId xmlns:p14="http://schemas.microsoft.com/office/powerpoint/2010/main" val="1722355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B90A91A0-001A-4949-A9BD-8A70FE535B91}" type="slidenum">
              <a:rPr lang="en-US" altLang="en-US"/>
              <a:pPr>
                <a:defRPr/>
              </a:pPr>
              <a:t>‹#›</a:t>
            </a:fld>
            <a:endParaRPr lang="en-US" altLang="en-US" dirty="0"/>
          </a:p>
        </p:txBody>
      </p:sp>
    </p:spTree>
    <p:extLst>
      <p:ext uri="{BB962C8B-B14F-4D97-AF65-F5344CB8AC3E}">
        <p14:creationId xmlns:p14="http://schemas.microsoft.com/office/powerpoint/2010/main" val="17830073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7620000" cy="6858000"/>
            <a:chOff x="0" y="0"/>
            <a:chExt cx="4800" cy="4320"/>
          </a:xfrm>
        </p:grpSpPr>
        <p:grpSp>
          <p:nvGrpSpPr>
            <p:cNvPr id="1032" name="Group 3"/>
            <p:cNvGrpSpPr>
              <a:grpSpLocks/>
            </p:cNvGrpSpPr>
            <p:nvPr userDrawn="1"/>
          </p:nvGrpSpPr>
          <p:grpSpPr bwMode="auto">
            <a:xfrm>
              <a:off x="0" y="0"/>
              <a:ext cx="2016" cy="4320"/>
              <a:chOff x="0" y="0"/>
              <a:chExt cx="2016" cy="4320"/>
            </a:xfrm>
          </p:grpSpPr>
          <p:sp>
            <p:nvSpPr>
              <p:cNvPr id="1036" name="Rectangle 4"/>
              <p:cNvSpPr>
                <a:spLocks noChangeArrowheads="1"/>
              </p:cNvSpPr>
              <p:nvPr userDrawn="1"/>
            </p:nvSpPr>
            <p:spPr bwMode="auto">
              <a:xfrm>
                <a:off x="0" y="0"/>
                <a:ext cx="4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sp>
            <p:nvSpPr>
              <p:cNvPr id="1037"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ffectLst/>
              <a:extLs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dirty="0"/>
              </a:p>
            </p:txBody>
          </p:sp>
        </p:grpSp>
        <p:grpSp>
          <p:nvGrpSpPr>
            <p:cNvPr id="1033" name="Group 6"/>
            <p:cNvGrpSpPr>
              <a:grpSpLocks/>
            </p:cNvGrpSpPr>
            <p:nvPr/>
          </p:nvGrpSpPr>
          <p:grpSpPr bwMode="auto">
            <a:xfrm>
              <a:off x="144" y="1248"/>
              <a:ext cx="4656" cy="201"/>
              <a:chOff x="144" y="1248"/>
              <a:chExt cx="4656" cy="201"/>
            </a:xfrm>
          </p:grpSpPr>
          <p:sp>
            <p:nvSpPr>
              <p:cNvPr id="1034" name="AutoShape 7"/>
              <p:cNvSpPr>
                <a:spLocks noChangeArrowheads="1"/>
              </p:cNvSpPr>
              <p:nvPr/>
            </p:nvSpPr>
            <p:spPr bwMode="auto">
              <a:xfrm>
                <a:off x="384" y="1248"/>
                <a:ext cx="4416"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sp>
            <p:nvSpPr>
              <p:cNvPr id="1035" name="AutoShape 8"/>
              <p:cNvSpPr>
                <a:spLocks noChangeArrowheads="1"/>
              </p:cNvSpPr>
              <p:nvPr/>
            </p:nvSpPr>
            <p:spPr bwMode="auto">
              <a:xfrm flipH="1">
                <a:off x="144" y="1248"/>
                <a:ext cx="248"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grpSp>
      </p:grpSp>
      <p:sp>
        <p:nvSpPr>
          <p:cNvPr id="1027" name="AutoShape 9"/>
          <p:cNvSpPr>
            <a:spLocks noGrp="1" noChangeArrowheads="1"/>
          </p:cNvSpPr>
          <p:nvPr>
            <p:ph type="title"/>
          </p:nvPr>
        </p:nvSpPr>
        <p:spPr bwMode="auto">
          <a:xfrm>
            <a:off x="762000" y="762000"/>
            <a:ext cx="7924800" cy="1143000"/>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10"/>
          <p:cNvSpPr>
            <a:spLocks noGrp="1" noChangeArrowheads="1"/>
          </p:cNvSpPr>
          <p:nvPr>
            <p:ph type="body" idx="1"/>
          </p:nvPr>
        </p:nvSpPr>
        <p:spPr bwMode="auto">
          <a:xfrm>
            <a:off x="838200" y="2362200"/>
            <a:ext cx="7693025" cy="372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07" name="Rectangle 11"/>
          <p:cNvSpPr>
            <a:spLocks noGrp="1" noChangeArrowheads="1"/>
          </p:cNvSpPr>
          <p:nvPr>
            <p:ph type="dt" sz="half" idx="2"/>
          </p:nvPr>
        </p:nvSpPr>
        <p:spPr bwMode="auto">
          <a:xfrm>
            <a:off x="2438400" y="6248400"/>
            <a:ext cx="2130425"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smtClean="0"/>
            </a:lvl1pPr>
          </a:lstStyle>
          <a:p>
            <a:pPr>
              <a:defRPr/>
            </a:pPr>
            <a:endParaRPr lang="en-US" altLang="en-US" dirty="0"/>
          </a:p>
        </p:txBody>
      </p:sp>
      <p:sp>
        <p:nvSpPr>
          <p:cNvPr id="4108" name="Rectangle 12"/>
          <p:cNvSpPr>
            <a:spLocks noGrp="1" noChangeArrowheads="1"/>
          </p:cNvSpPr>
          <p:nvPr>
            <p:ph type="ftr" sz="quarter" idx="3"/>
          </p:nvPr>
        </p:nvSpPr>
        <p:spPr bwMode="auto">
          <a:xfrm>
            <a:off x="5791200" y="6248400"/>
            <a:ext cx="2897188"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smtClean="0"/>
            </a:lvl1pPr>
          </a:lstStyle>
          <a:p>
            <a:pPr>
              <a:defRPr/>
            </a:pPr>
            <a:endParaRPr lang="en-US" altLang="en-US" dirty="0"/>
          </a:p>
        </p:txBody>
      </p:sp>
      <p:sp>
        <p:nvSpPr>
          <p:cNvPr id="4109" name="Rectangle 13"/>
          <p:cNvSpPr>
            <a:spLocks noGrp="1" noChangeArrowheads="1"/>
          </p:cNvSpPr>
          <p:nvPr>
            <p:ph type="sldNum" sz="quarter" idx="4"/>
          </p:nvPr>
        </p:nvSpPr>
        <p:spPr bwMode="auto">
          <a:xfrm>
            <a:off x="84138" y="6242050"/>
            <a:ext cx="587375"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prstTxWarp prst="textNoShape">
              <a:avLst/>
            </a:prstTxWarp>
          </a:bodyPr>
          <a:lstStyle>
            <a:lvl1pPr eaLnBrk="1" hangingPunct="1">
              <a:defRPr sz="2600" b="1" smtClean="0">
                <a:solidFill>
                  <a:schemeClr val="bg1"/>
                </a:solidFill>
              </a:defRPr>
            </a:lvl1pPr>
          </a:lstStyle>
          <a:p>
            <a:pPr>
              <a:defRPr/>
            </a:pPr>
            <a:fld id="{5528130E-CFD2-4187-AD52-014BF5A4C4FE}"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3672"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lnSpc>
          <a:spcPct val="90000"/>
        </a:lnSpc>
        <a:spcBef>
          <a:spcPct val="0"/>
        </a:spcBef>
        <a:spcAft>
          <a:spcPct val="0"/>
        </a:spcAft>
        <a:defRPr sz="3600" b="1">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charset="0"/>
        </a:defRPr>
      </a:lvl2pPr>
      <a:lvl3pPr algn="l" rtl="0" eaLnBrk="0" fontAlgn="base" hangingPunct="0">
        <a:lnSpc>
          <a:spcPct val="90000"/>
        </a:lnSpc>
        <a:spcBef>
          <a:spcPct val="0"/>
        </a:spcBef>
        <a:spcAft>
          <a:spcPct val="0"/>
        </a:spcAft>
        <a:defRPr sz="3600" b="1">
          <a:solidFill>
            <a:schemeClr val="tx2"/>
          </a:solidFill>
          <a:latin typeface="Arial" charset="0"/>
        </a:defRPr>
      </a:lvl3pPr>
      <a:lvl4pPr algn="l" rtl="0" eaLnBrk="0" fontAlgn="base" hangingPunct="0">
        <a:lnSpc>
          <a:spcPct val="90000"/>
        </a:lnSpc>
        <a:spcBef>
          <a:spcPct val="0"/>
        </a:spcBef>
        <a:spcAft>
          <a:spcPct val="0"/>
        </a:spcAft>
        <a:defRPr sz="3600" b="1">
          <a:solidFill>
            <a:schemeClr val="tx2"/>
          </a:solidFill>
          <a:latin typeface="Arial" charset="0"/>
        </a:defRPr>
      </a:lvl4pPr>
      <a:lvl5pPr algn="l" rtl="0" eaLnBrk="0" fontAlgn="base" hangingPunct="0">
        <a:lnSpc>
          <a:spcPct val="90000"/>
        </a:lnSpc>
        <a:spcBef>
          <a:spcPct val="0"/>
        </a:spcBef>
        <a:spcAft>
          <a:spcPct val="0"/>
        </a:spcAft>
        <a:defRPr sz="3600" b="1">
          <a:solidFill>
            <a:schemeClr val="tx2"/>
          </a:solidFill>
          <a:latin typeface="Arial" charset="0"/>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eaLnBrk="0" fontAlgn="base" hangingPunct="0">
        <a:spcBef>
          <a:spcPct val="20000"/>
        </a:spcBef>
        <a:spcAft>
          <a:spcPct val="0"/>
        </a:spcAft>
        <a:buClr>
          <a:schemeClr val="tx1"/>
        </a:buClr>
        <a:buSzPct val="80000"/>
        <a:buChar char="–"/>
        <a:defRPr>
          <a:solidFill>
            <a:schemeClr val="tx1"/>
          </a:solidFill>
          <a:latin typeface="+mn-lt"/>
        </a:defRPr>
      </a:lvl4pPr>
      <a:lvl5pPr marL="2057400" indent="-228600" algn="l" rtl="0" eaLnBrk="0" fontAlgn="base" hangingPunct="0">
        <a:spcBef>
          <a:spcPct val="20000"/>
        </a:spcBef>
        <a:spcAft>
          <a:spcPct val="0"/>
        </a:spcAft>
        <a:buClr>
          <a:schemeClr val="tx1"/>
        </a:buClr>
        <a:buSzPct val="65000"/>
        <a:buFont typeface="Wingdings" pitchFamily="2" charset="2"/>
        <a:buChar char="l"/>
        <a:defRPr>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laweasy.com/" TargetMode="External"/><Relationship Id="rId2" Type="http://schemas.openxmlformats.org/officeDocument/2006/relationships/hyperlink" Target="http://www.shenkmanlaw.com/webinars"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hyperlink" Target="mailto:shenkman@shenkmanlaw.com" TargetMode="External"/><Relationship Id="rId2" Type="http://schemas.openxmlformats.org/officeDocument/2006/relationships/notesSlide" Target="../notesSlides/notesSlide38.xml"/><Relationship Id="rId1" Type="http://schemas.openxmlformats.org/officeDocument/2006/relationships/slideLayout" Target="../slideLayouts/slideLayout2.xml"/><Relationship Id="rId6" Type="http://schemas.openxmlformats.org/officeDocument/2006/relationships/image" Target="../media/image3.jpeg"/><Relationship Id="rId5" Type="http://schemas.openxmlformats.org/officeDocument/2006/relationships/image" Target="../media/image2.jpeg"/><Relationship Id="rId4" Type="http://schemas.openxmlformats.org/officeDocument/2006/relationships/image" Target="../media/image1.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Grp="1" noChangeArrowheads="1"/>
          </p:cNvSpPr>
          <p:nvPr>
            <p:ph type="ctrTitle"/>
          </p:nvPr>
        </p:nvSpPr>
        <p:spPr/>
        <p:txBody>
          <a:bodyPr/>
          <a:lstStyle/>
          <a:p>
            <a:pPr eaLnBrk="1" hangingPunct="1"/>
            <a:r>
              <a:rPr lang="en-US" altLang="en-US" sz="3200" dirty="0">
                <a:solidFill>
                  <a:schemeClr val="tx2"/>
                </a:solidFill>
              </a:rPr>
              <a:t>Corporate Transparency Act: Trusts and Related Considerations</a:t>
            </a:r>
            <a:endParaRPr lang="en-US" altLang="en-US" sz="3200" dirty="0"/>
          </a:p>
        </p:txBody>
      </p:sp>
      <p:sp>
        <p:nvSpPr>
          <p:cNvPr id="3075" name="Rectangle 3"/>
          <p:cNvSpPr>
            <a:spLocks noGrp="1" noChangeArrowheads="1"/>
          </p:cNvSpPr>
          <p:nvPr>
            <p:ph type="subTitle" idx="1"/>
          </p:nvPr>
        </p:nvSpPr>
        <p:spPr/>
        <p:txBody>
          <a:bodyPr/>
          <a:lstStyle/>
          <a:p>
            <a:pPr eaLnBrk="1" hangingPunct="1"/>
            <a:r>
              <a:rPr lang="en-US" altLang="en-US" sz="1800" dirty="0"/>
              <a:t>By: Martin M. Shenkman</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43200" y="5913283"/>
            <a:ext cx="1292432" cy="495605"/>
          </a:xfrm>
          <a:prstGeom prst="rect">
            <a:avLst/>
          </a:prstGeom>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9600" y="5913283"/>
            <a:ext cx="1596966" cy="483108"/>
          </a:xfrm>
          <a:prstGeom prst="rect">
            <a:avLst/>
          </a:prstGeom>
        </p:spPr>
      </p:pic>
      <p:sp>
        <p:nvSpPr>
          <p:cNvPr id="5" name="Slide Number Placeholder 4"/>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DF512CA7-9ABB-4E7F-87A3-5B30D1E5FAEE}" type="slidenum">
              <a:rPr kumimoji="0" lang="en-US" altLang="en-US" sz="2600" b="1" i="0" u="none" strike="noStrike" kern="1200" cap="none" spc="0" normalizeH="0" baseline="0" noProof="0" smtClean="0">
                <a:ln>
                  <a:noFill/>
                </a:ln>
                <a:solidFill>
                  <a:srgbClr val="FFFFFF"/>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1</a:t>
            </a:fld>
            <a:endParaRPr kumimoji="0" lang="en-US" altLang="en-US" sz="2600" b="1" i="0" u="none" strike="noStrike" kern="1200" cap="none" spc="0" normalizeH="0" baseline="0" noProof="0" dirty="0">
              <a:ln>
                <a:noFill/>
              </a:ln>
              <a:solidFill>
                <a:srgbClr val="FFFFFF"/>
              </a:solidFill>
              <a:effectLst/>
              <a:uLnTx/>
              <a:uFillTx/>
              <a:latin typeface="Arial" charset="0"/>
              <a:ea typeface="+mn-ea"/>
              <a:cs typeface="+mn-cs"/>
            </a:endParaRPr>
          </a:p>
        </p:txBody>
      </p:sp>
    </p:spTree>
    <p:extLst>
      <p:ext uri="{BB962C8B-B14F-4D97-AF65-F5344CB8AC3E}">
        <p14:creationId xmlns:p14="http://schemas.microsoft.com/office/powerpoint/2010/main" val="14736977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Grp="1" noChangeArrowheads="1"/>
          </p:cNvSpPr>
          <p:nvPr>
            <p:ph type="ctrTitle"/>
          </p:nvPr>
        </p:nvSpPr>
        <p:spPr/>
        <p:txBody>
          <a:bodyPr/>
          <a:lstStyle/>
          <a:p>
            <a:pPr eaLnBrk="1" hangingPunct="1"/>
            <a:r>
              <a:rPr lang="en-US" sz="4400" dirty="0">
                <a:solidFill>
                  <a:schemeClr val="tx2"/>
                </a:solidFill>
              </a:rPr>
              <a:t>Small Business Compliance Guide</a:t>
            </a:r>
            <a:endParaRPr lang="en-US" altLang="en-US" sz="4400" dirty="0">
              <a:solidFill>
                <a:schemeClr val="tx2"/>
              </a:solidFill>
            </a:endParaRPr>
          </a:p>
        </p:txBody>
      </p:sp>
      <p:sp>
        <p:nvSpPr>
          <p:cNvPr id="3075" name="Rectangle 3"/>
          <p:cNvSpPr>
            <a:spLocks noGrp="1" noChangeArrowheads="1"/>
          </p:cNvSpPr>
          <p:nvPr>
            <p:ph type="subTitle" idx="1"/>
          </p:nvPr>
        </p:nvSpPr>
        <p:spPr/>
        <p:txBody>
          <a:bodyPr/>
          <a:lstStyle/>
          <a:p>
            <a:pPr eaLnBrk="1" hangingPunct="1"/>
            <a:r>
              <a:rPr lang="en-US" altLang="en-US" sz="2400" b="1" dirty="0"/>
              <a:t>FinCEN Guidance on Trusts</a:t>
            </a:r>
          </a:p>
        </p:txBody>
      </p:sp>
      <p:sp>
        <p:nvSpPr>
          <p:cNvPr id="2" name="Slide Number Placeholder 1"/>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DF512CA7-9ABB-4E7F-87A3-5B30D1E5FAEE}" type="slidenum">
              <a:rPr kumimoji="0" lang="en-US" altLang="en-US" sz="2600" b="1" i="0" u="none" strike="noStrike" kern="1200" cap="none" spc="0" normalizeH="0" baseline="0" noProof="0" smtClean="0">
                <a:ln>
                  <a:noFill/>
                </a:ln>
                <a:solidFill>
                  <a:srgbClr val="FFFFFF"/>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10</a:t>
            </a:fld>
            <a:endParaRPr kumimoji="0" lang="en-US" altLang="en-US" sz="2600" b="1" i="0" u="none" strike="noStrike" kern="1200" cap="none" spc="0" normalizeH="0" baseline="0" noProof="0" dirty="0">
              <a:ln>
                <a:noFill/>
              </a:ln>
              <a:solidFill>
                <a:srgbClr val="FFFFFF"/>
              </a:solidFill>
              <a:effectLst/>
              <a:uLnTx/>
              <a:uFillTx/>
              <a:latin typeface="Arial" charset="0"/>
              <a:ea typeface="+mn-ea"/>
              <a:cs typeface="+mn-cs"/>
            </a:endParaRPr>
          </a:p>
        </p:txBody>
      </p:sp>
    </p:spTree>
    <p:extLst>
      <p:ext uri="{BB962C8B-B14F-4D97-AF65-F5344CB8AC3E}">
        <p14:creationId xmlns:p14="http://schemas.microsoft.com/office/powerpoint/2010/main" val="32247753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0BCB9D-8996-7726-5158-BC9C4CB6DDF0}"/>
              </a:ext>
            </a:extLst>
          </p:cNvPr>
          <p:cNvSpPr>
            <a:spLocks noGrp="1"/>
          </p:cNvSpPr>
          <p:nvPr>
            <p:ph type="title"/>
          </p:nvPr>
        </p:nvSpPr>
        <p:spPr/>
        <p:txBody>
          <a:bodyPr/>
          <a:lstStyle/>
          <a:p>
            <a:r>
              <a:rPr lang="en-US" dirty="0"/>
              <a:t>Small Business Compliance Guide - Trusts</a:t>
            </a:r>
          </a:p>
        </p:txBody>
      </p:sp>
      <p:sp>
        <p:nvSpPr>
          <p:cNvPr id="3" name="Content Placeholder 2">
            <a:extLst>
              <a:ext uri="{FF2B5EF4-FFF2-40B4-BE49-F238E27FC236}">
                <a16:creationId xmlns:a16="http://schemas.microsoft.com/office/drawing/2014/main" id="{0888F38D-D980-E84E-7B70-11C329BC77D8}"/>
              </a:ext>
            </a:extLst>
          </p:cNvPr>
          <p:cNvSpPr>
            <a:spLocks noGrp="1"/>
          </p:cNvSpPr>
          <p:nvPr>
            <p:ph idx="1"/>
          </p:nvPr>
        </p:nvSpPr>
        <p:spPr/>
        <p:txBody>
          <a:bodyPr/>
          <a:lstStyle/>
          <a:p>
            <a:r>
              <a:rPr lang="en-US" sz="1600" dirty="0">
                <a:solidFill>
                  <a:schemeClr val="tx2"/>
                </a:solidFill>
              </a:rPr>
              <a:t>P. 19: “Note for trusts: a trustee of a trust or similar arrangement may exercise substantial control over a reporting company.” </a:t>
            </a:r>
          </a:p>
          <a:p>
            <a:r>
              <a:rPr lang="en-US" sz="1600" dirty="0">
                <a:solidFill>
                  <a:schemeClr val="tx2"/>
                </a:solidFill>
              </a:rPr>
              <a:t>P. 21: “Note for trusts: The following individuals may hold ownership interests in a reporting company through a trust or similar arrangement:</a:t>
            </a:r>
          </a:p>
          <a:p>
            <a:pPr lvl="1"/>
            <a:r>
              <a:rPr lang="en-US" sz="1600" dirty="0">
                <a:solidFill>
                  <a:schemeClr val="tx2"/>
                </a:solidFill>
              </a:rPr>
              <a:t>A trustee or other individual with the authority to dispose of trust assets.</a:t>
            </a:r>
          </a:p>
          <a:p>
            <a:pPr lvl="1"/>
            <a:r>
              <a:rPr lang="en-US" sz="1600" dirty="0">
                <a:solidFill>
                  <a:schemeClr val="tx2"/>
                </a:solidFill>
              </a:rPr>
              <a:t>A beneficiary who is the sole permissible recipient of trust income and principal or who has the right to demand a distribution of or withdraw substantially all of the trust assets.</a:t>
            </a:r>
          </a:p>
          <a:p>
            <a:pPr lvl="1"/>
            <a:r>
              <a:rPr lang="en-US" sz="1600" dirty="0">
                <a:solidFill>
                  <a:schemeClr val="tx2"/>
                </a:solidFill>
              </a:rPr>
              <a:t>A grantor or settlor who has the right to revoke or otherwise withdraw trust assets.”</a:t>
            </a:r>
          </a:p>
        </p:txBody>
      </p:sp>
      <p:sp>
        <p:nvSpPr>
          <p:cNvPr id="4" name="Slide Number Placeholder 3">
            <a:extLst>
              <a:ext uri="{FF2B5EF4-FFF2-40B4-BE49-F238E27FC236}">
                <a16:creationId xmlns:a16="http://schemas.microsoft.com/office/drawing/2014/main" id="{5EF8DCF4-F210-5A80-4125-92CA329E96BA}"/>
              </a:ext>
            </a:extLst>
          </p:cNvPr>
          <p:cNvSpPr>
            <a:spLocks noGrp="1"/>
          </p:cNvSpPr>
          <p:nvPr>
            <p:ph type="sldNum" sz="quarter" idx="12"/>
          </p:nvPr>
        </p:nvSpPr>
        <p:spPr/>
        <p:txBody>
          <a:bodyPr/>
          <a:lstStyle/>
          <a:p>
            <a:pPr>
              <a:defRPr/>
            </a:pPr>
            <a:fld id="{5BDBC964-145E-46F2-873C-964447E6BE34}" type="slidenum">
              <a:rPr lang="en-US" altLang="en-US" smtClean="0"/>
              <a:pPr>
                <a:defRPr/>
              </a:pPr>
              <a:t>11</a:t>
            </a:fld>
            <a:endParaRPr lang="en-US" altLang="en-US" dirty="0"/>
          </a:p>
        </p:txBody>
      </p:sp>
    </p:spTree>
    <p:extLst>
      <p:ext uri="{BB962C8B-B14F-4D97-AF65-F5344CB8AC3E}">
        <p14:creationId xmlns:p14="http://schemas.microsoft.com/office/powerpoint/2010/main" val="20564924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0D28E-E336-58C0-7CD4-2E879682FBBC}"/>
              </a:ext>
            </a:extLst>
          </p:cNvPr>
          <p:cNvSpPr>
            <a:spLocks noGrp="1"/>
          </p:cNvSpPr>
          <p:nvPr>
            <p:ph type="title"/>
          </p:nvPr>
        </p:nvSpPr>
        <p:spPr/>
        <p:txBody>
          <a:bodyPr/>
          <a:lstStyle/>
          <a:p>
            <a:r>
              <a:rPr lang="en-US" dirty="0"/>
              <a:t>Small Business Compliance Guide - Estates</a:t>
            </a:r>
          </a:p>
        </p:txBody>
      </p:sp>
      <p:sp>
        <p:nvSpPr>
          <p:cNvPr id="3" name="Content Placeholder 2">
            <a:extLst>
              <a:ext uri="{FF2B5EF4-FFF2-40B4-BE49-F238E27FC236}">
                <a16:creationId xmlns:a16="http://schemas.microsoft.com/office/drawing/2014/main" id="{B3589B47-2312-36CB-A2C9-4B95BA6FAAD1}"/>
              </a:ext>
            </a:extLst>
          </p:cNvPr>
          <p:cNvSpPr>
            <a:spLocks noGrp="1"/>
          </p:cNvSpPr>
          <p:nvPr>
            <p:ph idx="1"/>
          </p:nvPr>
        </p:nvSpPr>
        <p:spPr/>
        <p:txBody>
          <a:bodyPr/>
          <a:lstStyle/>
          <a:p>
            <a:r>
              <a:rPr lang="en-US" sz="2000" dirty="0">
                <a:solidFill>
                  <a:schemeClr val="tx2"/>
                </a:solidFill>
              </a:rPr>
              <a:t>Pg 30: “Inheritor (Exception No. 4) An individual qualifies for this exception if the following criterion applies: Note: Once the individual inherits the interest, this exception no longer applies, and the individual may qualify as a beneficial owner. See Chapter 6 for more information on when an updated report may be required in this circumstance.”</a:t>
            </a:r>
          </a:p>
          <a:p>
            <a:r>
              <a:rPr lang="en-US" sz="2000" dirty="0">
                <a:solidFill>
                  <a:schemeClr val="tx2"/>
                </a:solidFill>
              </a:rPr>
              <a:t>P.45: Note: When a beneficial owner dies, resulting in changes to the reporting company’s beneficial owners, report those changes within 30 days of when the deceased beneficial owner’s estate is settled. The updated report should, to the extent appropriate, identify any new beneficial owners.</a:t>
            </a:r>
          </a:p>
        </p:txBody>
      </p:sp>
      <p:sp>
        <p:nvSpPr>
          <p:cNvPr id="4" name="Slide Number Placeholder 3">
            <a:extLst>
              <a:ext uri="{FF2B5EF4-FFF2-40B4-BE49-F238E27FC236}">
                <a16:creationId xmlns:a16="http://schemas.microsoft.com/office/drawing/2014/main" id="{3A53D3CA-DFD5-9591-2F67-0B2ADEBA7AF2}"/>
              </a:ext>
            </a:extLst>
          </p:cNvPr>
          <p:cNvSpPr>
            <a:spLocks noGrp="1"/>
          </p:cNvSpPr>
          <p:nvPr>
            <p:ph type="sldNum" sz="quarter" idx="12"/>
          </p:nvPr>
        </p:nvSpPr>
        <p:spPr/>
        <p:txBody>
          <a:bodyPr/>
          <a:lstStyle/>
          <a:p>
            <a:pPr>
              <a:defRPr/>
            </a:pPr>
            <a:fld id="{5BDBC964-145E-46F2-873C-964447E6BE34}" type="slidenum">
              <a:rPr lang="en-US" altLang="en-US" smtClean="0"/>
              <a:pPr>
                <a:defRPr/>
              </a:pPr>
              <a:t>12</a:t>
            </a:fld>
            <a:endParaRPr lang="en-US" altLang="en-US" dirty="0"/>
          </a:p>
        </p:txBody>
      </p:sp>
    </p:spTree>
    <p:extLst>
      <p:ext uri="{BB962C8B-B14F-4D97-AF65-F5344CB8AC3E}">
        <p14:creationId xmlns:p14="http://schemas.microsoft.com/office/powerpoint/2010/main" val="4326833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Grp="1" noChangeArrowheads="1"/>
          </p:cNvSpPr>
          <p:nvPr>
            <p:ph type="ctrTitle"/>
          </p:nvPr>
        </p:nvSpPr>
        <p:spPr/>
        <p:txBody>
          <a:bodyPr/>
          <a:lstStyle/>
          <a:p>
            <a:pPr eaLnBrk="1" hangingPunct="1"/>
            <a:r>
              <a:rPr lang="en-US" sz="4400" dirty="0">
                <a:solidFill>
                  <a:schemeClr val="tx2"/>
                </a:solidFill>
              </a:rPr>
              <a:t>FAQ: D.15</a:t>
            </a:r>
            <a:endParaRPr lang="en-US" altLang="en-US" sz="4400" dirty="0">
              <a:solidFill>
                <a:schemeClr val="tx2"/>
              </a:solidFill>
            </a:endParaRPr>
          </a:p>
        </p:txBody>
      </p:sp>
      <p:sp>
        <p:nvSpPr>
          <p:cNvPr id="3075" name="Rectangle 3"/>
          <p:cNvSpPr>
            <a:spLocks noGrp="1" noChangeArrowheads="1"/>
          </p:cNvSpPr>
          <p:nvPr>
            <p:ph type="subTitle" idx="1"/>
          </p:nvPr>
        </p:nvSpPr>
        <p:spPr/>
        <p:txBody>
          <a:bodyPr/>
          <a:lstStyle/>
          <a:p>
            <a:pPr eaLnBrk="1" hangingPunct="1"/>
            <a:r>
              <a:rPr lang="en-US" altLang="en-US" sz="2400" b="1" dirty="0"/>
              <a:t>FinCEN Guidance on Trusts</a:t>
            </a:r>
          </a:p>
        </p:txBody>
      </p:sp>
      <p:sp>
        <p:nvSpPr>
          <p:cNvPr id="2" name="Slide Number Placeholder 1"/>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DF512CA7-9ABB-4E7F-87A3-5B30D1E5FAEE}" type="slidenum">
              <a:rPr kumimoji="0" lang="en-US" altLang="en-US" sz="2600" b="1" i="0" u="none" strike="noStrike" kern="1200" cap="none" spc="0" normalizeH="0" baseline="0" noProof="0" smtClean="0">
                <a:ln>
                  <a:noFill/>
                </a:ln>
                <a:solidFill>
                  <a:srgbClr val="FFFFFF"/>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13</a:t>
            </a:fld>
            <a:endParaRPr kumimoji="0" lang="en-US" altLang="en-US" sz="2600" b="1" i="0" u="none" strike="noStrike" kern="1200" cap="none" spc="0" normalizeH="0" baseline="0" noProof="0" dirty="0">
              <a:ln>
                <a:noFill/>
              </a:ln>
              <a:solidFill>
                <a:srgbClr val="FFFFFF"/>
              </a:solidFill>
              <a:effectLst/>
              <a:uLnTx/>
              <a:uFillTx/>
              <a:latin typeface="Arial" charset="0"/>
              <a:ea typeface="+mn-ea"/>
              <a:cs typeface="+mn-cs"/>
            </a:endParaRPr>
          </a:p>
        </p:txBody>
      </p:sp>
    </p:spTree>
    <p:extLst>
      <p:ext uri="{BB962C8B-B14F-4D97-AF65-F5344CB8AC3E}">
        <p14:creationId xmlns:p14="http://schemas.microsoft.com/office/powerpoint/2010/main" val="18392028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BEB05-EA56-2FA4-0D2C-F752627B3328}"/>
              </a:ext>
            </a:extLst>
          </p:cNvPr>
          <p:cNvSpPr>
            <a:spLocks noGrp="1"/>
          </p:cNvSpPr>
          <p:nvPr>
            <p:ph type="title"/>
          </p:nvPr>
        </p:nvSpPr>
        <p:spPr/>
        <p:txBody>
          <a:bodyPr/>
          <a:lstStyle/>
          <a:p>
            <a:r>
              <a:rPr lang="en-US" dirty="0"/>
              <a:t>FAQ: D.15. </a:t>
            </a:r>
            <a:r>
              <a:rPr lang="en-US" sz="2400" b="1" i="0" dirty="0">
                <a:effectLst/>
                <a:latin typeface="SourceSansProRegular"/>
              </a:rPr>
              <a:t>Who are a reporting company’s beneficial owners when individuals own or control the company through a trust?</a:t>
            </a:r>
            <a:endParaRPr lang="en-US" sz="2400" dirty="0"/>
          </a:p>
        </p:txBody>
      </p:sp>
      <p:sp>
        <p:nvSpPr>
          <p:cNvPr id="3" name="Content Placeholder 2">
            <a:extLst>
              <a:ext uri="{FF2B5EF4-FFF2-40B4-BE49-F238E27FC236}">
                <a16:creationId xmlns:a16="http://schemas.microsoft.com/office/drawing/2014/main" id="{BFFE682B-0432-C3FB-8358-1F2E10972D8D}"/>
              </a:ext>
            </a:extLst>
          </p:cNvPr>
          <p:cNvSpPr>
            <a:spLocks noGrp="1"/>
          </p:cNvSpPr>
          <p:nvPr>
            <p:ph idx="1"/>
          </p:nvPr>
        </p:nvSpPr>
        <p:spPr/>
        <p:txBody>
          <a:bodyPr/>
          <a:lstStyle/>
          <a:p>
            <a:pPr algn="l"/>
            <a:r>
              <a:rPr lang="en-US" sz="1800" b="0" i="0" dirty="0">
                <a:solidFill>
                  <a:schemeClr val="tx2"/>
                </a:solidFill>
                <a:effectLst/>
                <a:latin typeface="SourceSansProRegular"/>
              </a:rPr>
              <a:t>A beneficial owner is any individual who either: (1) exercises substantial control over a reporting company, or (2) owns or controls at least 25 percent of a reporting company’s ownership interests. Exercising substantial control or owning or controlling ownership interests may be direct or indirect, including through any contract, arrangement, understanding, relationship, or otherwise.</a:t>
            </a:r>
          </a:p>
          <a:p>
            <a:pPr algn="l"/>
            <a:r>
              <a:rPr lang="en-US" sz="1800" b="0" i="0" dirty="0">
                <a:solidFill>
                  <a:schemeClr val="tx2"/>
                </a:solidFill>
                <a:effectLst/>
                <a:latin typeface="SourceSansProRegular"/>
              </a:rPr>
              <a:t>Trust arrangements vary. Particular </a:t>
            </a:r>
            <a:r>
              <a:rPr lang="en-US" sz="1800" b="0" i="0" dirty="0">
                <a:solidFill>
                  <a:schemeClr val="tx2"/>
                </a:solidFill>
                <a:effectLst/>
                <a:highlight>
                  <a:srgbClr val="FFFF00"/>
                </a:highlight>
                <a:latin typeface="SourceSansProRegular"/>
              </a:rPr>
              <a:t>facts and circumstances determine whether specific trustees, beneficiaries, grantors, settlors, and other individuals with roles in a particular trust are beneficial owners </a:t>
            </a:r>
            <a:r>
              <a:rPr lang="en-US" sz="1800" b="0" i="0" dirty="0">
                <a:solidFill>
                  <a:schemeClr val="tx2"/>
                </a:solidFill>
                <a:effectLst/>
                <a:latin typeface="SourceSansProRegular"/>
              </a:rPr>
              <a:t>of a reporting company whose ownership interests are held through that trust.</a:t>
            </a:r>
          </a:p>
        </p:txBody>
      </p:sp>
      <p:sp>
        <p:nvSpPr>
          <p:cNvPr id="4" name="Slide Number Placeholder 3">
            <a:extLst>
              <a:ext uri="{FF2B5EF4-FFF2-40B4-BE49-F238E27FC236}">
                <a16:creationId xmlns:a16="http://schemas.microsoft.com/office/drawing/2014/main" id="{BFDBD7E9-4D97-D57D-1933-D63DC0DCCFD2}"/>
              </a:ext>
            </a:extLst>
          </p:cNvPr>
          <p:cNvSpPr>
            <a:spLocks noGrp="1"/>
          </p:cNvSpPr>
          <p:nvPr>
            <p:ph type="sldNum" sz="quarter" idx="12"/>
          </p:nvPr>
        </p:nvSpPr>
        <p:spPr/>
        <p:txBody>
          <a:bodyPr/>
          <a:lstStyle/>
          <a:p>
            <a:pPr>
              <a:defRPr/>
            </a:pPr>
            <a:fld id="{5BDBC964-145E-46F2-873C-964447E6BE34}" type="slidenum">
              <a:rPr lang="en-US" altLang="en-US" smtClean="0"/>
              <a:pPr>
                <a:defRPr/>
              </a:pPr>
              <a:t>14</a:t>
            </a:fld>
            <a:endParaRPr lang="en-US" altLang="en-US" dirty="0"/>
          </a:p>
        </p:txBody>
      </p:sp>
    </p:spTree>
    <p:extLst>
      <p:ext uri="{BB962C8B-B14F-4D97-AF65-F5344CB8AC3E}">
        <p14:creationId xmlns:p14="http://schemas.microsoft.com/office/powerpoint/2010/main" val="5935344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BEB05-EA56-2FA4-0D2C-F752627B3328}"/>
              </a:ext>
            </a:extLst>
          </p:cNvPr>
          <p:cNvSpPr>
            <a:spLocks noGrp="1"/>
          </p:cNvSpPr>
          <p:nvPr>
            <p:ph type="title"/>
          </p:nvPr>
        </p:nvSpPr>
        <p:spPr/>
        <p:txBody>
          <a:bodyPr/>
          <a:lstStyle/>
          <a:p>
            <a:r>
              <a:rPr lang="en-US" dirty="0"/>
              <a:t>FAQ: D.15. </a:t>
            </a:r>
            <a:r>
              <a:rPr lang="en-US" sz="2400" b="1" i="0" dirty="0">
                <a:effectLst/>
                <a:latin typeface="SourceSansProRegular"/>
              </a:rPr>
              <a:t>Who are a reporting company’s beneficial owners when individuals own or control the company through a trust?</a:t>
            </a:r>
            <a:endParaRPr lang="en-US" sz="2400" dirty="0"/>
          </a:p>
        </p:txBody>
      </p:sp>
      <p:sp>
        <p:nvSpPr>
          <p:cNvPr id="3" name="Content Placeholder 2">
            <a:extLst>
              <a:ext uri="{FF2B5EF4-FFF2-40B4-BE49-F238E27FC236}">
                <a16:creationId xmlns:a16="http://schemas.microsoft.com/office/drawing/2014/main" id="{BFFE682B-0432-C3FB-8358-1F2E10972D8D}"/>
              </a:ext>
            </a:extLst>
          </p:cNvPr>
          <p:cNvSpPr>
            <a:spLocks noGrp="1"/>
          </p:cNvSpPr>
          <p:nvPr>
            <p:ph idx="1"/>
          </p:nvPr>
        </p:nvSpPr>
        <p:spPr/>
        <p:txBody>
          <a:bodyPr/>
          <a:lstStyle/>
          <a:p>
            <a:pPr algn="l"/>
            <a:r>
              <a:rPr lang="en-US" sz="1500" b="0" i="0" dirty="0">
                <a:solidFill>
                  <a:schemeClr val="tx2"/>
                </a:solidFill>
                <a:effectLst/>
                <a:latin typeface="SourceSansProRegular"/>
              </a:rPr>
              <a:t>For instance, the </a:t>
            </a:r>
            <a:r>
              <a:rPr lang="en-US" sz="1500" b="0" i="0" dirty="0">
                <a:solidFill>
                  <a:schemeClr val="tx2"/>
                </a:solidFill>
                <a:effectLst/>
                <a:highlight>
                  <a:srgbClr val="FFFF00"/>
                </a:highlight>
                <a:latin typeface="SourceSansProRegular"/>
              </a:rPr>
              <a:t>trustee </a:t>
            </a:r>
            <a:r>
              <a:rPr lang="en-US" sz="1500" b="0" i="0" dirty="0">
                <a:solidFill>
                  <a:schemeClr val="tx2"/>
                </a:solidFill>
                <a:effectLst/>
                <a:latin typeface="SourceSansProRegular"/>
              </a:rPr>
              <a:t>of a trust may be a beneficial owner of a reporting company either by exercising substantial control over the reporting company, or by owning or controlling at least 25 percent of the ownership interests in that company through a trust or similar arrangement. </a:t>
            </a:r>
          </a:p>
          <a:p>
            <a:pPr algn="l"/>
            <a:r>
              <a:rPr lang="en-US" sz="1500" b="0" i="0" dirty="0">
                <a:solidFill>
                  <a:schemeClr val="tx2"/>
                </a:solidFill>
                <a:effectLst/>
                <a:latin typeface="SourceSansProRegular"/>
              </a:rPr>
              <a:t>Certain </a:t>
            </a:r>
            <a:r>
              <a:rPr lang="en-US" sz="1500" b="0" i="0" dirty="0">
                <a:solidFill>
                  <a:schemeClr val="tx2"/>
                </a:solidFill>
                <a:effectLst/>
                <a:highlight>
                  <a:srgbClr val="FFFF00"/>
                </a:highlight>
                <a:latin typeface="SourceSansProRegular"/>
              </a:rPr>
              <a:t>beneficiaries and grantors or settlors </a:t>
            </a:r>
            <a:r>
              <a:rPr lang="en-US" sz="1500" b="0" i="0" dirty="0">
                <a:solidFill>
                  <a:schemeClr val="tx2"/>
                </a:solidFill>
                <a:effectLst/>
                <a:latin typeface="SourceSansProRegular"/>
              </a:rPr>
              <a:t>may also own or control ownership interests in a reporting company through a trust. The following conditions indicate that an individual owns or controls ownership interests in a reporting company through a trust:</a:t>
            </a:r>
          </a:p>
          <a:p>
            <a:pPr lvl="1">
              <a:buFont typeface="Arial" panose="020B0604020202020204" pitchFamily="34" charset="0"/>
              <a:buChar char="•"/>
            </a:pPr>
            <a:r>
              <a:rPr lang="en-US" sz="1500" b="0" i="0" dirty="0">
                <a:solidFill>
                  <a:schemeClr val="tx2"/>
                </a:solidFill>
                <a:effectLst/>
                <a:latin typeface="SourceSansProRegular"/>
              </a:rPr>
              <a:t>a trustee (or any other individual) has the authority to dispose of trust assets;</a:t>
            </a:r>
          </a:p>
          <a:p>
            <a:pPr lvl="1">
              <a:buFont typeface="Arial" panose="020B0604020202020204" pitchFamily="34" charset="0"/>
              <a:buChar char="•"/>
            </a:pPr>
            <a:r>
              <a:rPr lang="en-US" sz="1500" b="0" i="0" dirty="0">
                <a:solidFill>
                  <a:schemeClr val="tx2"/>
                </a:solidFill>
                <a:effectLst/>
                <a:highlight>
                  <a:srgbClr val="FFFF00"/>
                </a:highlight>
                <a:latin typeface="SourceSansProRegular"/>
              </a:rPr>
              <a:t>a beneficiary is the sole permissible recipient of income and principal from the trust</a:t>
            </a:r>
            <a:r>
              <a:rPr lang="en-US" sz="1500" b="0" i="0" dirty="0">
                <a:solidFill>
                  <a:schemeClr val="tx2"/>
                </a:solidFill>
                <a:effectLst/>
                <a:latin typeface="SourceSansProRegular"/>
              </a:rPr>
              <a:t>, or has the right to demand a distribution of or </a:t>
            </a:r>
            <a:r>
              <a:rPr lang="en-US" sz="1500" b="0" i="0" dirty="0">
                <a:solidFill>
                  <a:schemeClr val="tx2"/>
                </a:solidFill>
                <a:effectLst/>
                <a:highlight>
                  <a:srgbClr val="FFFF00"/>
                </a:highlight>
                <a:latin typeface="SourceSansProRegular"/>
              </a:rPr>
              <a:t>withdraw substantially all of the assets </a:t>
            </a:r>
            <a:r>
              <a:rPr lang="en-US" sz="1500" b="0" i="0" dirty="0">
                <a:solidFill>
                  <a:schemeClr val="tx2"/>
                </a:solidFill>
                <a:effectLst/>
                <a:latin typeface="SourceSansProRegular"/>
              </a:rPr>
              <a:t>from the trust; or</a:t>
            </a:r>
          </a:p>
          <a:p>
            <a:pPr lvl="1">
              <a:buFont typeface="Arial" panose="020B0604020202020204" pitchFamily="34" charset="0"/>
              <a:buChar char="•"/>
            </a:pPr>
            <a:r>
              <a:rPr lang="en-US" sz="1500" b="0" i="0" dirty="0">
                <a:solidFill>
                  <a:schemeClr val="tx2"/>
                </a:solidFill>
                <a:effectLst/>
                <a:latin typeface="SourceSansProRegular"/>
              </a:rPr>
              <a:t>a grantor or settlor has the right </a:t>
            </a:r>
            <a:r>
              <a:rPr lang="en-US" sz="1500" b="0" i="0" dirty="0">
                <a:solidFill>
                  <a:schemeClr val="tx2"/>
                </a:solidFill>
                <a:effectLst/>
                <a:highlight>
                  <a:srgbClr val="FFFF00"/>
                </a:highlight>
                <a:latin typeface="SourceSansProRegular"/>
              </a:rPr>
              <a:t>to revoke the trust </a:t>
            </a:r>
            <a:r>
              <a:rPr lang="en-US" sz="1500" b="0" i="0" dirty="0">
                <a:solidFill>
                  <a:schemeClr val="tx2"/>
                </a:solidFill>
                <a:effectLst/>
                <a:latin typeface="SourceSansProRegular"/>
              </a:rPr>
              <a:t>or otherwise withdraw the assets of the trust.</a:t>
            </a:r>
          </a:p>
          <a:p>
            <a:pPr algn="l"/>
            <a:r>
              <a:rPr lang="en-US" sz="1500" b="0" i="0" dirty="0">
                <a:solidFill>
                  <a:schemeClr val="tx2"/>
                </a:solidFill>
                <a:effectLst/>
                <a:latin typeface="SourceSansProRegular"/>
              </a:rPr>
              <a:t>This </a:t>
            </a:r>
            <a:r>
              <a:rPr lang="en-US" sz="1500" b="0" i="0" dirty="0">
                <a:solidFill>
                  <a:schemeClr val="tx2"/>
                </a:solidFill>
                <a:effectLst/>
                <a:highlight>
                  <a:srgbClr val="FFFF00"/>
                </a:highlight>
                <a:latin typeface="SourceSansProRegular"/>
              </a:rPr>
              <a:t>may not be an exhaustive list </a:t>
            </a:r>
            <a:r>
              <a:rPr lang="en-US" sz="1500" b="0" i="0" dirty="0">
                <a:solidFill>
                  <a:schemeClr val="tx2"/>
                </a:solidFill>
                <a:effectLst/>
                <a:latin typeface="SourceSansProRegular"/>
              </a:rPr>
              <a:t>of the conditions under which an individual owns or controls ownership interests in a reporting company through a trust. Because facts and circumstances vary, there may be other arrangements under which individuals associated with a trust may be beneficial owners of any reporting company in which that trust holds interests.</a:t>
            </a:r>
          </a:p>
        </p:txBody>
      </p:sp>
      <p:sp>
        <p:nvSpPr>
          <p:cNvPr id="4" name="Slide Number Placeholder 3">
            <a:extLst>
              <a:ext uri="{FF2B5EF4-FFF2-40B4-BE49-F238E27FC236}">
                <a16:creationId xmlns:a16="http://schemas.microsoft.com/office/drawing/2014/main" id="{BFDBD7E9-4D97-D57D-1933-D63DC0DCCFD2}"/>
              </a:ext>
            </a:extLst>
          </p:cNvPr>
          <p:cNvSpPr>
            <a:spLocks noGrp="1"/>
          </p:cNvSpPr>
          <p:nvPr>
            <p:ph type="sldNum" sz="quarter" idx="12"/>
          </p:nvPr>
        </p:nvSpPr>
        <p:spPr/>
        <p:txBody>
          <a:bodyPr/>
          <a:lstStyle/>
          <a:p>
            <a:pPr>
              <a:defRPr/>
            </a:pPr>
            <a:fld id="{5BDBC964-145E-46F2-873C-964447E6BE34}" type="slidenum">
              <a:rPr lang="en-US" altLang="en-US" smtClean="0"/>
              <a:pPr>
                <a:defRPr/>
              </a:pPr>
              <a:t>15</a:t>
            </a:fld>
            <a:endParaRPr lang="en-US" altLang="en-US" dirty="0"/>
          </a:p>
        </p:txBody>
      </p:sp>
    </p:spTree>
    <p:extLst>
      <p:ext uri="{BB962C8B-B14F-4D97-AF65-F5344CB8AC3E}">
        <p14:creationId xmlns:p14="http://schemas.microsoft.com/office/powerpoint/2010/main" val="12945357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Grp="1" noChangeArrowheads="1"/>
          </p:cNvSpPr>
          <p:nvPr>
            <p:ph type="ctrTitle"/>
          </p:nvPr>
        </p:nvSpPr>
        <p:spPr/>
        <p:txBody>
          <a:bodyPr/>
          <a:lstStyle/>
          <a:p>
            <a:pPr eaLnBrk="1" hangingPunct="1"/>
            <a:r>
              <a:rPr lang="en-US" altLang="en-US" sz="5400" dirty="0">
                <a:solidFill>
                  <a:schemeClr val="tx2"/>
                </a:solidFill>
              </a:rPr>
              <a:t>FinCen Identifier Number</a:t>
            </a:r>
          </a:p>
        </p:txBody>
      </p:sp>
      <p:sp>
        <p:nvSpPr>
          <p:cNvPr id="3075" name="Rectangle 3"/>
          <p:cNvSpPr>
            <a:spLocks noGrp="1" noChangeArrowheads="1"/>
          </p:cNvSpPr>
          <p:nvPr>
            <p:ph type="subTitle" idx="1"/>
          </p:nvPr>
        </p:nvSpPr>
        <p:spPr/>
        <p:txBody>
          <a:bodyPr/>
          <a:lstStyle/>
          <a:p>
            <a:pPr eaLnBrk="1" hangingPunct="1"/>
            <a:r>
              <a:rPr lang="en-US" altLang="en-US" sz="3200" b="1" dirty="0"/>
              <a:t>An Approach Many Companies Might Mandate</a:t>
            </a:r>
          </a:p>
        </p:txBody>
      </p:sp>
      <p:sp>
        <p:nvSpPr>
          <p:cNvPr id="2" name="Slide Number Placeholder 1"/>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DF512CA7-9ABB-4E7F-87A3-5B30D1E5FAEE}" type="slidenum">
              <a:rPr kumimoji="0" lang="en-US" altLang="en-US" sz="2600" b="1" i="0" u="none" strike="noStrike" kern="1200" cap="none" spc="0" normalizeH="0" baseline="0" noProof="0" smtClean="0">
                <a:ln>
                  <a:noFill/>
                </a:ln>
                <a:solidFill>
                  <a:srgbClr val="FFFFFF"/>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16</a:t>
            </a:fld>
            <a:endParaRPr kumimoji="0" lang="en-US" altLang="en-US" sz="2600" b="1" i="0" u="none" strike="noStrike" kern="1200" cap="none" spc="0" normalizeH="0" baseline="0" noProof="0" dirty="0">
              <a:ln>
                <a:noFill/>
              </a:ln>
              <a:solidFill>
                <a:srgbClr val="FFFFFF"/>
              </a:solidFill>
              <a:effectLst/>
              <a:uLnTx/>
              <a:uFillTx/>
              <a:latin typeface="Arial" charset="0"/>
              <a:ea typeface="+mn-ea"/>
              <a:cs typeface="+mn-cs"/>
            </a:endParaRPr>
          </a:p>
        </p:txBody>
      </p:sp>
    </p:spTree>
    <p:extLst>
      <p:ext uri="{BB962C8B-B14F-4D97-AF65-F5344CB8AC3E}">
        <p14:creationId xmlns:p14="http://schemas.microsoft.com/office/powerpoint/2010/main" val="28224748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9C3400-B6D3-8CEF-B8F6-86F433720BD1}"/>
              </a:ext>
            </a:extLst>
          </p:cNvPr>
          <p:cNvSpPr>
            <a:spLocks noGrp="1"/>
          </p:cNvSpPr>
          <p:nvPr>
            <p:ph type="title"/>
          </p:nvPr>
        </p:nvSpPr>
        <p:spPr/>
        <p:txBody>
          <a:bodyPr/>
          <a:lstStyle/>
          <a:p>
            <a:r>
              <a:rPr lang="en-US" sz="3600" dirty="0">
                <a:solidFill>
                  <a:schemeClr val="tx2"/>
                </a:solidFill>
              </a:rPr>
              <a:t>FinCen Identifier Number</a:t>
            </a:r>
            <a:endParaRPr lang="en-US" dirty="0"/>
          </a:p>
        </p:txBody>
      </p:sp>
      <p:sp>
        <p:nvSpPr>
          <p:cNvPr id="3" name="Content Placeholder 2">
            <a:extLst>
              <a:ext uri="{FF2B5EF4-FFF2-40B4-BE49-F238E27FC236}">
                <a16:creationId xmlns:a16="http://schemas.microsoft.com/office/drawing/2014/main" id="{CE46D6E7-5831-7B3A-B608-D175972C3E92}"/>
              </a:ext>
            </a:extLst>
          </p:cNvPr>
          <p:cNvSpPr>
            <a:spLocks noGrp="1"/>
          </p:cNvSpPr>
          <p:nvPr>
            <p:ph idx="1"/>
          </p:nvPr>
        </p:nvSpPr>
        <p:spPr/>
        <p:txBody>
          <a:bodyPr/>
          <a:lstStyle/>
          <a:p>
            <a:pPr algn="just"/>
            <a:r>
              <a:rPr lang="en-US" sz="1600" dirty="0">
                <a:solidFill>
                  <a:schemeClr val="tx2"/>
                </a:solidFill>
              </a:rPr>
              <a:t>This is likely the better approach for trusts. See suggestion above for new trusts to include a space for the FinCEN Identifier in the trust signature blocks.</a:t>
            </a:r>
          </a:p>
          <a:p>
            <a:pPr algn="just"/>
            <a:r>
              <a:rPr lang="en-US" sz="1600" dirty="0">
                <a:solidFill>
                  <a:schemeClr val="tx2"/>
                </a:solidFill>
              </a:rPr>
              <a:t>There is an alternative approach that may lessen the information a reporting entity must disclose. </a:t>
            </a:r>
            <a:r>
              <a:rPr lang="en-US" sz="1600" dirty="0">
                <a:solidFill>
                  <a:schemeClr val="tx2"/>
                </a:solidFill>
                <a:highlight>
                  <a:srgbClr val="FFFF00"/>
                </a:highlight>
              </a:rPr>
              <a:t>A beneficial owner may obtain a special identification number and that number alone may be disclosed instead of disclosing all the information otherwise required</a:t>
            </a:r>
            <a:r>
              <a:rPr lang="en-US" sz="1600" dirty="0">
                <a:solidFill>
                  <a:schemeClr val="tx2"/>
                </a:solidFill>
              </a:rPr>
              <a:t>. The FinCEN identifier is a unique identifying number that FinCEN will issue to an individual or reporting company upon request after the individual or reporting company provides certain information to FinCEN.</a:t>
            </a:r>
          </a:p>
          <a:p>
            <a:pPr algn="just"/>
            <a:r>
              <a:rPr lang="en-US" sz="1600" dirty="0">
                <a:solidFill>
                  <a:schemeClr val="tx2"/>
                </a:solidFill>
              </a:rPr>
              <a:t>Individuals may electronically apply for FinCEN identifiers. In the application, an individual must provide their name, date of birth, address, unique identifying number and issuing jurisdiction from an acceptable identification document (e.g., a drivers license), and an image of the identification document. These are the same items of personal information and image reporting companies submit for beneficial owners.</a:t>
            </a:r>
          </a:p>
        </p:txBody>
      </p:sp>
      <p:sp>
        <p:nvSpPr>
          <p:cNvPr id="4" name="Slide Number Placeholder 3">
            <a:extLst>
              <a:ext uri="{FF2B5EF4-FFF2-40B4-BE49-F238E27FC236}">
                <a16:creationId xmlns:a16="http://schemas.microsoft.com/office/drawing/2014/main" id="{15C22169-53D7-0529-3790-2533C17616DC}"/>
              </a:ext>
            </a:extLst>
          </p:cNvPr>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5BDBC964-145E-46F2-873C-964447E6BE34}" type="slidenum">
              <a:rPr kumimoji="0" lang="en-US" altLang="en-US" sz="2600" b="1" i="0" u="none" strike="noStrike" kern="1200" cap="none" spc="0" normalizeH="0" baseline="0" noProof="0" smtClean="0">
                <a:ln>
                  <a:noFill/>
                </a:ln>
                <a:solidFill>
                  <a:srgbClr val="FFFFFF"/>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17</a:t>
            </a:fld>
            <a:endParaRPr kumimoji="0" lang="en-US" altLang="en-US" sz="2600" b="1" i="0" u="none" strike="noStrike" kern="1200" cap="none" spc="0" normalizeH="0" baseline="0" noProof="0" dirty="0">
              <a:ln>
                <a:noFill/>
              </a:ln>
              <a:solidFill>
                <a:srgbClr val="FFFFFF"/>
              </a:solidFill>
              <a:effectLst/>
              <a:uLnTx/>
              <a:uFillTx/>
              <a:latin typeface="Arial" charset="0"/>
              <a:ea typeface="+mn-ea"/>
              <a:cs typeface="+mn-cs"/>
            </a:endParaRPr>
          </a:p>
        </p:txBody>
      </p:sp>
    </p:spTree>
    <p:extLst>
      <p:ext uri="{BB962C8B-B14F-4D97-AF65-F5344CB8AC3E}">
        <p14:creationId xmlns:p14="http://schemas.microsoft.com/office/powerpoint/2010/main" val="40791998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9C3400-B6D3-8CEF-B8F6-86F433720BD1}"/>
              </a:ext>
            </a:extLst>
          </p:cNvPr>
          <p:cNvSpPr>
            <a:spLocks noGrp="1"/>
          </p:cNvSpPr>
          <p:nvPr>
            <p:ph type="title"/>
          </p:nvPr>
        </p:nvSpPr>
        <p:spPr/>
        <p:txBody>
          <a:bodyPr/>
          <a:lstStyle/>
          <a:p>
            <a:r>
              <a:rPr lang="en-US" sz="3600" dirty="0">
                <a:solidFill>
                  <a:schemeClr val="tx2"/>
                </a:solidFill>
              </a:rPr>
              <a:t>FinCen Identifier Number</a:t>
            </a:r>
            <a:endParaRPr lang="en-US" dirty="0"/>
          </a:p>
        </p:txBody>
      </p:sp>
      <p:sp>
        <p:nvSpPr>
          <p:cNvPr id="3" name="Content Placeholder 2">
            <a:extLst>
              <a:ext uri="{FF2B5EF4-FFF2-40B4-BE49-F238E27FC236}">
                <a16:creationId xmlns:a16="http://schemas.microsoft.com/office/drawing/2014/main" id="{CE46D6E7-5831-7B3A-B608-D175972C3E92}"/>
              </a:ext>
            </a:extLst>
          </p:cNvPr>
          <p:cNvSpPr>
            <a:spLocks noGrp="1"/>
          </p:cNvSpPr>
          <p:nvPr>
            <p:ph idx="1"/>
          </p:nvPr>
        </p:nvSpPr>
        <p:spPr/>
        <p:txBody>
          <a:bodyPr/>
          <a:lstStyle/>
          <a:p>
            <a:pPr algn="just"/>
            <a:r>
              <a:rPr lang="en-US" sz="1600" dirty="0">
                <a:solidFill>
                  <a:schemeClr val="tx2"/>
                </a:solidFill>
              </a:rPr>
              <a:t>Once a beneficial owner or company applicant has obtained a FinCEN identifier</a:t>
            </a:r>
            <a:r>
              <a:rPr lang="en-US" sz="1600" dirty="0">
                <a:solidFill>
                  <a:schemeClr val="tx2"/>
                </a:solidFill>
                <a:highlight>
                  <a:srgbClr val="FFFF00"/>
                </a:highlight>
              </a:rPr>
              <a:t>, reporting companies may report it in place of the otherwise required four pieces of personal information </a:t>
            </a:r>
            <a:r>
              <a:rPr lang="en-US" sz="1600" dirty="0">
                <a:solidFill>
                  <a:schemeClr val="tx2"/>
                </a:solidFill>
              </a:rPr>
              <a:t>about the individual in BOI reports. </a:t>
            </a:r>
          </a:p>
          <a:p>
            <a:pPr algn="just"/>
            <a:r>
              <a:rPr lang="en-US" sz="1600" dirty="0">
                <a:solidFill>
                  <a:schemeClr val="tx2"/>
                </a:solidFill>
              </a:rPr>
              <a:t>The advantage of this appears to be that </a:t>
            </a:r>
            <a:r>
              <a:rPr lang="en-US" sz="1600" dirty="0">
                <a:solidFill>
                  <a:schemeClr val="tx2"/>
                </a:solidFill>
                <a:highlight>
                  <a:srgbClr val="FFFF00"/>
                </a:highlight>
              </a:rPr>
              <a:t>the individual is then responsible for keeping their personal information current with FinCen so that the reporting entity should not have an obligation</a:t>
            </a:r>
            <a:r>
              <a:rPr lang="en-US" sz="1600" dirty="0">
                <a:solidFill>
                  <a:schemeClr val="tx2"/>
                </a:solidFill>
              </a:rPr>
              <a:t>, for example, to report a correction of filed information. If the beneficial owner’s home address changes the reporting entity would have to identify that change and report it within a required time frame. If instead, that beneficial owner gave the reporting entity a FinCen identifier number the beneficial owner might be responsible instead. If this is correct, then it may be advisable for all reporting entities to require that every beneficial owner obtain a FinCen identifier number.</a:t>
            </a:r>
          </a:p>
        </p:txBody>
      </p:sp>
      <p:sp>
        <p:nvSpPr>
          <p:cNvPr id="4" name="Slide Number Placeholder 3">
            <a:extLst>
              <a:ext uri="{FF2B5EF4-FFF2-40B4-BE49-F238E27FC236}">
                <a16:creationId xmlns:a16="http://schemas.microsoft.com/office/drawing/2014/main" id="{15C22169-53D7-0529-3790-2533C17616DC}"/>
              </a:ext>
            </a:extLst>
          </p:cNvPr>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5BDBC964-145E-46F2-873C-964447E6BE34}" type="slidenum">
              <a:rPr kumimoji="0" lang="en-US" altLang="en-US" sz="2600" b="1" i="0" u="none" strike="noStrike" kern="1200" cap="none" spc="0" normalizeH="0" baseline="0" noProof="0" smtClean="0">
                <a:ln>
                  <a:noFill/>
                </a:ln>
                <a:solidFill>
                  <a:srgbClr val="FFFFFF"/>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18</a:t>
            </a:fld>
            <a:endParaRPr kumimoji="0" lang="en-US" altLang="en-US" sz="2600" b="1" i="0" u="none" strike="noStrike" kern="1200" cap="none" spc="0" normalizeH="0" baseline="0" noProof="0" dirty="0">
              <a:ln>
                <a:noFill/>
              </a:ln>
              <a:solidFill>
                <a:srgbClr val="FFFFFF"/>
              </a:solidFill>
              <a:effectLst/>
              <a:uLnTx/>
              <a:uFillTx/>
              <a:latin typeface="Arial" charset="0"/>
              <a:ea typeface="+mn-ea"/>
              <a:cs typeface="+mn-cs"/>
            </a:endParaRPr>
          </a:p>
        </p:txBody>
      </p:sp>
    </p:spTree>
    <p:extLst>
      <p:ext uri="{BB962C8B-B14F-4D97-AF65-F5344CB8AC3E}">
        <p14:creationId xmlns:p14="http://schemas.microsoft.com/office/powerpoint/2010/main" val="31817334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Grp="1" noChangeArrowheads="1"/>
          </p:cNvSpPr>
          <p:nvPr>
            <p:ph type="ctrTitle"/>
          </p:nvPr>
        </p:nvSpPr>
        <p:spPr/>
        <p:txBody>
          <a:bodyPr/>
          <a:lstStyle/>
          <a:p>
            <a:pPr eaLnBrk="1" hangingPunct="1"/>
            <a:r>
              <a:rPr lang="en-US" altLang="en-US" sz="5400" dirty="0">
                <a:solidFill>
                  <a:schemeClr val="tx2"/>
                </a:solidFill>
              </a:rPr>
              <a:t>“Substantial Control” Persons</a:t>
            </a:r>
          </a:p>
        </p:txBody>
      </p:sp>
      <p:sp>
        <p:nvSpPr>
          <p:cNvPr id="3075" name="Rectangle 3"/>
          <p:cNvSpPr>
            <a:spLocks noGrp="1" noChangeArrowheads="1"/>
          </p:cNvSpPr>
          <p:nvPr>
            <p:ph type="subTitle" idx="1"/>
          </p:nvPr>
        </p:nvSpPr>
        <p:spPr/>
        <p:txBody>
          <a:bodyPr/>
          <a:lstStyle/>
          <a:p>
            <a:pPr eaLnBrk="1" hangingPunct="1"/>
            <a:r>
              <a:rPr lang="en-US" altLang="en-US" sz="3200" b="1" dirty="0"/>
              <a:t>Complex Determinations Especially For Trusts</a:t>
            </a:r>
          </a:p>
        </p:txBody>
      </p:sp>
      <p:sp>
        <p:nvSpPr>
          <p:cNvPr id="2" name="Slide Number Placeholder 1"/>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DF512CA7-9ABB-4E7F-87A3-5B30D1E5FAEE}" type="slidenum">
              <a:rPr kumimoji="0" lang="en-US" altLang="en-US" sz="2600" b="1" i="0" u="none" strike="noStrike" kern="1200" cap="none" spc="0" normalizeH="0" baseline="0" noProof="0" smtClean="0">
                <a:ln>
                  <a:noFill/>
                </a:ln>
                <a:solidFill>
                  <a:srgbClr val="FFFFFF"/>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19</a:t>
            </a:fld>
            <a:endParaRPr kumimoji="0" lang="en-US" altLang="en-US" sz="2600" b="1" i="0" u="none" strike="noStrike" kern="1200" cap="none" spc="0" normalizeH="0" baseline="0" noProof="0" dirty="0">
              <a:ln>
                <a:noFill/>
              </a:ln>
              <a:solidFill>
                <a:srgbClr val="FFFFFF"/>
              </a:solidFill>
              <a:effectLst/>
              <a:uLnTx/>
              <a:uFillTx/>
              <a:latin typeface="Arial" charset="0"/>
              <a:ea typeface="+mn-ea"/>
              <a:cs typeface="+mn-cs"/>
            </a:endParaRPr>
          </a:p>
        </p:txBody>
      </p:sp>
    </p:spTree>
    <p:extLst>
      <p:ext uri="{BB962C8B-B14F-4D97-AF65-F5344CB8AC3E}">
        <p14:creationId xmlns:p14="http://schemas.microsoft.com/office/powerpoint/2010/main" val="14705499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E7185-A3CE-4B43-8154-5F9CBC97B58C}"/>
              </a:ext>
            </a:extLst>
          </p:cNvPr>
          <p:cNvSpPr>
            <a:spLocks noGrp="1"/>
          </p:cNvSpPr>
          <p:nvPr>
            <p:ph type="title"/>
          </p:nvPr>
        </p:nvSpPr>
        <p:spPr/>
        <p:txBody>
          <a:bodyPr/>
          <a:lstStyle/>
          <a:p>
            <a:r>
              <a:rPr lang="en-US" dirty="0"/>
              <a:t>Some Webinar Pointers</a:t>
            </a:r>
          </a:p>
        </p:txBody>
      </p:sp>
      <p:sp>
        <p:nvSpPr>
          <p:cNvPr id="3" name="Content Placeholder 2">
            <a:extLst>
              <a:ext uri="{FF2B5EF4-FFF2-40B4-BE49-F238E27FC236}">
                <a16:creationId xmlns:a16="http://schemas.microsoft.com/office/drawing/2014/main" id="{7EA2C3F5-F8E6-405B-AD60-ED52903EBE3B}"/>
              </a:ext>
            </a:extLst>
          </p:cNvPr>
          <p:cNvSpPr>
            <a:spLocks noGrp="1"/>
          </p:cNvSpPr>
          <p:nvPr>
            <p:ph idx="1"/>
          </p:nvPr>
        </p:nvSpPr>
        <p:spPr/>
        <p:txBody>
          <a:bodyPr/>
          <a:lstStyle/>
          <a:p>
            <a:r>
              <a:rPr lang="en-US" sz="1600" dirty="0">
                <a:solidFill>
                  <a:schemeClr val="tx2"/>
                </a:solidFill>
              </a:rPr>
              <a:t>All programs hosted by Shenkman Law are free and we focus on providing colleagues with practical and actionable planning ideas. Our goal is to help you, our colleagues, with your practice. </a:t>
            </a:r>
          </a:p>
          <a:p>
            <a:r>
              <a:rPr lang="en-US" sz="1600" dirty="0">
                <a:solidFill>
                  <a:schemeClr val="tx2"/>
                </a:solidFill>
              </a:rPr>
              <a:t>The PowerPoint is available for download from the web console during the program.</a:t>
            </a:r>
          </a:p>
          <a:p>
            <a:r>
              <a:rPr lang="en-US" sz="1600" dirty="0">
                <a:solidFill>
                  <a:schemeClr val="tx2"/>
                </a:solidFill>
              </a:rPr>
              <a:t>A recording of this program and the materials will be posted to </a:t>
            </a:r>
            <a:r>
              <a:rPr lang="en-US" sz="1600" dirty="0">
                <a:solidFill>
                  <a:schemeClr val="tx2"/>
                </a:solidFill>
                <a:hlinkClick r:id="rId2">
                  <a:extLst>
                    <a:ext uri="{A12FA001-AC4F-418D-AE19-62706E023703}">
                      <ahyp:hlinkClr xmlns:ahyp="http://schemas.microsoft.com/office/drawing/2018/hyperlinkcolor" val="tx"/>
                    </a:ext>
                  </a:extLst>
                </a:hlinkClick>
              </a:rPr>
              <a:t>www.shenkmanlaw.com/webinars</a:t>
            </a:r>
            <a:r>
              <a:rPr lang="en-US" sz="1600" dirty="0">
                <a:solidFill>
                  <a:schemeClr val="tx2"/>
                </a:solidFill>
              </a:rPr>
              <a:t> within about a week of the program. There is a growing library of 150+ webinar recordings there.</a:t>
            </a:r>
          </a:p>
          <a:p>
            <a:r>
              <a:rPr lang="en-US" sz="1600" dirty="0">
                <a:solidFill>
                  <a:schemeClr val="tx2"/>
                </a:solidFill>
              </a:rPr>
              <a:t>There is a growing library of 200+ video planning clips on </a:t>
            </a:r>
            <a:r>
              <a:rPr lang="en-US" sz="1600" dirty="0">
                <a:solidFill>
                  <a:schemeClr val="tx2"/>
                </a:solidFill>
                <a:hlinkClick r:id="rId3">
                  <a:extLst>
                    <a:ext uri="{A12FA001-AC4F-418D-AE19-62706E023703}">
                      <ahyp:hlinkClr xmlns:ahyp="http://schemas.microsoft.com/office/drawing/2018/hyperlinkcolor" val="tx"/>
                    </a:ext>
                  </a:extLst>
                </a:hlinkClick>
              </a:rPr>
              <a:t>www.laweasy.com</a:t>
            </a:r>
            <a:r>
              <a:rPr lang="en-US" sz="1600" dirty="0">
                <a:solidFill>
                  <a:schemeClr val="tx2"/>
                </a:solidFill>
              </a:rPr>
              <a:t>.</a:t>
            </a:r>
          </a:p>
          <a:p>
            <a:r>
              <a:rPr lang="en-US" sz="1600" dirty="0">
                <a:solidFill>
                  <a:schemeClr val="tx2"/>
                </a:solidFill>
              </a:rPr>
              <a:t>There is no CLE or CPE for this program, but the webinar system will send you a certificate of attendance. We cannot control those certificates, so if there is an issue, we cannot assist.</a:t>
            </a:r>
          </a:p>
          <a:p>
            <a:r>
              <a:rPr lang="en-US" sz="1600" dirty="0">
                <a:solidFill>
                  <a:schemeClr val="tx2"/>
                </a:solidFill>
              </a:rPr>
              <a:t>If you have questions, please email the panel. All emails are listed near the end of the slide deck.</a:t>
            </a:r>
          </a:p>
        </p:txBody>
      </p:sp>
      <p:sp>
        <p:nvSpPr>
          <p:cNvPr id="4" name="Slide Number Placeholder 3">
            <a:extLst>
              <a:ext uri="{FF2B5EF4-FFF2-40B4-BE49-F238E27FC236}">
                <a16:creationId xmlns:a16="http://schemas.microsoft.com/office/drawing/2014/main" id="{D80E070A-2E9A-4797-A690-C175B9ADA4B2}"/>
              </a:ext>
            </a:extLst>
          </p:cNvPr>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5BDBC964-145E-46F2-873C-964447E6BE34}" type="slidenum">
              <a:rPr kumimoji="0" lang="en-US" altLang="en-US" sz="2600" b="1" i="0" u="none" strike="noStrike" kern="1200" cap="none" spc="0" normalizeH="0" baseline="0" noProof="0" smtClean="0">
                <a:ln>
                  <a:noFill/>
                </a:ln>
                <a:solidFill>
                  <a:srgbClr val="FFFFFF"/>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a:t>
            </a:fld>
            <a:endParaRPr kumimoji="0" lang="en-US" altLang="en-US" sz="2600" b="1" i="0" u="none" strike="noStrike" kern="1200" cap="none" spc="0" normalizeH="0" baseline="0" noProof="0" dirty="0">
              <a:ln>
                <a:noFill/>
              </a:ln>
              <a:solidFill>
                <a:srgbClr val="FFFFFF"/>
              </a:solidFill>
              <a:effectLst/>
              <a:uLnTx/>
              <a:uFillTx/>
              <a:latin typeface="Arial" charset="0"/>
              <a:ea typeface="+mn-ea"/>
              <a:cs typeface="+mn-cs"/>
            </a:endParaRPr>
          </a:p>
        </p:txBody>
      </p:sp>
    </p:spTree>
    <p:extLst>
      <p:ext uri="{BB962C8B-B14F-4D97-AF65-F5344CB8AC3E}">
        <p14:creationId xmlns:p14="http://schemas.microsoft.com/office/powerpoint/2010/main" val="13391935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9C3400-B6D3-8CEF-B8F6-86F433720BD1}"/>
              </a:ext>
            </a:extLst>
          </p:cNvPr>
          <p:cNvSpPr>
            <a:spLocks noGrp="1"/>
          </p:cNvSpPr>
          <p:nvPr>
            <p:ph type="title"/>
          </p:nvPr>
        </p:nvSpPr>
        <p:spPr/>
        <p:txBody>
          <a:bodyPr/>
          <a:lstStyle/>
          <a:p>
            <a:r>
              <a:rPr lang="en-US" dirty="0"/>
              <a:t>Who Has “Substantial Control”</a:t>
            </a:r>
          </a:p>
        </p:txBody>
      </p:sp>
      <p:sp>
        <p:nvSpPr>
          <p:cNvPr id="3" name="Content Placeholder 2">
            <a:extLst>
              <a:ext uri="{FF2B5EF4-FFF2-40B4-BE49-F238E27FC236}">
                <a16:creationId xmlns:a16="http://schemas.microsoft.com/office/drawing/2014/main" id="{CE46D6E7-5831-7B3A-B608-D175972C3E92}"/>
              </a:ext>
            </a:extLst>
          </p:cNvPr>
          <p:cNvSpPr>
            <a:spLocks noGrp="1"/>
          </p:cNvSpPr>
          <p:nvPr>
            <p:ph idx="1"/>
          </p:nvPr>
        </p:nvSpPr>
        <p:spPr/>
        <p:txBody>
          <a:bodyPr/>
          <a:lstStyle/>
          <a:p>
            <a:pPr algn="just"/>
            <a:r>
              <a:rPr lang="en-US" sz="1800" dirty="0">
                <a:solidFill>
                  <a:schemeClr val="tx2"/>
                </a:solidFill>
              </a:rPr>
              <a:t>There is a second prong to the definition that reaches any person who has “substantial control” over the reporting company.  </a:t>
            </a:r>
          </a:p>
          <a:p>
            <a:pPr lvl="1" algn="just"/>
            <a:r>
              <a:rPr lang="en-US" sz="1800" dirty="0">
                <a:solidFill>
                  <a:schemeClr val="tx2"/>
                </a:solidFill>
              </a:rPr>
              <a:t>A manager or officer of any entity that is a reporting company.</a:t>
            </a:r>
          </a:p>
          <a:p>
            <a:pPr lvl="1" algn="just"/>
            <a:r>
              <a:rPr lang="en-US" sz="1800" dirty="0">
                <a:solidFill>
                  <a:schemeClr val="tx2"/>
                </a:solidFill>
              </a:rPr>
              <a:t>The director of an entity that will be a reporting company.</a:t>
            </a:r>
          </a:p>
          <a:p>
            <a:pPr lvl="1" algn="just"/>
            <a:r>
              <a:rPr lang="en-US" sz="1800" dirty="0">
                <a:solidFill>
                  <a:schemeClr val="tx2"/>
                </a:solidFill>
              </a:rPr>
              <a:t>All officers are beneficial owners by default, even those who own no equity in the entity. </a:t>
            </a:r>
          </a:p>
          <a:p>
            <a:pPr lvl="1" algn="just"/>
            <a:r>
              <a:rPr lang="en-US" sz="1800" dirty="0">
                <a:solidFill>
                  <a:schemeClr val="tx2"/>
                </a:solidFill>
              </a:rPr>
              <a:t>But these leaves many open issues. For example, is the CFO of an entity a  control person? Will that depend on what an employment agreement provides? What if there is no formal written agreement? What about the head of a family office that manages family entities even though they are not a manager or an LLC or officer/director of a family corporation?  </a:t>
            </a:r>
          </a:p>
        </p:txBody>
      </p:sp>
      <p:sp>
        <p:nvSpPr>
          <p:cNvPr id="4" name="Slide Number Placeholder 3">
            <a:extLst>
              <a:ext uri="{FF2B5EF4-FFF2-40B4-BE49-F238E27FC236}">
                <a16:creationId xmlns:a16="http://schemas.microsoft.com/office/drawing/2014/main" id="{15C22169-53D7-0529-3790-2533C17616DC}"/>
              </a:ext>
            </a:extLst>
          </p:cNvPr>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5BDBC964-145E-46F2-873C-964447E6BE34}" type="slidenum">
              <a:rPr kumimoji="0" lang="en-US" altLang="en-US" sz="2600" b="1" i="0" u="none" strike="noStrike" kern="1200" cap="none" spc="0" normalizeH="0" baseline="0" noProof="0" smtClean="0">
                <a:ln>
                  <a:noFill/>
                </a:ln>
                <a:solidFill>
                  <a:srgbClr val="FFFFFF"/>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20</a:t>
            </a:fld>
            <a:endParaRPr kumimoji="0" lang="en-US" altLang="en-US" sz="2600" b="1" i="0" u="none" strike="noStrike" kern="1200" cap="none" spc="0" normalizeH="0" baseline="0" noProof="0" dirty="0">
              <a:ln>
                <a:noFill/>
              </a:ln>
              <a:solidFill>
                <a:srgbClr val="FFFFFF"/>
              </a:solidFill>
              <a:effectLst/>
              <a:uLnTx/>
              <a:uFillTx/>
              <a:latin typeface="Arial" charset="0"/>
              <a:ea typeface="+mn-ea"/>
              <a:cs typeface="+mn-cs"/>
            </a:endParaRPr>
          </a:p>
        </p:txBody>
      </p:sp>
    </p:spTree>
    <p:extLst>
      <p:ext uri="{BB962C8B-B14F-4D97-AF65-F5344CB8AC3E}">
        <p14:creationId xmlns:p14="http://schemas.microsoft.com/office/powerpoint/2010/main" val="24387158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9C3400-B6D3-8CEF-B8F6-86F433720BD1}"/>
              </a:ext>
            </a:extLst>
          </p:cNvPr>
          <p:cNvSpPr>
            <a:spLocks noGrp="1"/>
          </p:cNvSpPr>
          <p:nvPr>
            <p:ph type="title"/>
          </p:nvPr>
        </p:nvSpPr>
        <p:spPr/>
        <p:txBody>
          <a:bodyPr/>
          <a:lstStyle/>
          <a:p>
            <a:r>
              <a:rPr lang="en-US" dirty="0"/>
              <a:t>Who Has “Substantial Control”</a:t>
            </a:r>
          </a:p>
        </p:txBody>
      </p:sp>
      <p:sp>
        <p:nvSpPr>
          <p:cNvPr id="3" name="Content Placeholder 2">
            <a:extLst>
              <a:ext uri="{FF2B5EF4-FFF2-40B4-BE49-F238E27FC236}">
                <a16:creationId xmlns:a16="http://schemas.microsoft.com/office/drawing/2014/main" id="{CE46D6E7-5831-7B3A-B608-D175972C3E92}"/>
              </a:ext>
            </a:extLst>
          </p:cNvPr>
          <p:cNvSpPr>
            <a:spLocks noGrp="1"/>
          </p:cNvSpPr>
          <p:nvPr>
            <p:ph idx="1"/>
          </p:nvPr>
        </p:nvSpPr>
        <p:spPr/>
        <p:txBody>
          <a:bodyPr/>
          <a:lstStyle/>
          <a:p>
            <a:pPr algn="just"/>
            <a:r>
              <a:rPr lang="en-US" sz="1800" dirty="0">
                <a:solidFill>
                  <a:schemeClr val="tx2"/>
                </a:solidFill>
              </a:rPr>
              <a:t>A beneficial owner will also include an individual with authority over the appointment or removal of any senior officer or the majority of a corporation’s board of directors. A similar body would be included.</a:t>
            </a:r>
          </a:p>
          <a:p>
            <a:pPr algn="just"/>
            <a:r>
              <a:rPr lang="en-US" sz="1800" dirty="0">
                <a:solidFill>
                  <a:schemeClr val="tx2"/>
                </a:solidFill>
              </a:rPr>
              <a:t>A person will be considered to have substantial control if they have authority for direction, determination, or decision of, or substantial influence over</a:t>
            </a:r>
            <a:r>
              <a:rPr lang="en-US" sz="1800" dirty="0">
                <a:solidFill>
                  <a:schemeClr val="tx2"/>
                </a:solidFill>
                <a:highlight>
                  <a:srgbClr val="FFFF00"/>
                </a:highlight>
              </a:rPr>
              <a:t>, important matters </a:t>
            </a:r>
            <a:r>
              <a:rPr lang="en-US" sz="1800" dirty="0">
                <a:solidFill>
                  <a:schemeClr val="tx2"/>
                </a:solidFill>
              </a:rPr>
              <a:t>of a reporting company. </a:t>
            </a:r>
          </a:p>
          <a:p>
            <a:pPr lvl="1" algn="just"/>
            <a:r>
              <a:rPr lang="en-US" sz="1800" dirty="0">
                <a:solidFill>
                  <a:schemeClr val="tx2"/>
                </a:solidFill>
                <a:highlight>
                  <a:srgbClr val="FFFF00"/>
                </a:highlight>
              </a:rPr>
              <a:t>What are important matters of a company</a:t>
            </a:r>
            <a:r>
              <a:rPr lang="en-US" sz="1800" dirty="0">
                <a:solidFill>
                  <a:schemeClr val="tx2"/>
                </a:solidFill>
              </a:rPr>
              <a:t>?</a:t>
            </a:r>
          </a:p>
          <a:p>
            <a:pPr algn="just"/>
            <a:r>
              <a:rPr lang="en-US" sz="1800" dirty="0">
                <a:solidFill>
                  <a:schemeClr val="tx2"/>
                </a:solidFill>
                <a:highlight>
                  <a:srgbClr val="FFFF00"/>
                </a:highlight>
              </a:rPr>
              <a:t>In the context of a trust who will have substantial control over a Reporting Company in which the trust has an interest</a:t>
            </a:r>
            <a:r>
              <a:rPr lang="en-US" sz="1800" dirty="0">
                <a:solidFill>
                  <a:schemeClr val="tx2"/>
                </a:solidFill>
              </a:rPr>
              <a:t>?</a:t>
            </a:r>
          </a:p>
        </p:txBody>
      </p:sp>
      <p:sp>
        <p:nvSpPr>
          <p:cNvPr id="4" name="Slide Number Placeholder 3">
            <a:extLst>
              <a:ext uri="{FF2B5EF4-FFF2-40B4-BE49-F238E27FC236}">
                <a16:creationId xmlns:a16="http://schemas.microsoft.com/office/drawing/2014/main" id="{15C22169-53D7-0529-3790-2533C17616DC}"/>
              </a:ext>
            </a:extLst>
          </p:cNvPr>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5BDBC964-145E-46F2-873C-964447E6BE34}" type="slidenum">
              <a:rPr kumimoji="0" lang="en-US" altLang="en-US" sz="2600" b="1" i="0" u="none" strike="noStrike" kern="1200" cap="none" spc="0" normalizeH="0" baseline="0" noProof="0" smtClean="0">
                <a:ln>
                  <a:noFill/>
                </a:ln>
                <a:solidFill>
                  <a:srgbClr val="FFFFFF"/>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21</a:t>
            </a:fld>
            <a:endParaRPr kumimoji="0" lang="en-US" altLang="en-US" sz="2600" b="1" i="0" u="none" strike="noStrike" kern="1200" cap="none" spc="0" normalizeH="0" baseline="0" noProof="0" dirty="0">
              <a:ln>
                <a:noFill/>
              </a:ln>
              <a:solidFill>
                <a:srgbClr val="FFFFFF"/>
              </a:solidFill>
              <a:effectLst/>
              <a:uLnTx/>
              <a:uFillTx/>
              <a:latin typeface="Arial" charset="0"/>
              <a:ea typeface="+mn-ea"/>
              <a:cs typeface="+mn-cs"/>
            </a:endParaRPr>
          </a:p>
        </p:txBody>
      </p:sp>
    </p:spTree>
    <p:extLst>
      <p:ext uri="{BB962C8B-B14F-4D97-AF65-F5344CB8AC3E}">
        <p14:creationId xmlns:p14="http://schemas.microsoft.com/office/powerpoint/2010/main" val="1171314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91B99-0550-8B10-7EED-C6A99D27C252}"/>
              </a:ext>
            </a:extLst>
          </p:cNvPr>
          <p:cNvSpPr>
            <a:spLocks noGrp="1"/>
          </p:cNvSpPr>
          <p:nvPr>
            <p:ph type="title"/>
          </p:nvPr>
        </p:nvSpPr>
        <p:spPr/>
        <p:txBody>
          <a:bodyPr/>
          <a:lstStyle/>
          <a:p>
            <a:r>
              <a:rPr lang="en-US" sz="2800" dirty="0">
                <a:solidFill>
                  <a:schemeClr val="tx2"/>
                </a:solidFill>
              </a:rPr>
              <a:t>Questions To Help Identify Those Who May Be Subject To Reporting</a:t>
            </a:r>
            <a:endParaRPr lang="en-US" sz="2800" dirty="0"/>
          </a:p>
        </p:txBody>
      </p:sp>
      <p:sp>
        <p:nvSpPr>
          <p:cNvPr id="3" name="Content Placeholder 2">
            <a:extLst>
              <a:ext uri="{FF2B5EF4-FFF2-40B4-BE49-F238E27FC236}">
                <a16:creationId xmlns:a16="http://schemas.microsoft.com/office/drawing/2014/main" id="{65F2FF31-6D9D-AD7D-ED2C-A892FBEF60B6}"/>
              </a:ext>
            </a:extLst>
          </p:cNvPr>
          <p:cNvSpPr>
            <a:spLocks noGrp="1"/>
          </p:cNvSpPr>
          <p:nvPr>
            <p:ph idx="1"/>
          </p:nvPr>
        </p:nvSpPr>
        <p:spPr/>
        <p:txBody>
          <a:bodyPr/>
          <a:lstStyle/>
          <a:p>
            <a:pPr algn="just"/>
            <a:r>
              <a:rPr lang="en-US" sz="1600" dirty="0">
                <a:solidFill>
                  <a:schemeClr val="tx2"/>
                </a:solidFill>
              </a:rPr>
              <a:t>Does the company have a president, chief financial officer, general counsel, chief executive officer, or chief operating officer?</a:t>
            </a:r>
          </a:p>
          <a:p>
            <a:pPr algn="just"/>
            <a:r>
              <a:rPr lang="en-US" sz="1600" dirty="0">
                <a:solidFill>
                  <a:schemeClr val="tx2"/>
                </a:solidFill>
              </a:rPr>
              <a:t>Does the company have any other officers that perform functions similar to those of a President, chief financial officer, general counsel, chief executive officer, or chief operating officer? Note: One individual may perform one or more functions for a company, or a company may not have an individual who performs any of these functions.</a:t>
            </a:r>
          </a:p>
          <a:p>
            <a:pPr algn="just"/>
            <a:r>
              <a:rPr lang="en-US" sz="1600" dirty="0">
                <a:solidFill>
                  <a:schemeClr val="tx2"/>
                </a:solidFill>
              </a:rPr>
              <a:t>Does the company have a board of directors or similar body AND does any individual have the ability to appoint or remove a majority of that board or body?</a:t>
            </a:r>
          </a:p>
          <a:p>
            <a:pPr algn="just"/>
            <a:r>
              <a:rPr lang="en-US" sz="1600" dirty="0">
                <a:solidFill>
                  <a:schemeClr val="tx2"/>
                </a:solidFill>
              </a:rPr>
              <a:t>Does any individual have the ability to appoint or remove a senior officer of the company?</a:t>
            </a:r>
          </a:p>
          <a:p>
            <a:pPr lvl="1" algn="just"/>
            <a:r>
              <a:rPr lang="en-US" sz="1600" dirty="0">
                <a:solidFill>
                  <a:schemeClr val="tx2"/>
                </a:solidFill>
              </a:rPr>
              <a:t>Note that </a:t>
            </a:r>
            <a:r>
              <a:rPr lang="en-US" sz="1600" dirty="0">
                <a:solidFill>
                  <a:schemeClr val="tx2"/>
                </a:solidFill>
                <a:highlight>
                  <a:srgbClr val="FFFF00"/>
                </a:highlight>
              </a:rPr>
              <a:t>in the context of trusts (see below) an investment director may hold the power to control decisions as to an entity interests held in a trust. That investment director (who may be labeled and investment trustee or investment advisor) would likely seem to be required to report.</a:t>
            </a:r>
          </a:p>
          <a:p>
            <a:pPr lvl="1" algn="just"/>
            <a:r>
              <a:rPr lang="en-US" sz="1600" dirty="0">
                <a:solidFill>
                  <a:schemeClr val="tx2"/>
                </a:solidFill>
                <a:highlight>
                  <a:srgbClr val="FFFF00"/>
                </a:highlight>
              </a:rPr>
              <a:t>But other people </a:t>
            </a:r>
          </a:p>
        </p:txBody>
      </p:sp>
      <p:sp>
        <p:nvSpPr>
          <p:cNvPr id="4" name="Slide Number Placeholder 3">
            <a:extLst>
              <a:ext uri="{FF2B5EF4-FFF2-40B4-BE49-F238E27FC236}">
                <a16:creationId xmlns:a16="http://schemas.microsoft.com/office/drawing/2014/main" id="{64F1D966-F574-EF94-5B6D-8D12CB6C8870}"/>
              </a:ext>
            </a:extLst>
          </p:cNvPr>
          <p:cNvSpPr>
            <a:spLocks noGrp="1"/>
          </p:cNvSpPr>
          <p:nvPr>
            <p:ph type="sldNum" sz="quarter" idx="12"/>
          </p:nvPr>
        </p:nvSpPr>
        <p:spPr/>
        <p:txBody>
          <a:bodyPr/>
          <a:lstStyle/>
          <a:p>
            <a:pPr>
              <a:defRPr/>
            </a:pPr>
            <a:fld id="{5BDBC964-145E-46F2-873C-964447E6BE34}" type="slidenum">
              <a:rPr lang="en-US" altLang="en-US" smtClean="0"/>
              <a:pPr>
                <a:defRPr/>
              </a:pPr>
              <a:t>22</a:t>
            </a:fld>
            <a:endParaRPr lang="en-US" altLang="en-US" dirty="0"/>
          </a:p>
        </p:txBody>
      </p:sp>
    </p:spTree>
    <p:extLst>
      <p:ext uri="{BB962C8B-B14F-4D97-AF65-F5344CB8AC3E}">
        <p14:creationId xmlns:p14="http://schemas.microsoft.com/office/powerpoint/2010/main" val="31458122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5F2FF31-6D9D-AD7D-ED2C-A892FBEF60B6}"/>
              </a:ext>
            </a:extLst>
          </p:cNvPr>
          <p:cNvSpPr>
            <a:spLocks noGrp="1"/>
          </p:cNvSpPr>
          <p:nvPr>
            <p:ph idx="1"/>
          </p:nvPr>
        </p:nvSpPr>
        <p:spPr/>
        <p:txBody>
          <a:bodyPr/>
          <a:lstStyle/>
          <a:p>
            <a:pPr lvl="1" algn="just"/>
            <a:r>
              <a:rPr lang="en-US" sz="1600" dirty="0">
                <a:solidFill>
                  <a:schemeClr val="tx2"/>
                </a:solidFill>
                <a:highlight>
                  <a:srgbClr val="FFFF00"/>
                </a:highlight>
              </a:rPr>
              <a:t>Separately, if the reporting company is a corporation, some tax advisers carve out the ability to vote stock to avoid an estate inclusion issue under IRC Sec. 2036(b). The right to vote such stock may be deliberately granted to another named person. That person would seem to be covered by the above question and hence be a reporting perso</a:t>
            </a:r>
            <a:r>
              <a:rPr lang="en-US" sz="1600" dirty="0">
                <a:solidFill>
                  <a:schemeClr val="tx2"/>
                </a:solidFill>
              </a:rPr>
              <a:t>n.</a:t>
            </a:r>
          </a:p>
          <a:p>
            <a:pPr algn="just"/>
            <a:r>
              <a:rPr lang="en-US" sz="1600" dirty="0">
                <a:solidFill>
                  <a:schemeClr val="tx2"/>
                </a:solidFill>
              </a:rPr>
              <a:t>Does any individual direct, determine, or have substantial influence over important decisions made by the company, including decisions regarding the company’s business, finances, or structure? Note: Certain employees who might fit this description are nevertheless exempt from the beneficial owner definition. See section 2.4 of the Guide for more information.</a:t>
            </a:r>
          </a:p>
          <a:p>
            <a:pPr algn="just"/>
            <a:r>
              <a:rPr lang="en-US" sz="1600" dirty="0">
                <a:solidFill>
                  <a:schemeClr val="tx2"/>
                </a:solidFill>
              </a:rPr>
              <a:t>Are there any other individuals who have substantial control over the company in ways other than those identified above?</a:t>
            </a:r>
          </a:p>
        </p:txBody>
      </p:sp>
      <p:sp>
        <p:nvSpPr>
          <p:cNvPr id="4" name="Slide Number Placeholder 3">
            <a:extLst>
              <a:ext uri="{FF2B5EF4-FFF2-40B4-BE49-F238E27FC236}">
                <a16:creationId xmlns:a16="http://schemas.microsoft.com/office/drawing/2014/main" id="{64F1D966-F574-EF94-5B6D-8D12CB6C8870}"/>
              </a:ext>
            </a:extLst>
          </p:cNvPr>
          <p:cNvSpPr>
            <a:spLocks noGrp="1"/>
          </p:cNvSpPr>
          <p:nvPr>
            <p:ph type="sldNum" sz="quarter" idx="12"/>
          </p:nvPr>
        </p:nvSpPr>
        <p:spPr/>
        <p:txBody>
          <a:bodyPr/>
          <a:lstStyle/>
          <a:p>
            <a:pPr>
              <a:defRPr/>
            </a:pPr>
            <a:fld id="{5BDBC964-145E-46F2-873C-964447E6BE34}" type="slidenum">
              <a:rPr lang="en-US" altLang="en-US" smtClean="0"/>
              <a:pPr>
                <a:defRPr/>
              </a:pPr>
              <a:t>23</a:t>
            </a:fld>
            <a:endParaRPr lang="en-US" altLang="en-US" dirty="0"/>
          </a:p>
        </p:txBody>
      </p:sp>
      <p:sp>
        <p:nvSpPr>
          <p:cNvPr id="5" name="Title 4">
            <a:extLst>
              <a:ext uri="{FF2B5EF4-FFF2-40B4-BE49-F238E27FC236}">
                <a16:creationId xmlns:a16="http://schemas.microsoft.com/office/drawing/2014/main" id="{7F994821-D985-8881-FF79-9C8F6AA9900D}"/>
              </a:ext>
            </a:extLst>
          </p:cNvPr>
          <p:cNvSpPr>
            <a:spLocks noGrp="1"/>
          </p:cNvSpPr>
          <p:nvPr>
            <p:ph type="title"/>
          </p:nvPr>
        </p:nvSpPr>
        <p:spPr/>
        <p:txBody>
          <a:bodyPr/>
          <a:lstStyle/>
          <a:p>
            <a:r>
              <a:rPr lang="en-US" sz="3600" dirty="0">
                <a:solidFill>
                  <a:schemeClr val="tx2"/>
                </a:solidFill>
              </a:rPr>
              <a:t>Questions To Help Identify Those Who May Be Subject To Reporting</a:t>
            </a:r>
            <a:endParaRPr lang="en-US" dirty="0"/>
          </a:p>
        </p:txBody>
      </p:sp>
    </p:spTree>
    <p:extLst>
      <p:ext uri="{BB962C8B-B14F-4D97-AF65-F5344CB8AC3E}">
        <p14:creationId xmlns:p14="http://schemas.microsoft.com/office/powerpoint/2010/main" val="4401892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93A07-D976-1C7D-08B2-839DA6D63482}"/>
              </a:ext>
            </a:extLst>
          </p:cNvPr>
          <p:cNvSpPr>
            <a:spLocks noGrp="1"/>
          </p:cNvSpPr>
          <p:nvPr>
            <p:ph type="title"/>
          </p:nvPr>
        </p:nvSpPr>
        <p:spPr/>
        <p:txBody>
          <a:bodyPr/>
          <a:lstStyle/>
          <a:p>
            <a:r>
              <a:rPr lang="en-US" dirty="0"/>
              <a:t>Agent under Financial Power of Attorney</a:t>
            </a:r>
          </a:p>
        </p:txBody>
      </p:sp>
      <p:sp>
        <p:nvSpPr>
          <p:cNvPr id="3" name="Content Placeholder 2">
            <a:extLst>
              <a:ext uri="{FF2B5EF4-FFF2-40B4-BE49-F238E27FC236}">
                <a16:creationId xmlns:a16="http://schemas.microsoft.com/office/drawing/2014/main" id="{DBAA5EA0-4F42-76D0-88DA-587DC5AEE1DD}"/>
              </a:ext>
            </a:extLst>
          </p:cNvPr>
          <p:cNvSpPr>
            <a:spLocks noGrp="1"/>
          </p:cNvSpPr>
          <p:nvPr>
            <p:ph idx="1"/>
          </p:nvPr>
        </p:nvSpPr>
        <p:spPr/>
        <p:txBody>
          <a:bodyPr/>
          <a:lstStyle/>
          <a:p>
            <a:r>
              <a:rPr lang="en-US" sz="2200" dirty="0">
                <a:solidFill>
                  <a:schemeClr val="tx2"/>
                </a:solidFill>
                <a:highlight>
                  <a:srgbClr val="FFFF00"/>
                </a:highlight>
              </a:rPr>
              <a:t>What about the agent under a power of attorney</a:t>
            </a:r>
            <a:r>
              <a:rPr lang="en-US" sz="2200" dirty="0">
                <a:solidFill>
                  <a:schemeClr val="tx2"/>
                </a:solidFill>
              </a:rPr>
              <a:t>? Would they only report if acting? But if the power of attorney is immediately effective and not springing, would that assure that they have to report? FinCEN guidance indicates that a mere agent should not report but if the principal is incapacitated the agent may be functioning as the primary or even sole person with substantial control</a:t>
            </a:r>
          </a:p>
          <a:p>
            <a:r>
              <a:rPr lang="en-US" sz="2200" dirty="0">
                <a:solidFill>
                  <a:schemeClr val="tx2"/>
                </a:solidFill>
              </a:rPr>
              <a:t>See Small Business Guide, page 21.</a:t>
            </a:r>
          </a:p>
        </p:txBody>
      </p:sp>
      <p:sp>
        <p:nvSpPr>
          <p:cNvPr id="4" name="Slide Number Placeholder 3">
            <a:extLst>
              <a:ext uri="{FF2B5EF4-FFF2-40B4-BE49-F238E27FC236}">
                <a16:creationId xmlns:a16="http://schemas.microsoft.com/office/drawing/2014/main" id="{A2B51DBA-B29C-4E2D-6AEF-E8B8C58010FB}"/>
              </a:ext>
            </a:extLst>
          </p:cNvPr>
          <p:cNvSpPr>
            <a:spLocks noGrp="1"/>
          </p:cNvSpPr>
          <p:nvPr>
            <p:ph type="sldNum" sz="quarter" idx="12"/>
          </p:nvPr>
        </p:nvSpPr>
        <p:spPr/>
        <p:txBody>
          <a:bodyPr/>
          <a:lstStyle/>
          <a:p>
            <a:pPr>
              <a:defRPr/>
            </a:pPr>
            <a:fld id="{5BDBC964-145E-46F2-873C-964447E6BE34}" type="slidenum">
              <a:rPr lang="en-US" altLang="en-US" smtClean="0"/>
              <a:pPr>
                <a:defRPr/>
              </a:pPr>
              <a:t>24</a:t>
            </a:fld>
            <a:endParaRPr lang="en-US" altLang="en-US" dirty="0"/>
          </a:p>
        </p:txBody>
      </p:sp>
    </p:spTree>
    <p:extLst>
      <p:ext uri="{BB962C8B-B14F-4D97-AF65-F5344CB8AC3E}">
        <p14:creationId xmlns:p14="http://schemas.microsoft.com/office/powerpoint/2010/main" val="3345089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2F9774-5C08-F2C4-6A46-EAE03322CF43}"/>
              </a:ext>
            </a:extLst>
          </p:cNvPr>
          <p:cNvSpPr>
            <a:spLocks noGrp="1"/>
          </p:cNvSpPr>
          <p:nvPr>
            <p:ph type="title"/>
          </p:nvPr>
        </p:nvSpPr>
        <p:spPr/>
        <p:txBody>
          <a:bodyPr/>
          <a:lstStyle/>
          <a:p>
            <a:r>
              <a:rPr lang="en-US" dirty="0"/>
              <a:t>Minors Do Not Report</a:t>
            </a:r>
          </a:p>
        </p:txBody>
      </p:sp>
      <p:sp>
        <p:nvSpPr>
          <p:cNvPr id="3" name="Content Placeholder 2">
            <a:extLst>
              <a:ext uri="{FF2B5EF4-FFF2-40B4-BE49-F238E27FC236}">
                <a16:creationId xmlns:a16="http://schemas.microsoft.com/office/drawing/2014/main" id="{883F5EFE-BFA3-910E-4B96-AE6D85352669}"/>
              </a:ext>
            </a:extLst>
          </p:cNvPr>
          <p:cNvSpPr>
            <a:spLocks noGrp="1"/>
          </p:cNvSpPr>
          <p:nvPr>
            <p:ph idx="1"/>
          </p:nvPr>
        </p:nvSpPr>
        <p:spPr/>
        <p:txBody>
          <a:bodyPr/>
          <a:lstStyle/>
          <a:p>
            <a:pPr algn="just"/>
            <a:r>
              <a:rPr lang="en-US" sz="16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There is also an exception for a minor child. There is no requirement to report information about a beneficial owner of the reporting company who is a minor child, provided you have reported the required information about the minor child’s parent or legal guardian.</a:t>
            </a:r>
          </a:p>
          <a:p>
            <a:pPr algn="just"/>
            <a:r>
              <a:rPr lang="en-US" sz="16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This creates another problem. Can a minor legally own interests in an entity? If the minor’s signature is required for a transaction will a guardian have to be appointed?</a:t>
            </a:r>
            <a:r>
              <a:rPr lang="en-US" sz="16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a:t>
            </a:r>
          </a:p>
          <a:p>
            <a:pPr algn="just"/>
            <a:r>
              <a:rPr lang="en-US" sz="16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Note: If you report a parent or legal guardian’s information instead of a minor child’s information, then you must indicate in your BOI report that the information relates to a parent or legal guardian of the minor child. </a:t>
            </a:r>
          </a:p>
          <a:p>
            <a:pPr algn="just"/>
            <a:r>
              <a:rPr lang="en-US" sz="16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This exception will raise complex issues for many. What if the parents are divorced. If the husband is the legal guardian and the wife has a reporting entity, she will have to get information and report using her ex-husband’s information. </a:t>
            </a:r>
          </a:p>
          <a:p>
            <a:pPr algn="just"/>
            <a:r>
              <a:rPr lang="en-US" sz="16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That seems inherently problematic. Will those getting divorced have to address CTA filings in their marital settlement agreements?</a:t>
            </a:r>
            <a:endParaRPr lang="en-US" sz="16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n-US" sz="1600" dirty="0">
              <a:solidFill>
                <a:schemeClr val="tx2"/>
              </a:solidFill>
            </a:endParaRPr>
          </a:p>
        </p:txBody>
      </p:sp>
      <p:sp>
        <p:nvSpPr>
          <p:cNvPr id="4" name="Slide Number Placeholder 3">
            <a:extLst>
              <a:ext uri="{FF2B5EF4-FFF2-40B4-BE49-F238E27FC236}">
                <a16:creationId xmlns:a16="http://schemas.microsoft.com/office/drawing/2014/main" id="{A1353410-1354-0D29-33FE-50CBAA90A462}"/>
              </a:ext>
            </a:extLst>
          </p:cNvPr>
          <p:cNvSpPr>
            <a:spLocks noGrp="1"/>
          </p:cNvSpPr>
          <p:nvPr>
            <p:ph type="sldNum" sz="quarter" idx="12"/>
          </p:nvPr>
        </p:nvSpPr>
        <p:spPr/>
        <p:txBody>
          <a:bodyPr/>
          <a:lstStyle/>
          <a:p>
            <a:pPr>
              <a:defRPr/>
            </a:pPr>
            <a:fld id="{5BDBC964-145E-46F2-873C-964447E6BE34}" type="slidenum">
              <a:rPr lang="en-US" altLang="en-US" smtClean="0"/>
              <a:pPr>
                <a:defRPr/>
              </a:pPr>
              <a:t>25</a:t>
            </a:fld>
            <a:endParaRPr lang="en-US" altLang="en-US" dirty="0"/>
          </a:p>
        </p:txBody>
      </p:sp>
    </p:spTree>
    <p:extLst>
      <p:ext uri="{BB962C8B-B14F-4D97-AF65-F5344CB8AC3E}">
        <p14:creationId xmlns:p14="http://schemas.microsoft.com/office/powerpoint/2010/main" val="18868929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483B4-2CEA-2D93-42E8-65EB39C7B8F8}"/>
              </a:ext>
            </a:extLst>
          </p:cNvPr>
          <p:cNvSpPr>
            <a:spLocks noGrp="1"/>
          </p:cNvSpPr>
          <p:nvPr>
            <p:ph type="title"/>
          </p:nvPr>
        </p:nvSpPr>
        <p:spPr/>
        <p:txBody>
          <a:bodyPr/>
          <a:lstStyle/>
          <a:p>
            <a:r>
              <a:rPr lang="en-US" dirty="0"/>
              <a:t>Professionals Handling Filings Must Report</a:t>
            </a:r>
          </a:p>
        </p:txBody>
      </p:sp>
      <p:sp>
        <p:nvSpPr>
          <p:cNvPr id="3" name="Content Placeholder 2">
            <a:extLst>
              <a:ext uri="{FF2B5EF4-FFF2-40B4-BE49-F238E27FC236}">
                <a16:creationId xmlns:a16="http://schemas.microsoft.com/office/drawing/2014/main" id="{007C5FC5-F76A-5DBE-4536-58A1982EA4A7}"/>
              </a:ext>
            </a:extLst>
          </p:cNvPr>
          <p:cNvSpPr>
            <a:spLocks noGrp="1"/>
          </p:cNvSpPr>
          <p:nvPr>
            <p:ph idx="1"/>
          </p:nvPr>
        </p:nvSpPr>
        <p:spPr/>
        <p:txBody>
          <a:bodyPr/>
          <a:lstStyle/>
          <a:p>
            <a:pPr algn="just"/>
            <a:r>
              <a:rPr lang="en-US" sz="1400" dirty="0">
                <a:solidFill>
                  <a:schemeClr val="tx2"/>
                </a:solidFill>
              </a:rPr>
              <a:t>Initially advisors handling filings were going to have been subject to reporting. That could have included an attorney assisting in the formation of an entity, the paralegal and administrative assistant who completed documentation, etc. </a:t>
            </a:r>
          </a:p>
          <a:p>
            <a:pPr algn="just"/>
            <a:r>
              <a:rPr lang="en-US" sz="1400" dirty="0">
                <a:solidFill>
                  <a:schemeClr val="tx2"/>
                </a:solidFill>
              </a:rPr>
              <a:t>This now applies for entities formed after January 1, 2024. Some practitioners may opt not to assist with the formation of entities at this point.  </a:t>
            </a:r>
          </a:p>
          <a:p>
            <a:pPr algn="just"/>
            <a:r>
              <a:rPr lang="en-US" sz="1400" dirty="0">
                <a:solidFill>
                  <a:schemeClr val="tx2"/>
                </a:solidFill>
              </a:rPr>
              <a:t>Each reporting company that is required to report company applicants will have to identify and report to FinCEN at least one company applicant, and at most two. All company applicants must be individuals. Companies or legal entities cannot be company applicants. </a:t>
            </a:r>
          </a:p>
          <a:p>
            <a:pPr algn="just"/>
            <a:r>
              <a:rPr lang="en-US" sz="1400" dirty="0">
                <a:solidFill>
                  <a:schemeClr val="tx2"/>
                </a:solidFill>
              </a:rPr>
              <a:t>There are two categories of company applicants – the “</a:t>
            </a:r>
            <a:r>
              <a:rPr lang="en-US" sz="1400" dirty="0">
                <a:solidFill>
                  <a:schemeClr val="tx2"/>
                </a:solidFill>
                <a:highlight>
                  <a:srgbClr val="FFFF00"/>
                </a:highlight>
              </a:rPr>
              <a:t>direct filer</a:t>
            </a:r>
            <a:r>
              <a:rPr lang="en-US" sz="1400" dirty="0">
                <a:solidFill>
                  <a:schemeClr val="tx2"/>
                </a:solidFill>
              </a:rPr>
              <a:t>” and the individual who “</a:t>
            </a:r>
            <a:r>
              <a:rPr lang="en-US" sz="1400" dirty="0">
                <a:solidFill>
                  <a:schemeClr val="tx2"/>
                </a:solidFill>
                <a:highlight>
                  <a:srgbClr val="FFFF00"/>
                </a:highlight>
              </a:rPr>
              <a:t>directs or controls the filing action</a:t>
            </a:r>
            <a:r>
              <a:rPr lang="en-US" sz="1400" dirty="0">
                <a:solidFill>
                  <a:schemeClr val="tx2"/>
                </a:solidFill>
              </a:rPr>
              <a:t>.” The direct filer is individual would have actually physically or electronically filed the document with the secretary of state or similar office.  The other possible company applicant is the individual who was primarily responsible for directing or controlling the filing of the creation or first registration document. This individual is a company applicant even though the individual did not actually file the document with the secretary of state or similar office. </a:t>
            </a:r>
          </a:p>
          <a:p>
            <a:pPr algn="just"/>
            <a:r>
              <a:rPr lang="en-US" sz="1400" dirty="0">
                <a:solidFill>
                  <a:schemeClr val="tx2"/>
                </a:solidFill>
              </a:rPr>
              <a:t>Professionals may plan who will handle these filings so that fewer people will be subject to reporting requirements and that those who will be required to report will be agreeable to do so.</a:t>
            </a:r>
          </a:p>
        </p:txBody>
      </p:sp>
      <p:sp>
        <p:nvSpPr>
          <p:cNvPr id="4" name="Slide Number Placeholder 3">
            <a:extLst>
              <a:ext uri="{FF2B5EF4-FFF2-40B4-BE49-F238E27FC236}">
                <a16:creationId xmlns:a16="http://schemas.microsoft.com/office/drawing/2014/main" id="{B18B737E-6595-FD9A-18A1-27DA878E712D}"/>
              </a:ext>
            </a:extLst>
          </p:cNvPr>
          <p:cNvSpPr>
            <a:spLocks noGrp="1"/>
          </p:cNvSpPr>
          <p:nvPr>
            <p:ph type="sldNum" sz="quarter" idx="12"/>
          </p:nvPr>
        </p:nvSpPr>
        <p:spPr/>
        <p:txBody>
          <a:bodyPr/>
          <a:lstStyle/>
          <a:p>
            <a:pPr>
              <a:defRPr/>
            </a:pPr>
            <a:fld id="{5BDBC964-145E-46F2-873C-964447E6BE34}" type="slidenum">
              <a:rPr lang="en-US" altLang="en-US" smtClean="0"/>
              <a:pPr>
                <a:defRPr/>
              </a:pPr>
              <a:t>26</a:t>
            </a:fld>
            <a:endParaRPr lang="en-US" altLang="en-US" dirty="0"/>
          </a:p>
        </p:txBody>
      </p:sp>
    </p:spTree>
    <p:extLst>
      <p:ext uri="{BB962C8B-B14F-4D97-AF65-F5344CB8AC3E}">
        <p14:creationId xmlns:p14="http://schemas.microsoft.com/office/powerpoint/2010/main" val="11287659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Grp="1" noChangeArrowheads="1"/>
          </p:cNvSpPr>
          <p:nvPr>
            <p:ph type="ctrTitle"/>
          </p:nvPr>
        </p:nvSpPr>
        <p:spPr/>
        <p:txBody>
          <a:bodyPr/>
          <a:lstStyle/>
          <a:p>
            <a:pPr eaLnBrk="1" hangingPunct="1"/>
            <a:r>
              <a:rPr lang="en-US" altLang="en-US" sz="5400" dirty="0">
                <a:solidFill>
                  <a:schemeClr val="tx2"/>
                </a:solidFill>
              </a:rPr>
              <a:t>Inheritors and Trusts</a:t>
            </a:r>
          </a:p>
        </p:txBody>
      </p:sp>
      <p:sp>
        <p:nvSpPr>
          <p:cNvPr id="3075" name="Rectangle 3"/>
          <p:cNvSpPr>
            <a:spLocks noGrp="1" noChangeArrowheads="1"/>
          </p:cNvSpPr>
          <p:nvPr>
            <p:ph type="subTitle" idx="1"/>
          </p:nvPr>
        </p:nvSpPr>
        <p:spPr/>
        <p:txBody>
          <a:bodyPr/>
          <a:lstStyle/>
          <a:p>
            <a:pPr eaLnBrk="1" hangingPunct="1"/>
            <a:r>
              <a:rPr lang="en-US" altLang="en-US" sz="3200" b="1" dirty="0"/>
              <a:t>Uncertainty, Complications and Issues</a:t>
            </a:r>
          </a:p>
        </p:txBody>
      </p:sp>
      <p:sp>
        <p:nvSpPr>
          <p:cNvPr id="2" name="Slide Number Placeholder 1"/>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DF512CA7-9ABB-4E7F-87A3-5B30D1E5FAEE}" type="slidenum">
              <a:rPr kumimoji="0" lang="en-US" altLang="en-US" sz="2600" b="1" i="0" u="none" strike="noStrike" kern="1200" cap="none" spc="0" normalizeH="0" baseline="0" noProof="0" smtClean="0">
                <a:ln>
                  <a:noFill/>
                </a:ln>
                <a:solidFill>
                  <a:srgbClr val="FFFFFF"/>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27</a:t>
            </a:fld>
            <a:endParaRPr kumimoji="0" lang="en-US" altLang="en-US" sz="2600" b="1" i="0" u="none" strike="noStrike" kern="1200" cap="none" spc="0" normalizeH="0" baseline="0" noProof="0" dirty="0">
              <a:ln>
                <a:noFill/>
              </a:ln>
              <a:solidFill>
                <a:srgbClr val="FFFFFF"/>
              </a:solidFill>
              <a:effectLst/>
              <a:uLnTx/>
              <a:uFillTx/>
              <a:latin typeface="Arial" charset="0"/>
              <a:ea typeface="+mn-ea"/>
              <a:cs typeface="+mn-cs"/>
            </a:endParaRPr>
          </a:p>
        </p:txBody>
      </p:sp>
    </p:spTree>
    <p:extLst>
      <p:ext uri="{BB962C8B-B14F-4D97-AF65-F5344CB8AC3E}">
        <p14:creationId xmlns:p14="http://schemas.microsoft.com/office/powerpoint/2010/main" val="3245659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9C3400-B6D3-8CEF-B8F6-86F433720BD1}"/>
              </a:ext>
            </a:extLst>
          </p:cNvPr>
          <p:cNvSpPr>
            <a:spLocks noGrp="1"/>
          </p:cNvSpPr>
          <p:nvPr>
            <p:ph type="title"/>
          </p:nvPr>
        </p:nvSpPr>
        <p:spPr/>
        <p:txBody>
          <a:bodyPr/>
          <a:lstStyle/>
          <a:p>
            <a:r>
              <a:rPr lang="en-US" dirty="0"/>
              <a:t>Inheritors</a:t>
            </a:r>
          </a:p>
        </p:txBody>
      </p:sp>
      <p:sp>
        <p:nvSpPr>
          <p:cNvPr id="3" name="Content Placeholder 2">
            <a:extLst>
              <a:ext uri="{FF2B5EF4-FFF2-40B4-BE49-F238E27FC236}">
                <a16:creationId xmlns:a16="http://schemas.microsoft.com/office/drawing/2014/main" id="{CE46D6E7-5831-7B3A-B608-D175972C3E92}"/>
              </a:ext>
            </a:extLst>
          </p:cNvPr>
          <p:cNvSpPr>
            <a:spLocks noGrp="1"/>
          </p:cNvSpPr>
          <p:nvPr>
            <p:ph idx="1"/>
          </p:nvPr>
        </p:nvSpPr>
        <p:spPr/>
        <p:txBody>
          <a:bodyPr/>
          <a:lstStyle/>
          <a:p>
            <a:pPr algn="just"/>
            <a:r>
              <a:rPr lang="en-US"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A very limited exception is provided for who is referred to as an “Inheritor.” An individual qualifies for this exception the individual’s only interest in the reporting company is </a:t>
            </a:r>
            <a:r>
              <a:rPr lang="en-US" sz="1800" dirty="0">
                <a:solidFill>
                  <a:schemeClr val="tx2"/>
                </a:solidFill>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a future interest through a right of inheritance</a:t>
            </a:r>
            <a:r>
              <a:rPr lang="en-US"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such as through a will providing a future interest in a company. However, once the individual inherits the interest, this exception no longer applies, and the individual may qualify as a beneficial owner. </a:t>
            </a:r>
          </a:p>
          <a:p>
            <a:pPr algn="just"/>
            <a:r>
              <a:rPr lang="en-US"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That description is still too vague to provide sufficient guidance. </a:t>
            </a:r>
          </a:p>
          <a:p>
            <a:pPr algn="just"/>
            <a:r>
              <a:rPr lang="en-US"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If the testator died, is the ultimate beneficiary the inheritor or is the executor the control person until the interest is actually distributed?</a:t>
            </a:r>
            <a:endParaRPr lang="en-US" sz="18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15C22169-53D7-0529-3790-2533C17616DC}"/>
              </a:ext>
            </a:extLst>
          </p:cNvPr>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5BDBC964-145E-46F2-873C-964447E6BE34}" type="slidenum">
              <a:rPr kumimoji="0" lang="en-US" altLang="en-US" sz="2600" b="1" i="0" u="none" strike="noStrike" kern="1200" cap="none" spc="0" normalizeH="0" baseline="0" noProof="0" smtClean="0">
                <a:ln>
                  <a:noFill/>
                </a:ln>
                <a:solidFill>
                  <a:srgbClr val="FFFFFF"/>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28</a:t>
            </a:fld>
            <a:endParaRPr kumimoji="0" lang="en-US" altLang="en-US" sz="2600" b="1" i="0" u="none" strike="noStrike" kern="1200" cap="none" spc="0" normalizeH="0" baseline="0" noProof="0" dirty="0">
              <a:ln>
                <a:noFill/>
              </a:ln>
              <a:solidFill>
                <a:srgbClr val="FFFFFF"/>
              </a:solidFill>
              <a:effectLst/>
              <a:uLnTx/>
              <a:uFillTx/>
              <a:latin typeface="Arial" charset="0"/>
              <a:ea typeface="+mn-ea"/>
              <a:cs typeface="+mn-cs"/>
            </a:endParaRPr>
          </a:p>
        </p:txBody>
      </p:sp>
    </p:spTree>
    <p:extLst>
      <p:ext uri="{BB962C8B-B14F-4D97-AF65-F5344CB8AC3E}">
        <p14:creationId xmlns:p14="http://schemas.microsoft.com/office/powerpoint/2010/main" val="3968398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E3572-9074-F58E-093C-92A97C831A77}"/>
              </a:ext>
            </a:extLst>
          </p:cNvPr>
          <p:cNvSpPr>
            <a:spLocks noGrp="1"/>
          </p:cNvSpPr>
          <p:nvPr>
            <p:ph type="title"/>
          </p:nvPr>
        </p:nvSpPr>
        <p:spPr/>
        <p:txBody>
          <a:bodyPr/>
          <a:lstStyle/>
          <a:p>
            <a:r>
              <a:rPr lang="en-US" dirty="0"/>
              <a:t>Trustees and More</a:t>
            </a:r>
          </a:p>
        </p:txBody>
      </p:sp>
      <p:sp>
        <p:nvSpPr>
          <p:cNvPr id="3" name="Content Placeholder 2">
            <a:extLst>
              <a:ext uri="{FF2B5EF4-FFF2-40B4-BE49-F238E27FC236}">
                <a16:creationId xmlns:a16="http://schemas.microsoft.com/office/drawing/2014/main" id="{DFC9E773-94CA-0F1C-1BBC-1952E70834CF}"/>
              </a:ext>
            </a:extLst>
          </p:cNvPr>
          <p:cNvSpPr>
            <a:spLocks noGrp="1"/>
          </p:cNvSpPr>
          <p:nvPr>
            <p:ph idx="1"/>
          </p:nvPr>
        </p:nvSpPr>
        <p:spPr/>
        <p:txBody>
          <a:bodyPr/>
          <a:lstStyle/>
          <a:p>
            <a:pPr algn="just"/>
            <a:r>
              <a:rPr lang="en-US" sz="1800" dirty="0">
                <a:solidFill>
                  <a:schemeClr val="tx2"/>
                </a:solidFill>
                <a:highlight>
                  <a:srgbClr val="FFFF00"/>
                </a:highlight>
                <a:latin typeface="Times New Roman" panose="02020603050405020304" pitchFamily="18" charset="0"/>
                <a:ea typeface="Calibri" panose="020F0502020204030204" pitchFamily="34" charset="0"/>
              </a:rPr>
              <a:t>What happens when a </a:t>
            </a:r>
            <a:r>
              <a:rPr lang="en-US" sz="1800" dirty="0">
                <a:solidFill>
                  <a:schemeClr val="tx2"/>
                </a:solidFill>
                <a:effectLst/>
                <a:highlight>
                  <a:srgbClr val="FFFF00"/>
                </a:highlight>
                <a:latin typeface="Times New Roman" panose="02020603050405020304" pitchFamily="18" charset="0"/>
                <a:ea typeface="Calibri" panose="020F0502020204030204" pitchFamily="34" charset="0"/>
              </a:rPr>
              <a:t>trust owns a reporting company</a:t>
            </a:r>
            <a:r>
              <a:rPr lang="en-US" sz="1800" dirty="0">
                <a:solidFill>
                  <a:schemeClr val="tx2"/>
                </a:solidFill>
                <a:effectLst/>
                <a:latin typeface="Times New Roman" panose="02020603050405020304" pitchFamily="18" charset="0"/>
                <a:ea typeface="Calibri" panose="020F0502020204030204" pitchFamily="34" charset="0"/>
              </a:rPr>
              <a:t>?</a:t>
            </a:r>
          </a:p>
          <a:p>
            <a:pPr algn="just"/>
            <a:r>
              <a:rPr lang="en-US" sz="1800" dirty="0">
                <a:solidFill>
                  <a:schemeClr val="tx2"/>
                </a:solidFill>
                <a:effectLst/>
                <a:highlight>
                  <a:srgbClr val="FFFF00"/>
                </a:highlight>
                <a:latin typeface="Times New Roman" panose="02020603050405020304" pitchFamily="18" charset="0"/>
                <a:ea typeface="Calibri" panose="020F0502020204030204" pitchFamily="34" charset="0"/>
              </a:rPr>
              <a:t>Trusts</a:t>
            </a:r>
            <a:r>
              <a:rPr lang="en-US" sz="1800" dirty="0">
                <a:solidFill>
                  <a:schemeClr val="tx2"/>
                </a:solidFill>
                <a:effectLst/>
                <a:latin typeface="Times New Roman" panose="02020603050405020304" pitchFamily="18" charset="0"/>
                <a:ea typeface="Calibri" panose="020F0502020204030204" pitchFamily="34" charset="0"/>
              </a:rPr>
              <a:t>, except for those that are formed under a specific state statute that requires a filing with the state to be formed, </a:t>
            </a:r>
            <a:r>
              <a:rPr lang="en-US" sz="1800" dirty="0">
                <a:solidFill>
                  <a:schemeClr val="tx2"/>
                </a:solidFill>
                <a:effectLst/>
                <a:highlight>
                  <a:srgbClr val="FFFF00"/>
                </a:highlight>
                <a:latin typeface="Times New Roman" panose="02020603050405020304" pitchFamily="18" charset="0"/>
                <a:ea typeface="Calibri" panose="020F0502020204030204" pitchFamily="34" charset="0"/>
              </a:rPr>
              <a:t>are themselves not reporting companies</a:t>
            </a:r>
            <a:r>
              <a:rPr lang="en-US" sz="1800" dirty="0">
                <a:solidFill>
                  <a:schemeClr val="tx2"/>
                </a:solidFill>
                <a:effectLst/>
                <a:latin typeface="Times New Roman" panose="02020603050405020304" pitchFamily="18" charset="0"/>
                <a:ea typeface="Calibri" panose="020F0502020204030204" pitchFamily="34" charset="0"/>
              </a:rPr>
              <a:t> because a trust can be formed without any state law filing.  </a:t>
            </a:r>
          </a:p>
          <a:p>
            <a:pPr algn="just"/>
            <a:r>
              <a:rPr lang="en-US" sz="1800" dirty="0">
                <a:solidFill>
                  <a:schemeClr val="tx2"/>
                </a:solidFill>
                <a:effectLst/>
                <a:highlight>
                  <a:srgbClr val="FFFF00"/>
                </a:highlight>
                <a:latin typeface="Times New Roman" panose="02020603050405020304" pitchFamily="18" charset="0"/>
                <a:ea typeface="Calibri" panose="020F0502020204030204" pitchFamily="34" charset="0"/>
              </a:rPr>
              <a:t>A trust that is a beneficial owner of a company, however, will be included in a beneficial information report </a:t>
            </a:r>
            <a:r>
              <a:rPr lang="en-US" sz="1800" dirty="0">
                <a:solidFill>
                  <a:schemeClr val="tx2"/>
                </a:solidFill>
                <a:effectLst/>
                <a:latin typeface="Times New Roman" panose="02020603050405020304" pitchFamily="18" charset="0"/>
                <a:ea typeface="Calibri" panose="020F0502020204030204" pitchFamily="34" charset="0"/>
              </a:rPr>
              <a:t>by virtue of being a beneficial owner. In that situation, who is identified as the beneficial owner? </a:t>
            </a:r>
          </a:p>
          <a:p>
            <a:pPr algn="just"/>
            <a:r>
              <a:rPr lang="en-US" sz="1800" dirty="0">
                <a:solidFill>
                  <a:schemeClr val="tx2"/>
                </a:solidFill>
                <a:effectLst/>
                <a:latin typeface="Times New Roman" panose="02020603050405020304" pitchFamily="18" charset="0"/>
                <a:ea typeface="Calibri" panose="020F0502020204030204" pitchFamily="34" charset="0"/>
              </a:rPr>
              <a:t>It seems certain that it is the</a:t>
            </a:r>
            <a:r>
              <a:rPr lang="en-US" sz="1800" dirty="0">
                <a:solidFill>
                  <a:schemeClr val="tx2"/>
                </a:solidFill>
                <a:effectLst/>
                <a:highlight>
                  <a:srgbClr val="FFFF00"/>
                </a:highlight>
                <a:latin typeface="Times New Roman" panose="02020603050405020304" pitchFamily="18" charset="0"/>
                <a:ea typeface="Calibri" panose="020F0502020204030204" pitchFamily="34" charset="0"/>
              </a:rPr>
              <a:t> trustee</a:t>
            </a:r>
            <a:r>
              <a:rPr lang="en-US" sz="1800" dirty="0">
                <a:solidFill>
                  <a:schemeClr val="tx2"/>
                </a:solidFill>
                <a:effectLst/>
                <a:latin typeface="Times New Roman" panose="02020603050405020304" pitchFamily="18" charset="0"/>
                <a:ea typeface="Calibri" panose="020F0502020204030204" pitchFamily="34" charset="0"/>
              </a:rPr>
              <a:t>. What about the </a:t>
            </a:r>
            <a:r>
              <a:rPr lang="en-US" sz="1800" dirty="0">
                <a:solidFill>
                  <a:schemeClr val="tx2"/>
                </a:solidFill>
                <a:effectLst/>
                <a:highlight>
                  <a:srgbClr val="FFFF00"/>
                </a:highlight>
                <a:latin typeface="Times New Roman" panose="02020603050405020304" pitchFamily="18" charset="0"/>
                <a:ea typeface="Calibri" panose="020F0502020204030204" pitchFamily="34" charset="0"/>
              </a:rPr>
              <a:t>investment trustee or adviser </a:t>
            </a:r>
            <a:r>
              <a:rPr lang="en-US" sz="1800" dirty="0">
                <a:solidFill>
                  <a:schemeClr val="tx2"/>
                </a:solidFill>
                <a:effectLst/>
                <a:latin typeface="Times New Roman" panose="02020603050405020304" pitchFamily="18" charset="0"/>
                <a:ea typeface="Calibri" panose="020F0502020204030204" pitchFamily="34" charset="0"/>
              </a:rPr>
              <a:t>of a trust that has fiduciary responsibility for whether the trust continues to hold that entity?  What about a </a:t>
            </a:r>
            <a:r>
              <a:rPr lang="en-US" sz="1800" dirty="0">
                <a:solidFill>
                  <a:schemeClr val="tx2"/>
                </a:solidFill>
                <a:effectLst/>
                <a:highlight>
                  <a:srgbClr val="FFFF00"/>
                </a:highlight>
                <a:latin typeface="Times New Roman" panose="02020603050405020304" pitchFamily="18" charset="0"/>
                <a:ea typeface="Calibri" panose="020F0502020204030204" pitchFamily="34" charset="0"/>
              </a:rPr>
              <a:t>trust protector</a:t>
            </a:r>
            <a:r>
              <a:rPr lang="en-US" sz="1800" dirty="0">
                <a:solidFill>
                  <a:schemeClr val="tx2"/>
                </a:solidFill>
                <a:effectLst/>
                <a:latin typeface="Times New Roman" panose="02020603050405020304" pitchFamily="18" charset="0"/>
                <a:ea typeface="Calibri" panose="020F0502020204030204" pitchFamily="34" charset="0"/>
              </a:rPr>
              <a:t>? And if a trust protector may be deemed a control person will that decision vary depending on the actual powers given to a particular trust protector? Each of these people may also be deemed control persons and hence one, some or all may be beneficial owners required to report</a:t>
            </a:r>
            <a:r>
              <a:rPr lang="en-US" sz="18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a:t>
            </a:r>
          </a:p>
        </p:txBody>
      </p:sp>
      <p:sp>
        <p:nvSpPr>
          <p:cNvPr id="4" name="Slide Number Placeholder 3">
            <a:extLst>
              <a:ext uri="{FF2B5EF4-FFF2-40B4-BE49-F238E27FC236}">
                <a16:creationId xmlns:a16="http://schemas.microsoft.com/office/drawing/2014/main" id="{6F6068D9-EDC5-F540-22C0-13EB08B582B6}"/>
              </a:ext>
            </a:extLst>
          </p:cNvPr>
          <p:cNvSpPr>
            <a:spLocks noGrp="1"/>
          </p:cNvSpPr>
          <p:nvPr>
            <p:ph type="sldNum" sz="quarter" idx="12"/>
          </p:nvPr>
        </p:nvSpPr>
        <p:spPr/>
        <p:txBody>
          <a:bodyPr/>
          <a:lstStyle/>
          <a:p>
            <a:pPr>
              <a:defRPr/>
            </a:pPr>
            <a:fld id="{5BDBC964-145E-46F2-873C-964447E6BE34}" type="slidenum">
              <a:rPr lang="en-US" altLang="en-US" smtClean="0"/>
              <a:pPr>
                <a:defRPr/>
              </a:pPr>
              <a:t>29</a:t>
            </a:fld>
            <a:endParaRPr lang="en-US" altLang="en-US" dirty="0"/>
          </a:p>
        </p:txBody>
      </p:sp>
    </p:spTree>
    <p:extLst>
      <p:ext uri="{BB962C8B-B14F-4D97-AF65-F5344CB8AC3E}">
        <p14:creationId xmlns:p14="http://schemas.microsoft.com/office/powerpoint/2010/main" val="21808939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2"/>
          <p:cNvSpPr>
            <a:spLocks noGrp="1" noChangeArrowheads="1"/>
          </p:cNvSpPr>
          <p:nvPr>
            <p:ph type="title"/>
          </p:nvPr>
        </p:nvSpPr>
        <p:spPr/>
        <p:txBody>
          <a:bodyPr/>
          <a:lstStyle/>
          <a:p>
            <a:pPr eaLnBrk="1" hangingPunct="1"/>
            <a:r>
              <a:rPr lang="en-US" altLang="en-US" dirty="0"/>
              <a:t>General Disclaimer</a:t>
            </a:r>
          </a:p>
        </p:txBody>
      </p:sp>
      <p:sp>
        <p:nvSpPr>
          <p:cNvPr id="4099" name="Rectangle 3"/>
          <p:cNvSpPr>
            <a:spLocks noGrp="1" noChangeArrowheads="1"/>
          </p:cNvSpPr>
          <p:nvPr>
            <p:ph type="body" idx="1"/>
          </p:nvPr>
        </p:nvSpPr>
        <p:spPr/>
        <p:txBody>
          <a:bodyPr/>
          <a:lstStyle/>
          <a:p>
            <a:pPr eaLnBrk="1" hangingPunct="1">
              <a:lnSpc>
                <a:spcPct val="90000"/>
              </a:lnSpc>
            </a:pPr>
            <a:r>
              <a:rPr lang="en-US" altLang="en-US" sz="2000" dirty="0">
                <a:solidFill>
                  <a:schemeClr val="tx2"/>
                </a:solidFill>
              </a:rPr>
              <a:t>The information and/or the materials provided as part of this program are intended and provided solely for informational and educational purposes.  None of the information and/or materials provided as part of this PowerPoint or ancillary materials are intended to be, nor should they be construed to be, the basis of any investment, legal, tax, or other professional advice. Under no circumstances should the audio, PowerPoint, or other materials be considered to be, or used as independent legal, tax, investment, or other professional advice. The discussions are general in nature and not person-specific. Laws vary by state and are subject to constant change. Economic developments could dramatically alter the illustrations or recommendations offered in the program or materials.</a:t>
            </a:r>
          </a:p>
        </p:txBody>
      </p:sp>
      <p:sp>
        <p:nvSpPr>
          <p:cNvPr id="2" name="Slide Number Placeholder 1"/>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5BDBC964-145E-46F2-873C-964447E6BE34}" type="slidenum">
              <a:rPr kumimoji="0" lang="en-US" altLang="en-US" sz="2600" b="1" i="0" u="none" strike="noStrike" kern="1200" cap="none" spc="0" normalizeH="0" baseline="0" noProof="0" smtClean="0">
                <a:ln>
                  <a:noFill/>
                </a:ln>
                <a:solidFill>
                  <a:srgbClr val="FFFFFF"/>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3</a:t>
            </a:fld>
            <a:endParaRPr kumimoji="0" lang="en-US" altLang="en-US" sz="2600" b="1" i="0" u="none" strike="noStrike" kern="1200" cap="none" spc="0" normalizeH="0" baseline="0" noProof="0" dirty="0">
              <a:ln>
                <a:noFill/>
              </a:ln>
              <a:solidFill>
                <a:srgbClr val="FFFFFF"/>
              </a:solidFill>
              <a:effectLst/>
              <a:uLnTx/>
              <a:uFillTx/>
              <a:latin typeface="Arial" charset="0"/>
              <a:ea typeface="+mn-ea"/>
              <a:cs typeface="+mn-cs"/>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BCFBB-FFD6-05EA-B540-8801ACD63D02}"/>
              </a:ext>
            </a:extLst>
          </p:cNvPr>
          <p:cNvSpPr>
            <a:spLocks noGrp="1"/>
          </p:cNvSpPr>
          <p:nvPr>
            <p:ph type="title"/>
          </p:nvPr>
        </p:nvSpPr>
        <p:spPr/>
        <p:txBody>
          <a:bodyPr/>
          <a:lstStyle/>
          <a:p>
            <a:r>
              <a:rPr lang="en-US" sz="3600" dirty="0">
                <a:effectLst/>
                <a:latin typeface="Times New Roman" panose="02020603050405020304" pitchFamily="18" charset="0"/>
                <a:ea typeface="Calibri" panose="020F0502020204030204" pitchFamily="34" charset="0"/>
                <a:cs typeface="Times New Roman" panose="02020603050405020304" pitchFamily="18" charset="0"/>
              </a:rPr>
              <a:t>The guide provides the following guidance as to trusts</a:t>
            </a:r>
            <a:endParaRPr lang="en-US" dirty="0"/>
          </a:p>
        </p:txBody>
      </p:sp>
      <p:sp>
        <p:nvSpPr>
          <p:cNvPr id="3" name="Content Placeholder 2">
            <a:extLst>
              <a:ext uri="{FF2B5EF4-FFF2-40B4-BE49-F238E27FC236}">
                <a16:creationId xmlns:a16="http://schemas.microsoft.com/office/drawing/2014/main" id="{6FC3E035-729E-D38E-16AF-76D97A30E4DA}"/>
              </a:ext>
            </a:extLst>
          </p:cNvPr>
          <p:cNvSpPr>
            <a:spLocks noGrp="1"/>
          </p:cNvSpPr>
          <p:nvPr>
            <p:ph idx="1"/>
          </p:nvPr>
        </p:nvSpPr>
        <p:spPr/>
        <p:txBody>
          <a:bodyPr/>
          <a:lstStyle/>
          <a:p>
            <a:pPr algn="just">
              <a:lnSpc>
                <a:spcPct val="107000"/>
              </a:lnSpc>
              <a:spcBef>
                <a:spcPts val="0"/>
              </a:spcBef>
              <a:spcAft>
                <a:spcPts val="0"/>
              </a:spcAft>
            </a:pPr>
            <a:r>
              <a:rPr lang="en-US" sz="15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A trustee of the trust or other individual with the authority to dispose of trust assets. Many modern trusts have several trustees each with different powers. Whether or not a particular trustee can dispose of trust assets may depend on the terms of the trust instrument, state law, and which asset is involved. </a:t>
            </a:r>
            <a:endParaRPr lang="en-US" sz="15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0"/>
              </a:spcBef>
              <a:spcAft>
                <a:spcPts val="0"/>
              </a:spcAft>
            </a:pPr>
            <a:r>
              <a:rPr lang="en-US" sz="15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For example, if a trust owns </a:t>
            </a:r>
            <a:r>
              <a:rPr lang="en-US" sz="1500" dirty="0">
                <a:solidFill>
                  <a:schemeClr val="tx2"/>
                </a:solidFill>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personal use property</a:t>
            </a:r>
            <a:r>
              <a:rPr lang="en-US" sz="15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the governing instrument may place the ownership or sale of that residential property in the purview of an </a:t>
            </a:r>
            <a:r>
              <a:rPr lang="en-US" sz="1500" dirty="0">
                <a:solidFill>
                  <a:schemeClr val="tx2"/>
                </a:solidFill>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investment trustee</a:t>
            </a:r>
            <a:r>
              <a:rPr lang="en-US" sz="15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Alternatively, in some trust documents that authority may be within the purview of the </a:t>
            </a:r>
            <a:r>
              <a:rPr lang="en-US" sz="1500" dirty="0">
                <a:solidFill>
                  <a:schemeClr val="tx2"/>
                </a:solidFill>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general or distributions trustee</a:t>
            </a:r>
            <a:r>
              <a:rPr lang="en-US" sz="15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500" dirty="0">
                <a:solidFill>
                  <a:schemeClr val="tx2"/>
                </a:solidFill>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If the same property is a rental property, or converted from personal use to rental, the responsible trustee may change</a:t>
            </a:r>
            <a:r>
              <a:rPr lang="en-US" sz="15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Parsing these powers may not be simple. </a:t>
            </a:r>
            <a:endParaRPr lang="en-US" sz="15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0"/>
              </a:spcBef>
              <a:spcAft>
                <a:spcPts val="0"/>
              </a:spcAft>
            </a:pPr>
            <a:r>
              <a:rPr lang="en-US" sz="15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The CTA appears to require that a trustee with authority to dispose of trust assets </a:t>
            </a:r>
            <a:r>
              <a:rPr lang="en-US" sz="15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to</a:t>
            </a:r>
            <a:r>
              <a:rPr lang="en-US" sz="15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be reported. There does not seem to be a requirement that there actually be that type of assets under that trustees purview in the trust. Thus, the practical approach may be to report for each trustee that could even theoretically dispose of an asset, even if the current circumstances don’t permit that trustee to make such a decision. However, the individuals involved may wish to avoid reporting and may argue against that approach. Another practical issue is what knowledge and involvement do the individuals involved have of the trust? </a:t>
            </a:r>
            <a:endParaRPr lang="en-US" sz="15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A6358520-267F-591B-C7C3-BCE047CEA3CC}"/>
              </a:ext>
            </a:extLst>
          </p:cNvPr>
          <p:cNvSpPr>
            <a:spLocks noGrp="1"/>
          </p:cNvSpPr>
          <p:nvPr>
            <p:ph type="sldNum" sz="quarter" idx="12"/>
          </p:nvPr>
        </p:nvSpPr>
        <p:spPr/>
        <p:txBody>
          <a:bodyPr/>
          <a:lstStyle/>
          <a:p>
            <a:pPr>
              <a:defRPr/>
            </a:pPr>
            <a:fld id="{5BDBC964-145E-46F2-873C-964447E6BE34}" type="slidenum">
              <a:rPr lang="en-US" altLang="en-US" smtClean="0"/>
              <a:pPr>
                <a:defRPr/>
              </a:pPr>
              <a:t>30</a:t>
            </a:fld>
            <a:endParaRPr lang="en-US" altLang="en-US" dirty="0"/>
          </a:p>
        </p:txBody>
      </p:sp>
    </p:spTree>
    <p:extLst>
      <p:ext uri="{BB962C8B-B14F-4D97-AF65-F5344CB8AC3E}">
        <p14:creationId xmlns:p14="http://schemas.microsoft.com/office/powerpoint/2010/main" val="9546178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BCFBB-FFD6-05EA-B540-8801ACD63D02}"/>
              </a:ext>
            </a:extLst>
          </p:cNvPr>
          <p:cNvSpPr>
            <a:spLocks noGrp="1"/>
          </p:cNvSpPr>
          <p:nvPr>
            <p:ph type="title"/>
          </p:nvPr>
        </p:nvSpPr>
        <p:spPr/>
        <p:txBody>
          <a:bodyPr/>
          <a:lstStyle/>
          <a:p>
            <a:r>
              <a:rPr lang="en-US" sz="3600" dirty="0">
                <a:effectLst/>
                <a:latin typeface="Times New Roman" panose="02020603050405020304" pitchFamily="18" charset="0"/>
                <a:ea typeface="Calibri" panose="020F0502020204030204" pitchFamily="34" charset="0"/>
                <a:cs typeface="Times New Roman" panose="02020603050405020304" pitchFamily="18" charset="0"/>
              </a:rPr>
              <a:t>The guide provides the following guidance as to trusts</a:t>
            </a:r>
            <a:endParaRPr lang="en-US" dirty="0"/>
          </a:p>
        </p:txBody>
      </p:sp>
      <p:sp>
        <p:nvSpPr>
          <p:cNvPr id="3" name="Content Placeholder 2">
            <a:extLst>
              <a:ext uri="{FF2B5EF4-FFF2-40B4-BE49-F238E27FC236}">
                <a16:creationId xmlns:a16="http://schemas.microsoft.com/office/drawing/2014/main" id="{6FC3E035-729E-D38E-16AF-76D97A30E4DA}"/>
              </a:ext>
            </a:extLst>
          </p:cNvPr>
          <p:cNvSpPr>
            <a:spLocks noGrp="1"/>
          </p:cNvSpPr>
          <p:nvPr>
            <p:ph idx="1"/>
          </p:nvPr>
        </p:nvSpPr>
        <p:spPr/>
        <p:txBody>
          <a:bodyPr/>
          <a:lstStyle/>
          <a:p>
            <a:pPr algn="just">
              <a:lnSpc>
                <a:spcPct val="107000"/>
              </a:lnSpc>
              <a:spcBef>
                <a:spcPts val="0"/>
              </a:spcBef>
              <a:spcAft>
                <a:spcPts val="0"/>
              </a:spcAft>
            </a:pPr>
            <a:r>
              <a:rPr lang="en-US" sz="16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Many irrevocable trusts vest powers in fiduciaries and non-fiduciaries, such as trust protectors, to change trustees and replace them, to circumvent powers of a trustee, etc. Before filing it may be advisable </a:t>
            </a:r>
            <a:r>
              <a:rPr lang="en-US" sz="1600" dirty="0">
                <a:solidFill>
                  <a:schemeClr val="tx2"/>
                </a:solidFill>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to obtain an affidavit from all such persons as to any actions they may have taken that could affect the trust in terms of CTA reporting</a:t>
            </a:r>
            <a:r>
              <a:rPr lang="en-US" sz="16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0"/>
              </a:spcBef>
              <a:spcAft>
                <a:spcPts val="0"/>
              </a:spcAft>
            </a:pPr>
            <a:r>
              <a:rPr lang="en-US" sz="16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The CTA appears to require reporting for any “other individual with the authority to dispose of trust assets.” That might also include any person holding </a:t>
            </a:r>
            <a:r>
              <a:rPr lang="en-US" sz="1600" dirty="0">
                <a:solidFill>
                  <a:schemeClr val="tx2"/>
                </a:solidFill>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a power of appointment </a:t>
            </a:r>
            <a:r>
              <a:rPr lang="en-US" sz="16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(“POA”) over the trust.  Since these powers can be so different from trust to trust, and peppered in various provisions throughout the trust document, it may require some care and effort to identify powers and then to analyze them to decide as to whether the powerholder must report. </a:t>
            </a:r>
            <a:endParaRPr lang="en-US" sz="16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0"/>
              </a:spcBef>
              <a:spcAft>
                <a:spcPts val="0"/>
              </a:spcAft>
            </a:pPr>
            <a:r>
              <a:rPr lang="en-US" sz="16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An individual may have created an irrevocable trust in 2012 naming various persons in different roles. Those individuals, even if they signed the trust document, may have had no communication or involvement in more than a decade. Now they will be asked for copies of a driver’s license, home and address and other personally sensitive information for CTA reporting. That could cascade into a series of issues and problems that could be dramatic for a particular trust to address.</a:t>
            </a:r>
            <a:endParaRPr lang="en-US" sz="16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A6358520-267F-591B-C7C3-BCE047CEA3CC}"/>
              </a:ext>
            </a:extLst>
          </p:cNvPr>
          <p:cNvSpPr>
            <a:spLocks noGrp="1"/>
          </p:cNvSpPr>
          <p:nvPr>
            <p:ph type="sldNum" sz="quarter" idx="12"/>
          </p:nvPr>
        </p:nvSpPr>
        <p:spPr/>
        <p:txBody>
          <a:bodyPr/>
          <a:lstStyle/>
          <a:p>
            <a:pPr>
              <a:defRPr/>
            </a:pPr>
            <a:fld id="{5BDBC964-145E-46F2-873C-964447E6BE34}" type="slidenum">
              <a:rPr lang="en-US" altLang="en-US" smtClean="0"/>
              <a:pPr>
                <a:defRPr/>
              </a:pPr>
              <a:t>31</a:t>
            </a:fld>
            <a:endParaRPr lang="en-US" altLang="en-US" dirty="0"/>
          </a:p>
        </p:txBody>
      </p:sp>
    </p:spTree>
    <p:extLst>
      <p:ext uri="{BB962C8B-B14F-4D97-AF65-F5344CB8AC3E}">
        <p14:creationId xmlns:p14="http://schemas.microsoft.com/office/powerpoint/2010/main" val="355040500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870305-A3EA-6EBD-B35B-7157C4C4F35F}"/>
              </a:ext>
            </a:extLst>
          </p:cNvPr>
          <p:cNvSpPr>
            <a:spLocks noGrp="1"/>
          </p:cNvSpPr>
          <p:nvPr>
            <p:ph type="title"/>
          </p:nvPr>
        </p:nvSpPr>
        <p:spPr/>
        <p:txBody>
          <a:bodyPr/>
          <a:lstStyle/>
          <a:p>
            <a:r>
              <a:rPr lang="en-US" sz="3200" dirty="0"/>
              <a:t>FinCen BOI FAQ D.15 Addressing Trusts</a:t>
            </a:r>
          </a:p>
        </p:txBody>
      </p:sp>
      <p:sp>
        <p:nvSpPr>
          <p:cNvPr id="3" name="Content Placeholder 2">
            <a:extLst>
              <a:ext uri="{FF2B5EF4-FFF2-40B4-BE49-F238E27FC236}">
                <a16:creationId xmlns:a16="http://schemas.microsoft.com/office/drawing/2014/main" id="{5C832EEC-3B00-374B-7AAA-060ECE2B3624}"/>
              </a:ext>
            </a:extLst>
          </p:cNvPr>
          <p:cNvSpPr>
            <a:spLocks noGrp="1"/>
          </p:cNvSpPr>
          <p:nvPr>
            <p:ph idx="1"/>
          </p:nvPr>
        </p:nvSpPr>
        <p:spPr/>
        <p:txBody>
          <a:bodyPr/>
          <a:lstStyle/>
          <a:p>
            <a:pPr algn="just"/>
            <a:r>
              <a:rPr lang="en-US" sz="1400" dirty="0">
                <a:solidFill>
                  <a:schemeClr val="tx2"/>
                </a:solidFill>
              </a:rPr>
              <a:t>On April 30, 2024, FinCen updated their FAQs regarding BOIs and added additional information on Reporting Companies with Trust Owners. Question D.15 addresses who are the BOIs in a Trust owned Reporting Company.</a:t>
            </a:r>
          </a:p>
          <a:p>
            <a:pPr algn="just"/>
            <a:r>
              <a:rPr lang="en-US" sz="1400" dirty="0">
                <a:solidFill>
                  <a:schemeClr val="tx2"/>
                </a:solidFill>
              </a:rPr>
              <a:t>The language FinCen uses in their response is vague. They note “</a:t>
            </a:r>
            <a:r>
              <a:rPr lang="en-US" sz="1400" i="1" dirty="0">
                <a:solidFill>
                  <a:schemeClr val="tx2"/>
                </a:solidFill>
              </a:rPr>
              <a:t>…</a:t>
            </a:r>
            <a:r>
              <a:rPr lang="en-US" sz="1400" i="1" dirty="0">
                <a:solidFill>
                  <a:schemeClr val="tx2"/>
                </a:solidFill>
                <a:highlight>
                  <a:srgbClr val="FFFF00"/>
                </a:highlight>
              </a:rPr>
              <a:t>Trust arrangements vary. Particular facts and circumstances determine whether specific trustees, beneficiaries, grantors, settlors, and other individuals with roles in a particular trust are beneficial owners of a reporting company whose ownership interests are held through that trust</a:t>
            </a:r>
            <a:r>
              <a:rPr lang="en-US" sz="1400" i="1" dirty="0">
                <a:solidFill>
                  <a:schemeClr val="tx2"/>
                </a:solidFill>
              </a:rPr>
              <a:t>…</a:t>
            </a:r>
            <a:r>
              <a:rPr lang="en-US" sz="1400" dirty="0">
                <a:solidFill>
                  <a:schemeClr val="tx2"/>
                </a:solidFill>
              </a:rPr>
              <a:t>”</a:t>
            </a:r>
          </a:p>
          <a:p>
            <a:pPr algn="just"/>
            <a:r>
              <a:rPr lang="en-US" sz="1400" dirty="0">
                <a:solidFill>
                  <a:schemeClr val="tx2"/>
                </a:solidFill>
              </a:rPr>
              <a:t>FinCen goes on to list </a:t>
            </a:r>
            <a:r>
              <a:rPr lang="en-US" sz="1400" dirty="0">
                <a:solidFill>
                  <a:schemeClr val="tx2"/>
                </a:solidFill>
                <a:highlight>
                  <a:srgbClr val="FFFF00"/>
                </a:highlight>
              </a:rPr>
              <a:t>trustees</a:t>
            </a:r>
            <a:r>
              <a:rPr lang="en-US" sz="1400" dirty="0">
                <a:solidFill>
                  <a:schemeClr val="tx2"/>
                </a:solidFill>
              </a:rPr>
              <a:t>, a </a:t>
            </a:r>
            <a:r>
              <a:rPr lang="en-US" sz="1400" dirty="0">
                <a:solidFill>
                  <a:schemeClr val="tx2"/>
                </a:solidFill>
                <a:highlight>
                  <a:srgbClr val="FFFF00"/>
                </a:highlight>
              </a:rPr>
              <a:t>beneficiary who is the sole permissible recipient of trust income and principal</a:t>
            </a:r>
            <a:r>
              <a:rPr lang="en-US" sz="1400" dirty="0">
                <a:solidFill>
                  <a:schemeClr val="tx2"/>
                </a:solidFill>
              </a:rPr>
              <a:t>, and the </a:t>
            </a:r>
            <a:r>
              <a:rPr lang="en-US" sz="1400" dirty="0">
                <a:solidFill>
                  <a:schemeClr val="tx2"/>
                </a:solidFill>
                <a:highlight>
                  <a:srgbClr val="FFFF00"/>
                </a:highlight>
              </a:rPr>
              <a:t>grantor if the trust can be revoked </a:t>
            </a:r>
            <a:r>
              <a:rPr lang="en-US" sz="1400" dirty="0">
                <a:solidFill>
                  <a:schemeClr val="tx2"/>
                </a:solidFill>
              </a:rPr>
              <a:t>or if the grantor can otherwise withdraw assets from the trust. However, FinCen further states “…</a:t>
            </a:r>
            <a:r>
              <a:rPr lang="en-US" sz="1400" i="1" dirty="0">
                <a:solidFill>
                  <a:schemeClr val="tx2"/>
                </a:solidFill>
                <a:highlight>
                  <a:srgbClr val="FFFF00"/>
                </a:highlight>
              </a:rPr>
              <a:t>This may </a:t>
            </a:r>
            <a:r>
              <a:rPr lang="en-US" sz="1400" b="1" i="1" dirty="0">
                <a:solidFill>
                  <a:schemeClr val="tx2"/>
                </a:solidFill>
                <a:highlight>
                  <a:srgbClr val="FFFF00"/>
                </a:highlight>
              </a:rPr>
              <a:t>not be an exhaustive list </a:t>
            </a:r>
            <a:r>
              <a:rPr lang="en-US" sz="1400" i="1" dirty="0">
                <a:solidFill>
                  <a:schemeClr val="tx2"/>
                </a:solidFill>
                <a:highlight>
                  <a:srgbClr val="FFFF00"/>
                </a:highlight>
              </a:rPr>
              <a:t>of the conditions under which an individual owns or controls ownership interests in a reporting company through a trust</a:t>
            </a:r>
            <a:r>
              <a:rPr lang="en-US" sz="1400" dirty="0">
                <a:solidFill>
                  <a:schemeClr val="tx2"/>
                </a:solidFill>
              </a:rPr>
              <a:t>…”</a:t>
            </a:r>
          </a:p>
          <a:p>
            <a:pPr algn="just"/>
            <a:r>
              <a:rPr lang="en-US" sz="1400" dirty="0">
                <a:solidFill>
                  <a:schemeClr val="tx2"/>
                </a:solidFill>
              </a:rPr>
              <a:t>The guidance provided by FinCen does not include a discussion of many positions and powerholders estate planners incorporate in modern trust planning. FinCen states the facts and circumstances of a trust’s terms determine which powerholders are considered BOIs. The potential for </a:t>
            </a:r>
            <a:r>
              <a:rPr lang="en-US" sz="1400" dirty="0">
                <a:solidFill>
                  <a:schemeClr val="tx2"/>
                </a:solidFill>
                <a:highlight>
                  <a:srgbClr val="FFFF00"/>
                </a:highlight>
              </a:rPr>
              <a:t>Trust Protectors, Loan Directors, Substitutors, Designators (Hybrid-DAPTs), Appointers (SPATs), and more</a:t>
            </a:r>
            <a:r>
              <a:rPr lang="en-US" sz="1400" dirty="0">
                <a:solidFill>
                  <a:schemeClr val="tx2"/>
                </a:solidFill>
              </a:rPr>
              <a:t>, to be considered BOIs is dependent on the terms of the trust. Practitioners may need to review the terms of each trust, and the powers granted to each powerholder, in order to determine which individuals in a Trust have to include BOI.</a:t>
            </a:r>
          </a:p>
          <a:p>
            <a:pPr algn="just"/>
            <a:endParaRPr lang="en-US" sz="1400" dirty="0">
              <a:solidFill>
                <a:schemeClr val="tx2"/>
              </a:solidFill>
            </a:endParaRPr>
          </a:p>
        </p:txBody>
      </p:sp>
      <p:sp>
        <p:nvSpPr>
          <p:cNvPr id="4" name="Slide Number Placeholder 3">
            <a:extLst>
              <a:ext uri="{FF2B5EF4-FFF2-40B4-BE49-F238E27FC236}">
                <a16:creationId xmlns:a16="http://schemas.microsoft.com/office/drawing/2014/main" id="{A9FDD4EF-4D58-612A-BE9F-2FD5F028161D}"/>
              </a:ext>
            </a:extLst>
          </p:cNvPr>
          <p:cNvSpPr>
            <a:spLocks noGrp="1"/>
          </p:cNvSpPr>
          <p:nvPr>
            <p:ph type="sldNum" sz="quarter" idx="12"/>
          </p:nvPr>
        </p:nvSpPr>
        <p:spPr/>
        <p:txBody>
          <a:bodyPr/>
          <a:lstStyle/>
          <a:p>
            <a:pPr>
              <a:defRPr/>
            </a:pPr>
            <a:fld id="{5BDBC964-145E-46F2-873C-964447E6BE34}" type="slidenum">
              <a:rPr lang="en-US" altLang="en-US" smtClean="0"/>
              <a:pPr>
                <a:defRPr/>
              </a:pPr>
              <a:t>32</a:t>
            </a:fld>
            <a:endParaRPr lang="en-US" altLang="en-US" dirty="0"/>
          </a:p>
        </p:txBody>
      </p:sp>
    </p:spTree>
    <p:extLst>
      <p:ext uri="{BB962C8B-B14F-4D97-AF65-F5344CB8AC3E}">
        <p14:creationId xmlns:p14="http://schemas.microsoft.com/office/powerpoint/2010/main" val="23162182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297DFF-5647-9774-F9D2-70EF9FD81E73}"/>
              </a:ext>
            </a:extLst>
          </p:cNvPr>
          <p:cNvSpPr>
            <a:spLocks noGrp="1"/>
          </p:cNvSpPr>
          <p:nvPr>
            <p:ph type="title"/>
          </p:nvPr>
        </p:nvSpPr>
        <p:spPr/>
        <p:txBody>
          <a:bodyPr/>
          <a:lstStyle/>
          <a:p>
            <a:r>
              <a:rPr lang="en-US" dirty="0"/>
              <a:t>Beneficiaries</a:t>
            </a:r>
          </a:p>
        </p:txBody>
      </p:sp>
      <p:sp>
        <p:nvSpPr>
          <p:cNvPr id="3" name="Content Placeholder 2">
            <a:extLst>
              <a:ext uri="{FF2B5EF4-FFF2-40B4-BE49-F238E27FC236}">
                <a16:creationId xmlns:a16="http://schemas.microsoft.com/office/drawing/2014/main" id="{012F42C3-5D57-91F7-F9D5-19E80FBA74FD}"/>
              </a:ext>
            </a:extLst>
          </p:cNvPr>
          <p:cNvSpPr>
            <a:spLocks noGrp="1"/>
          </p:cNvSpPr>
          <p:nvPr>
            <p:ph idx="1"/>
          </p:nvPr>
        </p:nvSpPr>
        <p:spPr/>
        <p:txBody>
          <a:bodyPr/>
          <a:lstStyle/>
          <a:p>
            <a:pPr marL="400050" indent="-285750" algn="just">
              <a:lnSpc>
                <a:spcPct val="107000"/>
              </a:lnSpc>
              <a:spcBef>
                <a:spcPts val="0"/>
              </a:spcBef>
              <a:spcAft>
                <a:spcPts val="0"/>
              </a:spcAft>
            </a:pPr>
            <a:r>
              <a:rPr lang="en-US" sz="16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A beneficiary who is the </a:t>
            </a:r>
            <a:r>
              <a:rPr lang="en-US" sz="1600" dirty="0">
                <a:solidFill>
                  <a:schemeClr val="tx2"/>
                </a:solidFill>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sole permissible recipient of income and principal </a:t>
            </a:r>
            <a:r>
              <a:rPr lang="en-US" sz="16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from the trust must report.</a:t>
            </a:r>
            <a:endParaRPr lang="en-US" sz="16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p>
            <a:pPr lvl="1" algn="just">
              <a:lnSpc>
                <a:spcPct val="107000"/>
              </a:lnSpc>
              <a:spcBef>
                <a:spcPts val="0"/>
              </a:spcBef>
              <a:spcAft>
                <a:spcPts val="0"/>
              </a:spcAft>
            </a:pPr>
            <a:r>
              <a:rPr lang="en-US" sz="14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Some simple trusts have only one person as an income and principal beneficiary. But many trusts have a class or number of persons who are beneficiaries. Would that avoid their having to report?</a:t>
            </a:r>
            <a:endParaRPr lang="en-US" sz="14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p>
            <a:pPr marL="400050" indent="-285750" algn="just">
              <a:lnSpc>
                <a:spcPct val="107000"/>
              </a:lnSpc>
              <a:spcBef>
                <a:spcPts val="0"/>
              </a:spcBef>
              <a:spcAft>
                <a:spcPts val="0"/>
              </a:spcAft>
            </a:pPr>
            <a:r>
              <a:rPr lang="en-US" sz="16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A beneficiary, or any other person, who has the right to a distribution of or </a:t>
            </a:r>
            <a:r>
              <a:rPr lang="en-US" sz="1600" dirty="0">
                <a:solidFill>
                  <a:schemeClr val="tx2"/>
                </a:solidFill>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withdrawal of, substantially all of the assets from the trust</a:t>
            </a:r>
            <a:r>
              <a:rPr lang="en-US" sz="16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16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p>
            <a:pPr lvl="1" algn="just">
              <a:lnSpc>
                <a:spcPct val="107000"/>
              </a:lnSpc>
              <a:spcBef>
                <a:spcPts val="0"/>
              </a:spcBef>
              <a:spcAft>
                <a:spcPts val="0"/>
              </a:spcAft>
            </a:pPr>
            <a:r>
              <a:rPr lang="en-US" sz="14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The above provision may include a special power of appointment trust where a powerholder has a special power of appointment to appoint assets to a particular person, e.g. the settlor. The CTA does not appear to require that the person be able to benefit themselves from the demand or withdrawal.</a:t>
            </a:r>
            <a:endParaRPr lang="en-US" sz="14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p>
            <a:pPr lvl="1" algn="just">
              <a:lnSpc>
                <a:spcPct val="107000"/>
              </a:lnSpc>
              <a:spcBef>
                <a:spcPts val="0"/>
              </a:spcBef>
              <a:spcAft>
                <a:spcPts val="0"/>
              </a:spcAft>
            </a:pPr>
            <a:r>
              <a:rPr lang="en-US" sz="1400" dirty="0">
                <a:solidFill>
                  <a:schemeClr val="tx2"/>
                </a:solidFill>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Annual demand or Crummey powers </a:t>
            </a:r>
            <a:r>
              <a:rPr lang="en-US" sz="14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used to qualify gifts to a trust as gifts of a present interest for gift tax purposes may subject those powerholders to reporting. It is not clear what “substantially all of the assets from the trust” means. If, when a trust is first formed, Crummey powerholders may be able to withdraw all trust assets. As the value of the trust assets increase, a lesser percentage of assets in the trust may be withdrawn. </a:t>
            </a:r>
            <a:r>
              <a:rPr lang="en-US" sz="1400" dirty="0">
                <a:solidFill>
                  <a:schemeClr val="tx2"/>
                </a:solidFill>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At what point does the power cease being “substantially all</a:t>
            </a:r>
            <a:r>
              <a:rPr lang="en-US" sz="14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14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17898016-3239-F85D-E6CC-CC4A5F3E3BE6}"/>
              </a:ext>
            </a:extLst>
          </p:cNvPr>
          <p:cNvSpPr>
            <a:spLocks noGrp="1"/>
          </p:cNvSpPr>
          <p:nvPr>
            <p:ph type="sldNum" sz="quarter" idx="12"/>
          </p:nvPr>
        </p:nvSpPr>
        <p:spPr/>
        <p:txBody>
          <a:bodyPr/>
          <a:lstStyle/>
          <a:p>
            <a:pPr>
              <a:defRPr/>
            </a:pPr>
            <a:fld id="{5BDBC964-145E-46F2-873C-964447E6BE34}" type="slidenum">
              <a:rPr lang="en-US" altLang="en-US" smtClean="0"/>
              <a:pPr>
                <a:defRPr/>
              </a:pPr>
              <a:t>33</a:t>
            </a:fld>
            <a:endParaRPr lang="en-US" altLang="en-US" dirty="0"/>
          </a:p>
        </p:txBody>
      </p:sp>
    </p:spTree>
    <p:extLst>
      <p:ext uri="{BB962C8B-B14F-4D97-AF65-F5344CB8AC3E}">
        <p14:creationId xmlns:p14="http://schemas.microsoft.com/office/powerpoint/2010/main" val="90555551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297DFF-5647-9774-F9D2-70EF9FD81E73}"/>
              </a:ext>
            </a:extLst>
          </p:cNvPr>
          <p:cNvSpPr>
            <a:spLocks noGrp="1"/>
          </p:cNvSpPr>
          <p:nvPr>
            <p:ph type="title"/>
          </p:nvPr>
        </p:nvSpPr>
        <p:spPr/>
        <p:txBody>
          <a:bodyPr/>
          <a:lstStyle/>
          <a:p>
            <a:r>
              <a:rPr lang="en-US" dirty="0"/>
              <a:t>Beneficiaries</a:t>
            </a:r>
          </a:p>
        </p:txBody>
      </p:sp>
      <p:sp>
        <p:nvSpPr>
          <p:cNvPr id="3" name="Content Placeholder 2">
            <a:extLst>
              <a:ext uri="{FF2B5EF4-FFF2-40B4-BE49-F238E27FC236}">
                <a16:creationId xmlns:a16="http://schemas.microsoft.com/office/drawing/2014/main" id="{012F42C3-5D57-91F7-F9D5-19E80FBA74FD}"/>
              </a:ext>
            </a:extLst>
          </p:cNvPr>
          <p:cNvSpPr>
            <a:spLocks noGrp="1"/>
          </p:cNvSpPr>
          <p:nvPr>
            <p:ph idx="1"/>
          </p:nvPr>
        </p:nvSpPr>
        <p:spPr/>
        <p:txBody>
          <a:bodyPr/>
          <a:lstStyle/>
          <a:p>
            <a:pPr algn="just">
              <a:lnSpc>
                <a:spcPct val="107000"/>
              </a:lnSpc>
              <a:spcBef>
                <a:spcPts val="0"/>
              </a:spcBef>
              <a:spcAft>
                <a:spcPts val="0"/>
              </a:spcAft>
            </a:pPr>
            <a:r>
              <a:rPr lang="en-US"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A similar consideration is </a:t>
            </a:r>
            <a:r>
              <a:rPr lang="en-US" sz="1800" dirty="0">
                <a:solidFill>
                  <a:schemeClr val="tx2"/>
                </a:solidFill>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whether a person holding a power to loan assets to the settlor would be deemed to hold the power equivalent to the withdrawal from the trust for CTA reporting purposes</a:t>
            </a:r>
            <a:r>
              <a:rPr lang="en-US"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18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0"/>
              </a:spcBef>
              <a:spcAft>
                <a:spcPts val="0"/>
              </a:spcAft>
            </a:pPr>
            <a:r>
              <a:rPr lang="en-US"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It is not uncommon in estate planning for structures including trusts owning interests in entities, such as an LLC, to create separate or </a:t>
            </a:r>
            <a:r>
              <a:rPr lang="en-US" sz="1800" dirty="0">
                <a:solidFill>
                  <a:schemeClr val="tx2"/>
                </a:solidFill>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special voting interests </a:t>
            </a:r>
            <a:r>
              <a:rPr lang="en-US"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to remove from the taxpayer’s purview control over liquidation of, or distributions from an entity. These rights might be sold to a separate trust that would hold them to avoid the taxpayer engaging in estate planning controlling these rights. In these types of plans, those exercising control over the trust that owns these special voting rights would appear to be subject to BOI reporting. This would be in addition to the trustee and others in the primary trust that owns the “regular” interests in the entity. In short, </a:t>
            </a:r>
            <a:r>
              <a:rPr lang="en-US" sz="1800" dirty="0">
                <a:solidFill>
                  <a:schemeClr val="tx2"/>
                </a:solidFill>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the number of people required to report can grow rather significant in even a common estate plan for a wealthy taxpayer</a:t>
            </a:r>
            <a:r>
              <a:rPr lang="en-US"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18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17898016-3239-F85D-E6CC-CC4A5F3E3BE6}"/>
              </a:ext>
            </a:extLst>
          </p:cNvPr>
          <p:cNvSpPr>
            <a:spLocks noGrp="1"/>
          </p:cNvSpPr>
          <p:nvPr>
            <p:ph type="sldNum" sz="quarter" idx="12"/>
          </p:nvPr>
        </p:nvSpPr>
        <p:spPr/>
        <p:txBody>
          <a:bodyPr/>
          <a:lstStyle/>
          <a:p>
            <a:pPr>
              <a:defRPr/>
            </a:pPr>
            <a:fld id="{5BDBC964-145E-46F2-873C-964447E6BE34}" type="slidenum">
              <a:rPr lang="en-US" altLang="en-US" smtClean="0"/>
              <a:pPr>
                <a:defRPr/>
              </a:pPr>
              <a:t>34</a:t>
            </a:fld>
            <a:endParaRPr lang="en-US" altLang="en-US" dirty="0"/>
          </a:p>
        </p:txBody>
      </p:sp>
    </p:spTree>
    <p:extLst>
      <p:ext uri="{BB962C8B-B14F-4D97-AF65-F5344CB8AC3E}">
        <p14:creationId xmlns:p14="http://schemas.microsoft.com/office/powerpoint/2010/main" val="2845457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74A4E1-376E-8FBD-CBFA-5030462A4213}"/>
              </a:ext>
            </a:extLst>
          </p:cNvPr>
          <p:cNvSpPr>
            <a:spLocks noGrp="1"/>
          </p:cNvSpPr>
          <p:nvPr>
            <p:ph type="title"/>
          </p:nvPr>
        </p:nvSpPr>
        <p:spPr/>
        <p:txBody>
          <a:bodyPr/>
          <a:lstStyle/>
          <a:p>
            <a:r>
              <a:rPr lang="en-US" dirty="0"/>
              <a:t>Settlors</a:t>
            </a:r>
          </a:p>
        </p:txBody>
      </p:sp>
      <p:sp>
        <p:nvSpPr>
          <p:cNvPr id="3" name="Content Placeholder 2">
            <a:extLst>
              <a:ext uri="{FF2B5EF4-FFF2-40B4-BE49-F238E27FC236}">
                <a16:creationId xmlns:a16="http://schemas.microsoft.com/office/drawing/2014/main" id="{F5D5A2FD-AC45-CE47-EFF5-365F3B035085}"/>
              </a:ext>
            </a:extLst>
          </p:cNvPr>
          <p:cNvSpPr>
            <a:spLocks noGrp="1"/>
          </p:cNvSpPr>
          <p:nvPr>
            <p:ph idx="1"/>
          </p:nvPr>
        </p:nvSpPr>
        <p:spPr/>
        <p:txBody>
          <a:bodyPr/>
          <a:lstStyle/>
          <a:p>
            <a:pPr algn="just"/>
            <a:r>
              <a:rPr lang="en-US" sz="1800" dirty="0">
                <a:solidFill>
                  <a:schemeClr val="tx2"/>
                </a:solidFill>
              </a:rPr>
              <a:t>A settlor of a trust who has the right to revoke the trust, or otherwise withdraw the assets of the trust. </a:t>
            </a:r>
          </a:p>
          <a:p>
            <a:pPr algn="just"/>
            <a:r>
              <a:rPr lang="en-US" sz="1800" dirty="0">
                <a:solidFill>
                  <a:schemeClr val="tx2"/>
                </a:solidFill>
              </a:rPr>
              <a:t>Clearly a revocable trust would have the settlor who can revoke the trust and would be required to report.</a:t>
            </a:r>
          </a:p>
          <a:p>
            <a:pPr algn="just"/>
            <a:r>
              <a:rPr lang="en-US" sz="1800" dirty="0">
                <a:solidFill>
                  <a:schemeClr val="tx2"/>
                </a:solidFill>
              </a:rPr>
              <a:t>But the provision also includes </a:t>
            </a:r>
            <a:r>
              <a:rPr lang="en-US" sz="1800" dirty="0">
                <a:solidFill>
                  <a:schemeClr val="tx2"/>
                </a:solidFill>
                <a:highlight>
                  <a:srgbClr val="FFFF00"/>
                </a:highlight>
              </a:rPr>
              <a:t>a settlor who has the right to withdraw assets from the trust</a:t>
            </a:r>
            <a:r>
              <a:rPr lang="en-US" sz="1800" dirty="0">
                <a:solidFill>
                  <a:schemeClr val="tx2"/>
                </a:solidFill>
              </a:rPr>
              <a:t>. Does that cause the settlor who holds a power of withdrawal (</a:t>
            </a:r>
            <a:r>
              <a:rPr lang="en-US" sz="1800" dirty="0">
                <a:solidFill>
                  <a:schemeClr val="tx2"/>
                </a:solidFill>
                <a:highlight>
                  <a:srgbClr val="FFFF00"/>
                </a:highlight>
              </a:rPr>
              <a:t>substitution of assets</a:t>
            </a:r>
            <a:r>
              <a:rPr lang="en-US" sz="1800" dirty="0">
                <a:solidFill>
                  <a:schemeClr val="tx2"/>
                </a:solidFill>
              </a:rPr>
              <a:t>) that would characterize that trust as a grantor trust for income tax purposes. This power, also known as a swap power, typically gives the settlor of the trust the right to swap assets of equivalent value with the trust. So, properly exercised this power, does not enable the settlor to benefit economically since equal value must be given to the trust in exchange for any trust assets withdrawn. </a:t>
            </a:r>
            <a:r>
              <a:rPr lang="en-US" sz="1800" dirty="0">
                <a:solidFill>
                  <a:schemeClr val="tx2"/>
                </a:solidFill>
                <a:highlight>
                  <a:srgbClr val="FFFF00"/>
                </a:highlight>
              </a:rPr>
              <a:t>Is that covered by this reporting requirement</a:t>
            </a:r>
            <a:r>
              <a:rPr lang="en-US" sz="1800" dirty="0">
                <a:solidFill>
                  <a:schemeClr val="tx2"/>
                </a:solidFill>
              </a:rPr>
              <a:t>?</a:t>
            </a:r>
          </a:p>
        </p:txBody>
      </p:sp>
      <p:sp>
        <p:nvSpPr>
          <p:cNvPr id="4" name="Slide Number Placeholder 3">
            <a:extLst>
              <a:ext uri="{FF2B5EF4-FFF2-40B4-BE49-F238E27FC236}">
                <a16:creationId xmlns:a16="http://schemas.microsoft.com/office/drawing/2014/main" id="{01D93A48-220F-992C-50B5-461C0A31463A}"/>
              </a:ext>
            </a:extLst>
          </p:cNvPr>
          <p:cNvSpPr>
            <a:spLocks noGrp="1"/>
          </p:cNvSpPr>
          <p:nvPr>
            <p:ph type="sldNum" sz="quarter" idx="12"/>
          </p:nvPr>
        </p:nvSpPr>
        <p:spPr/>
        <p:txBody>
          <a:bodyPr/>
          <a:lstStyle/>
          <a:p>
            <a:pPr>
              <a:defRPr/>
            </a:pPr>
            <a:fld id="{5BDBC964-145E-46F2-873C-964447E6BE34}" type="slidenum">
              <a:rPr lang="en-US" altLang="en-US" smtClean="0"/>
              <a:pPr>
                <a:defRPr/>
              </a:pPr>
              <a:t>35</a:t>
            </a:fld>
            <a:endParaRPr lang="en-US" altLang="en-US" dirty="0"/>
          </a:p>
        </p:txBody>
      </p:sp>
    </p:spTree>
    <p:extLst>
      <p:ext uri="{BB962C8B-B14F-4D97-AF65-F5344CB8AC3E}">
        <p14:creationId xmlns:p14="http://schemas.microsoft.com/office/powerpoint/2010/main" val="385846308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Grp="1" noChangeArrowheads="1"/>
          </p:cNvSpPr>
          <p:nvPr>
            <p:ph type="ctrTitle"/>
          </p:nvPr>
        </p:nvSpPr>
        <p:spPr/>
        <p:txBody>
          <a:bodyPr/>
          <a:lstStyle/>
          <a:p>
            <a:pPr eaLnBrk="1" hangingPunct="1"/>
            <a:r>
              <a:rPr lang="en-US" altLang="en-US" sz="5400" dirty="0">
                <a:solidFill>
                  <a:schemeClr val="tx2"/>
                </a:solidFill>
              </a:rPr>
              <a:t>More on Trusts and Trustees</a:t>
            </a:r>
          </a:p>
        </p:txBody>
      </p:sp>
      <p:sp>
        <p:nvSpPr>
          <p:cNvPr id="3075" name="Rectangle 3"/>
          <p:cNvSpPr>
            <a:spLocks noGrp="1" noChangeArrowheads="1"/>
          </p:cNvSpPr>
          <p:nvPr>
            <p:ph type="subTitle" idx="1"/>
          </p:nvPr>
        </p:nvSpPr>
        <p:spPr/>
        <p:txBody>
          <a:bodyPr/>
          <a:lstStyle/>
          <a:p>
            <a:pPr eaLnBrk="1" hangingPunct="1"/>
            <a:r>
              <a:rPr lang="en-US" altLang="en-US" sz="3200" b="1" dirty="0"/>
              <a:t>CTA Makes These Issues Daunting</a:t>
            </a:r>
          </a:p>
        </p:txBody>
      </p:sp>
      <p:sp>
        <p:nvSpPr>
          <p:cNvPr id="2" name="Slide Number Placeholder 1"/>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DF512CA7-9ABB-4E7F-87A3-5B30D1E5FAEE}" type="slidenum">
              <a:rPr kumimoji="0" lang="en-US" altLang="en-US" sz="2600" b="1" i="0" u="none" strike="noStrike" kern="1200" cap="none" spc="0" normalizeH="0" baseline="0" noProof="0" smtClean="0">
                <a:ln>
                  <a:noFill/>
                </a:ln>
                <a:solidFill>
                  <a:srgbClr val="FFFFFF"/>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36</a:t>
            </a:fld>
            <a:endParaRPr kumimoji="0" lang="en-US" altLang="en-US" sz="2600" b="1" i="0" u="none" strike="noStrike" kern="1200" cap="none" spc="0" normalizeH="0" baseline="0" noProof="0" dirty="0">
              <a:ln>
                <a:noFill/>
              </a:ln>
              <a:solidFill>
                <a:srgbClr val="FFFFFF"/>
              </a:solidFill>
              <a:effectLst/>
              <a:uLnTx/>
              <a:uFillTx/>
              <a:latin typeface="Arial" charset="0"/>
              <a:ea typeface="+mn-ea"/>
              <a:cs typeface="+mn-cs"/>
            </a:endParaRPr>
          </a:p>
        </p:txBody>
      </p:sp>
    </p:spTree>
    <p:extLst>
      <p:ext uri="{BB962C8B-B14F-4D97-AF65-F5344CB8AC3E}">
        <p14:creationId xmlns:p14="http://schemas.microsoft.com/office/powerpoint/2010/main" val="407330158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D3EE0F-9104-1F29-A9FB-48EF002F3AB0}"/>
              </a:ext>
            </a:extLst>
          </p:cNvPr>
          <p:cNvSpPr>
            <a:spLocks noGrp="1"/>
          </p:cNvSpPr>
          <p:nvPr>
            <p:ph type="title"/>
          </p:nvPr>
        </p:nvSpPr>
        <p:spPr/>
        <p:txBody>
          <a:bodyPr/>
          <a:lstStyle/>
          <a:p>
            <a:r>
              <a:rPr lang="en-US" sz="3600" dirty="0">
                <a:solidFill>
                  <a:srgbClr val="000000"/>
                </a:solidFill>
                <a:effectLst/>
                <a:highlight>
                  <a:srgbClr val="FFFFFF"/>
                </a:highlight>
                <a:latin typeface="Arial" panose="020B0604020202020204" pitchFamily="34" charset="0"/>
                <a:ea typeface="Aptos" panose="020B0004020202020204" pitchFamily="34" charset="0"/>
                <a:cs typeface="Aptos" panose="020B0004020202020204" pitchFamily="34" charset="0"/>
              </a:rPr>
              <a:t>Are Trusts Reporting Companies Under the CTA?</a:t>
            </a:r>
            <a:endParaRPr lang="en-US" dirty="0"/>
          </a:p>
        </p:txBody>
      </p:sp>
      <p:sp>
        <p:nvSpPr>
          <p:cNvPr id="3" name="Content Placeholder 2">
            <a:extLst>
              <a:ext uri="{FF2B5EF4-FFF2-40B4-BE49-F238E27FC236}">
                <a16:creationId xmlns:a16="http://schemas.microsoft.com/office/drawing/2014/main" id="{9C218262-8DE6-585A-4E82-D7FAA35314C9}"/>
              </a:ext>
            </a:extLst>
          </p:cNvPr>
          <p:cNvSpPr>
            <a:spLocks noGrp="1"/>
          </p:cNvSpPr>
          <p:nvPr>
            <p:ph idx="1"/>
          </p:nvPr>
        </p:nvSpPr>
        <p:spPr/>
        <p:txBody>
          <a:bodyPr/>
          <a:lstStyle/>
          <a:p>
            <a:pPr marL="0" marR="0">
              <a:lnSpc>
                <a:spcPct val="105000"/>
              </a:lnSpc>
              <a:spcBef>
                <a:spcPts val="0"/>
              </a:spcBef>
              <a:spcAft>
                <a:spcPts val="750"/>
              </a:spcAft>
            </a:pPr>
            <a:r>
              <a:rPr lang="en-US" sz="1800" dirty="0">
                <a:solidFill>
                  <a:srgbClr val="333333"/>
                </a:solidFill>
                <a:effectLst/>
                <a:highlight>
                  <a:srgbClr val="FFFF00"/>
                </a:highlight>
                <a:latin typeface="Arial" panose="020B0604020202020204" pitchFamily="34" charset="0"/>
                <a:ea typeface="Aptos" panose="020B0004020202020204" pitchFamily="34" charset="0"/>
                <a:cs typeface="Aptos" panose="020B0004020202020204" pitchFamily="34" charset="0"/>
              </a:rPr>
              <a:t>Most trusts are not Reporting Companies</a:t>
            </a:r>
            <a:r>
              <a:rPr lang="en-US" sz="1800" dirty="0">
                <a:solidFill>
                  <a:srgbClr val="333333"/>
                </a:solidFill>
                <a:effectLst/>
                <a:highlight>
                  <a:srgbClr val="FFFFFF"/>
                </a:highlight>
                <a:latin typeface="Arial" panose="020B0604020202020204" pitchFamily="34" charset="0"/>
                <a:ea typeface="Aptos" panose="020B0004020202020204" pitchFamily="34" charset="0"/>
                <a:cs typeface="Aptos" panose="020B0004020202020204" pitchFamily="34" charset="0"/>
              </a:rPr>
              <a:t>, but as the FAQs point out, the FAQs begin with “It depends.” They continue to explain that a domestic entity such as a statutory trust, business trust, or foundation is a Reporting Company only if it was created by the filing of a document with a secretary of state or similar office. Most</a:t>
            </a:r>
            <a:r>
              <a:rPr lang="en-US" sz="1800" dirty="0">
                <a:solidFill>
                  <a:srgbClr val="333333"/>
                </a:solidFill>
                <a:highlight>
                  <a:srgbClr val="FFFFFF"/>
                </a:highlight>
                <a:latin typeface="Arial" panose="020B0604020202020204" pitchFamily="34" charset="0"/>
                <a:ea typeface="Aptos" panose="020B0004020202020204" pitchFamily="34" charset="0"/>
                <a:cs typeface="Aptos" panose="020B0004020202020204" pitchFamily="34" charset="0"/>
              </a:rPr>
              <a:t> </a:t>
            </a:r>
            <a:r>
              <a:rPr lang="en-US" sz="1800" dirty="0">
                <a:solidFill>
                  <a:srgbClr val="333333"/>
                </a:solidFill>
                <a:effectLst/>
                <a:highlight>
                  <a:srgbClr val="FFFFFF"/>
                </a:highlight>
                <a:latin typeface="Arial" panose="020B0604020202020204" pitchFamily="34" charset="0"/>
                <a:ea typeface="Aptos" panose="020B0004020202020204" pitchFamily="34" charset="0"/>
                <a:cs typeface="Aptos" panose="020B0004020202020204" pitchFamily="34" charset="0"/>
              </a:rPr>
              <a:t>trusts do not file to be formed and are rather created by contract. But as with so many legal matters, state laws vary as to whether certain trusts (sometimes called “statutory” or “business” trusts) require the filing of a document with the secretary of state to be created. If a trust is created in a U.S. jurisdiction that requires such filing, then it is a Reporting Company, unless an exemption applies. But if a trust is a Reporting Company, it should then consider if it may nonetheless be exempt from filing. For example, a foundation may not be required to report beneficial ownership information to FinCEN if the foundation qualifies for the tax-exempt entity exemption.</a:t>
            </a:r>
            <a:endParaRPr lang="en-US" sz="1800" dirty="0">
              <a:effectLst/>
              <a:highlight>
                <a:srgbClr val="FFFFFF"/>
              </a:highlight>
              <a:latin typeface="Aptos" panose="020B0004020202020204" pitchFamily="34" charset="0"/>
              <a:ea typeface="Aptos" panose="020B0004020202020204" pitchFamily="34" charset="0"/>
              <a:cs typeface="Aptos" panose="020B0004020202020204" pitchFamily="34" charset="0"/>
            </a:endParaRPr>
          </a:p>
        </p:txBody>
      </p:sp>
      <p:sp>
        <p:nvSpPr>
          <p:cNvPr id="4" name="Slide Number Placeholder 3">
            <a:extLst>
              <a:ext uri="{FF2B5EF4-FFF2-40B4-BE49-F238E27FC236}">
                <a16:creationId xmlns:a16="http://schemas.microsoft.com/office/drawing/2014/main" id="{DA57CA0C-8EBD-3FF3-4F33-7AF4F3B4FCAF}"/>
              </a:ext>
            </a:extLst>
          </p:cNvPr>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5BDBC964-145E-46F2-873C-964447E6BE34}" type="slidenum">
              <a:rPr kumimoji="0" lang="en-US" altLang="en-US" sz="2600" b="1" i="0" u="none" strike="noStrike" kern="1200" cap="none" spc="0" normalizeH="0" baseline="0" noProof="0" smtClean="0">
                <a:ln>
                  <a:noFill/>
                </a:ln>
                <a:solidFill>
                  <a:srgbClr val="FFFFFF"/>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37</a:t>
            </a:fld>
            <a:endParaRPr kumimoji="0" lang="en-US" altLang="en-US" sz="2600" b="1" i="0" u="none" strike="noStrike" kern="1200" cap="none" spc="0" normalizeH="0" baseline="0" noProof="0" dirty="0">
              <a:ln>
                <a:noFill/>
              </a:ln>
              <a:solidFill>
                <a:srgbClr val="FFFFFF"/>
              </a:solidFill>
              <a:effectLst/>
              <a:uLnTx/>
              <a:uFillTx/>
              <a:latin typeface="Arial" charset="0"/>
              <a:ea typeface="+mn-ea"/>
              <a:cs typeface="+mn-cs"/>
            </a:endParaRPr>
          </a:p>
        </p:txBody>
      </p:sp>
    </p:spTree>
    <p:extLst>
      <p:ext uri="{BB962C8B-B14F-4D97-AF65-F5344CB8AC3E}">
        <p14:creationId xmlns:p14="http://schemas.microsoft.com/office/powerpoint/2010/main" val="87212517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18A6A-97F1-BA8A-2DCE-9E96D9FDD787}"/>
              </a:ext>
            </a:extLst>
          </p:cNvPr>
          <p:cNvSpPr>
            <a:spLocks noGrp="1"/>
          </p:cNvSpPr>
          <p:nvPr>
            <p:ph type="title"/>
          </p:nvPr>
        </p:nvSpPr>
        <p:spPr/>
        <p:txBody>
          <a:bodyPr/>
          <a:lstStyle/>
          <a:p>
            <a:r>
              <a:rPr lang="en-US" sz="3000" dirty="0"/>
              <a:t>Beneficial Owners Owning or Controlling a Reporting Company Through a Trust</a:t>
            </a:r>
          </a:p>
        </p:txBody>
      </p:sp>
      <p:sp>
        <p:nvSpPr>
          <p:cNvPr id="3" name="Content Placeholder 2">
            <a:extLst>
              <a:ext uri="{FF2B5EF4-FFF2-40B4-BE49-F238E27FC236}">
                <a16:creationId xmlns:a16="http://schemas.microsoft.com/office/drawing/2014/main" id="{150F0285-61F3-061F-AC35-B6697F03C723}"/>
              </a:ext>
            </a:extLst>
          </p:cNvPr>
          <p:cNvSpPr>
            <a:spLocks noGrp="1"/>
          </p:cNvSpPr>
          <p:nvPr>
            <p:ph idx="1"/>
          </p:nvPr>
        </p:nvSpPr>
        <p:spPr/>
        <p:txBody>
          <a:bodyPr/>
          <a:lstStyle/>
          <a:p>
            <a:pPr marL="0" marR="0">
              <a:lnSpc>
                <a:spcPct val="105000"/>
              </a:lnSpc>
              <a:spcBef>
                <a:spcPts val="0"/>
              </a:spcBef>
              <a:spcAft>
                <a:spcPts val="750"/>
              </a:spcAft>
            </a:pPr>
            <a:r>
              <a:rPr lang="en-US" sz="1800" dirty="0">
                <a:solidFill>
                  <a:srgbClr val="333333"/>
                </a:solidFill>
                <a:effectLst/>
                <a:highlight>
                  <a:srgbClr val="FFFFFF"/>
                </a:highlight>
                <a:latin typeface="Arial" panose="020B0604020202020204" pitchFamily="34" charset="0"/>
                <a:ea typeface="Aptos" panose="020B0004020202020204" pitchFamily="34" charset="0"/>
                <a:cs typeface="Aptos" panose="020B0004020202020204" pitchFamily="34" charset="0"/>
              </a:rPr>
              <a:t>The FAQ provides the following guidance to this significant question for estate planning: “</a:t>
            </a:r>
            <a:r>
              <a:rPr lang="en-US" sz="1800" i="1" dirty="0">
                <a:solidFill>
                  <a:srgbClr val="333333"/>
                </a:solidFill>
                <a:effectLst/>
                <a:highlight>
                  <a:srgbClr val="FFFFFF"/>
                </a:highlight>
                <a:latin typeface="Arial" panose="020B0604020202020204" pitchFamily="34" charset="0"/>
                <a:ea typeface="Aptos" panose="020B0004020202020204" pitchFamily="34" charset="0"/>
                <a:cs typeface="Aptos" panose="020B0004020202020204" pitchFamily="34" charset="0"/>
              </a:rPr>
              <a:t>Yes, beneficial owners </a:t>
            </a:r>
            <a:r>
              <a:rPr lang="en-US" sz="1800" i="1" dirty="0">
                <a:solidFill>
                  <a:srgbClr val="333333"/>
                </a:solidFill>
                <a:effectLst/>
                <a:highlight>
                  <a:srgbClr val="FFFF00"/>
                </a:highlight>
                <a:latin typeface="Arial" panose="020B0604020202020204" pitchFamily="34" charset="0"/>
                <a:ea typeface="Aptos" panose="020B0004020202020204" pitchFamily="34" charset="0"/>
                <a:cs typeface="Aptos" panose="020B0004020202020204" pitchFamily="34" charset="0"/>
              </a:rPr>
              <a:t>can own or control a reporting company through trusts</a:t>
            </a:r>
            <a:r>
              <a:rPr lang="en-US" sz="1800" i="1" dirty="0">
                <a:solidFill>
                  <a:srgbClr val="333333"/>
                </a:solidFill>
                <a:effectLst/>
                <a:highlight>
                  <a:srgbClr val="FFFFFF"/>
                </a:highlight>
                <a:latin typeface="Arial" panose="020B0604020202020204" pitchFamily="34" charset="0"/>
                <a:ea typeface="Aptos" panose="020B0004020202020204" pitchFamily="34" charset="0"/>
                <a:cs typeface="Aptos" panose="020B0004020202020204" pitchFamily="34" charset="0"/>
              </a:rPr>
              <a:t>. They can do so by either exercising substantial control over a reporting company through a trust arrangement or by owning or controlling the ownership interests of a reporting company that are held in a trust.</a:t>
            </a:r>
            <a:r>
              <a:rPr lang="en-US" sz="1800" dirty="0">
                <a:solidFill>
                  <a:srgbClr val="333333"/>
                </a:solidFill>
                <a:effectLst/>
                <a:highlight>
                  <a:srgbClr val="FFFFFF"/>
                </a:highlight>
                <a:latin typeface="Arial" panose="020B0604020202020204" pitchFamily="34" charset="0"/>
                <a:ea typeface="Aptos" panose="020B0004020202020204" pitchFamily="34" charset="0"/>
                <a:cs typeface="Aptos" panose="020B0004020202020204" pitchFamily="34" charset="0"/>
              </a:rPr>
              <a:t>”</a:t>
            </a:r>
            <a:endParaRPr lang="en-US" sz="1800" dirty="0">
              <a:effectLst/>
              <a:highlight>
                <a:srgbClr val="FFFFFF"/>
              </a:highlight>
              <a:latin typeface="Aptos" panose="020B0004020202020204" pitchFamily="34" charset="0"/>
              <a:ea typeface="Aptos" panose="020B0004020202020204" pitchFamily="34" charset="0"/>
              <a:cs typeface="Aptos" panose="020B0004020202020204" pitchFamily="34" charset="0"/>
            </a:endParaRPr>
          </a:p>
          <a:p>
            <a:pPr marL="0" marR="0">
              <a:lnSpc>
                <a:spcPct val="105000"/>
              </a:lnSpc>
              <a:spcBef>
                <a:spcPts val="0"/>
              </a:spcBef>
              <a:spcAft>
                <a:spcPts val="750"/>
              </a:spcAft>
            </a:pPr>
            <a:r>
              <a:rPr lang="en-US" sz="1800" dirty="0">
                <a:solidFill>
                  <a:srgbClr val="333333"/>
                </a:solidFill>
                <a:effectLst/>
                <a:highlight>
                  <a:srgbClr val="FFFFFF"/>
                </a:highlight>
                <a:latin typeface="Arial" panose="020B0604020202020204" pitchFamily="34" charset="0"/>
                <a:ea typeface="Aptos" panose="020B0004020202020204" pitchFamily="34" charset="0"/>
                <a:cs typeface="Aptos" panose="020B0004020202020204" pitchFamily="34" charset="0"/>
              </a:rPr>
              <a:t>In a simple trust situation, </a:t>
            </a:r>
            <a:r>
              <a:rPr lang="en-US" sz="1800" b="1" dirty="0">
                <a:solidFill>
                  <a:srgbClr val="FF0000"/>
                </a:solidFill>
                <a:effectLst/>
                <a:highlight>
                  <a:srgbClr val="FFFFFF"/>
                </a:highlight>
                <a:latin typeface="Arial" panose="020B0604020202020204" pitchFamily="34" charset="0"/>
                <a:ea typeface="Aptos" panose="020B0004020202020204" pitchFamily="34" charset="0"/>
                <a:cs typeface="Aptos" panose="020B0004020202020204" pitchFamily="34" charset="0"/>
              </a:rPr>
              <a:t>[1] </a:t>
            </a:r>
            <a:r>
              <a:rPr lang="en-US" sz="1800" dirty="0">
                <a:solidFill>
                  <a:srgbClr val="333333"/>
                </a:solidFill>
                <a:effectLst/>
                <a:highlight>
                  <a:srgbClr val="FFFFFF"/>
                </a:highlight>
                <a:latin typeface="Arial" panose="020B0604020202020204" pitchFamily="34" charset="0"/>
                <a:ea typeface="Aptos" panose="020B0004020202020204" pitchFamily="34" charset="0"/>
                <a:cs typeface="Aptos" panose="020B0004020202020204" pitchFamily="34" charset="0"/>
              </a:rPr>
              <a:t>if a trust </a:t>
            </a:r>
            <a:r>
              <a:rPr lang="en-US" sz="1800" dirty="0">
                <a:solidFill>
                  <a:srgbClr val="333333"/>
                </a:solidFill>
                <a:effectLst/>
                <a:highlight>
                  <a:srgbClr val="FFFF00"/>
                </a:highlight>
                <a:latin typeface="Arial" panose="020B0604020202020204" pitchFamily="34" charset="0"/>
                <a:ea typeface="Aptos" panose="020B0004020202020204" pitchFamily="34" charset="0"/>
                <a:cs typeface="Aptos" panose="020B0004020202020204" pitchFamily="34" charset="0"/>
              </a:rPr>
              <a:t>owns 25% or more </a:t>
            </a:r>
            <a:r>
              <a:rPr lang="en-US" sz="1800" dirty="0">
                <a:solidFill>
                  <a:srgbClr val="333333"/>
                </a:solidFill>
                <a:effectLst/>
                <a:highlight>
                  <a:srgbClr val="FFFFFF"/>
                </a:highlight>
                <a:latin typeface="Arial" panose="020B0604020202020204" pitchFamily="34" charset="0"/>
                <a:ea typeface="Aptos" panose="020B0004020202020204" pitchFamily="34" charset="0"/>
                <a:cs typeface="Aptos" panose="020B0004020202020204" pitchFamily="34" charset="0"/>
              </a:rPr>
              <a:t>of an entity that is classified as a Reporting Company, then the trust would be deemed an owner which is required to report Beneficial Ownership Information. If a trust owned less than 25% of an entity that is classified as a Reporting Company, then </a:t>
            </a:r>
            <a:r>
              <a:rPr lang="en-US" sz="1800" b="1" dirty="0">
                <a:solidFill>
                  <a:srgbClr val="FF0000"/>
                </a:solidFill>
                <a:effectLst/>
                <a:highlight>
                  <a:srgbClr val="FFFFFF"/>
                </a:highlight>
                <a:latin typeface="Arial" panose="020B0604020202020204" pitchFamily="34" charset="0"/>
                <a:ea typeface="Aptos" panose="020B0004020202020204" pitchFamily="34" charset="0"/>
                <a:cs typeface="Aptos" panose="020B0004020202020204" pitchFamily="34" charset="0"/>
              </a:rPr>
              <a:t>[2]</a:t>
            </a:r>
            <a:r>
              <a:rPr lang="en-US" sz="1800" dirty="0">
                <a:solidFill>
                  <a:srgbClr val="333333"/>
                </a:solidFill>
                <a:effectLst/>
                <a:highlight>
                  <a:srgbClr val="FFFFFF"/>
                </a:highlight>
                <a:latin typeface="Arial" panose="020B0604020202020204" pitchFamily="34" charset="0"/>
                <a:ea typeface="Aptos" panose="020B0004020202020204" pitchFamily="34" charset="0"/>
                <a:cs typeface="Aptos" panose="020B0004020202020204" pitchFamily="34" charset="0"/>
              </a:rPr>
              <a:t> an analysis would have to be performed to determine whether the </a:t>
            </a:r>
            <a:r>
              <a:rPr lang="en-US" sz="1800" dirty="0">
                <a:solidFill>
                  <a:srgbClr val="333333"/>
                </a:solidFill>
                <a:effectLst/>
                <a:highlight>
                  <a:srgbClr val="FFFF00"/>
                </a:highlight>
                <a:latin typeface="Arial" panose="020B0604020202020204" pitchFamily="34" charset="0"/>
                <a:ea typeface="Aptos" panose="020B0004020202020204" pitchFamily="34" charset="0"/>
                <a:cs typeface="Aptos" panose="020B0004020202020204" pitchFamily="34" charset="0"/>
              </a:rPr>
              <a:t>trust can exercise substantial control</a:t>
            </a:r>
            <a:r>
              <a:rPr lang="en-US" sz="1800" dirty="0">
                <a:solidFill>
                  <a:srgbClr val="333333"/>
                </a:solidFill>
                <a:effectLst/>
                <a:highlight>
                  <a:srgbClr val="FFFFFF"/>
                </a:highlight>
                <a:latin typeface="Arial" panose="020B0604020202020204" pitchFamily="34" charset="0"/>
                <a:ea typeface="Aptos" panose="020B0004020202020204" pitchFamily="34" charset="0"/>
                <a:cs typeface="Aptos" panose="020B0004020202020204" pitchFamily="34" charset="0"/>
              </a:rPr>
              <a:t> over the entity. But there is another prong to the analysis about which the FinCEN guidance provides little insight. </a:t>
            </a:r>
          </a:p>
        </p:txBody>
      </p:sp>
      <p:sp>
        <p:nvSpPr>
          <p:cNvPr id="4" name="Slide Number Placeholder 3">
            <a:extLst>
              <a:ext uri="{FF2B5EF4-FFF2-40B4-BE49-F238E27FC236}">
                <a16:creationId xmlns:a16="http://schemas.microsoft.com/office/drawing/2014/main" id="{9E78973D-7C45-DFE1-0630-F8224EB32953}"/>
              </a:ext>
            </a:extLst>
          </p:cNvPr>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5BDBC964-145E-46F2-873C-964447E6BE34}" type="slidenum">
              <a:rPr kumimoji="0" lang="en-US" altLang="en-US" sz="2600" b="1" i="0" u="none" strike="noStrike" kern="1200" cap="none" spc="0" normalizeH="0" baseline="0" noProof="0" smtClean="0">
                <a:ln>
                  <a:noFill/>
                </a:ln>
                <a:solidFill>
                  <a:srgbClr val="FFFFFF"/>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38</a:t>
            </a:fld>
            <a:endParaRPr kumimoji="0" lang="en-US" altLang="en-US" sz="2600" b="1" i="0" u="none" strike="noStrike" kern="1200" cap="none" spc="0" normalizeH="0" baseline="0" noProof="0" dirty="0">
              <a:ln>
                <a:noFill/>
              </a:ln>
              <a:solidFill>
                <a:srgbClr val="FFFFFF"/>
              </a:solidFill>
              <a:effectLst/>
              <a:uLnTx/>
              <a:uFillTx/>
              <a:latin typeface="Arial" charset="0"/>
              <a:ea typeface="+mn-ea"/>
              <a:cs typeface="+mn-cs"/>
            </a:endParaRPr>
          </a:p>
        </p:txBody>
      </p:sp>
    </p:spTree>
    <p:extLst>
      <p:ext uri="{BB962C8B-B14F-4D97-AF65-F5344CB8AC3E}">
        <p14:creationId xmlns:p14="http://schemas.microsoft.com/office/powerpoint/2010/main" val="3824461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18A6A-97F1-BA8A-2DCE-9E96D9FDD787}"/>
              </a:ext>
            </a:extLst>
          </p:cNvPr>
          <p:cNvSpPr>
            <a:spLocks noGrp="1"/>
          </p:cNvSpPr>
          <p:nvPr>
            <p:ph type="title"/>
          </p:nvPr>
        </p:nvSpPr>
        <p:spPr/>
        <p:txBody>
          <a:bodyPr/>
          <a:lstStyle/>
          <a:p>
            <a:r>
              <a:rPr lang="en-US" sz="3000" dirty="0"/>
              <a:t>Beneficial Owners Owning or Controlling a Reporting Company Through a Trust</a:t>
            </a:r>
          </a:p>
        </p:txBody>
      </p:sp>
      <p:sp>
        <p:nvSpPr>
          <p:cNvPr id="3" name="Content Placeholder 2">
            <a:extLst>
              <a:ext uri="{FF2B5EF4-FFF2-40B4-BE49-F238E27FC236}">
                <a16:creationId xmlns:a16="http://schemas.microsoft.com/office/drawing/2014/main" id="{150F0285-61F3-061F-AC35-B6697F03C723}"/>
              </a:ext>
            </a:extLst>
          </p:cNvPr>
          <p:cNvSpPr>
            <a:spLocks noGrp="1"/>
          </p:cNvSpPr>
          <p:nvPr>
            <p:ph idx="1"/>
          </p:nvPr>
        </p:nvSpPr>
        <p:spPr/>
        <p:txBody>
          <a:bodyPr/>
          <a:lstStyle/>
          <a:p>
            <a:pPr marL="0" marR="0">
              <a:lnSpc>
                <a:spcPct val="105000"/>
              </a:lnSpc>
              <a:spcBef>
                <a:spcPts val="0"/>
              </a:spcBef>
              <a:spcAft>
                <a:spcPts val="750"/>
              </a:spcAft>
            </a:pPr>
            <a:r>
              <a:rPr lang="en-US" sz="1800" dirty="0">
                <a:solidFill>
                  <a:srgbClr val="333333"/>
                </a:solidFill>
                <a:effectLst/>
                <a:highlight>
                  <a:srgbClr val="FFFFFF"/>
                </a:highlight>
                <a:latin typeface="Arial" panose="020B0604020202020204" pitchFamily="34" charset="0"/>
                <a:ea typeface="Aptos" panose="020B0004020202020204" pitchFamily="34" charset="0"/>
                <a:cs typeface="Aptos" panose="020B0004020202020204" pitchFamily="34" charset="0"/>
              </a:rPr>
              <a:t>If the trust might exercise substantial control over the Reporting Company, </a:t>
            </a:r>
            <a:r>
              <a:rPr lang="en-US" sz="1800" dirty="0">
                <a:solidFill>
                  <a:srgbClr val="333333"/>
                </a:solidFill>
                <a:effectLst/>
                <a:highlight>
                  <a:srgbClr val="FFFF00"/>
                </a:highlight>
                <a:latin typeface="Arial" panose="020B0604020202020204" pitchFamily="34" charset="0"/>
                <a:ea typeface="Aptos" panose="020B0004020202020204" pitchFamily="34" charset="0"/>
                <a:cs typeface="Aptos" panose="020B0004020202020204" pitchFamily="34" charset="0"/>
              </a:rPr>
              <a:t>which individuals named in trust positions, powerholders, etc., could be those who exercise the requisite control</a:t>
            </a:r>
            <a:r>
              <a:rPr lang="en-US" sz="1800" dirty="0">
                <a:solidFill>
                  <a:srgbClr val="333333"/>
                </a:solidFill>
                <a:effectLst/>
                <a:highlight>
                  <a:srgbClr val="FFFFFF"/>
                </a:highlight>
                <a:latin typeface="Arial" panose="020B0604020202020204" pitchFamily="34" charset="0"/>
                <a:ea typeface="Aptos" panose="020B0004020202020204" pitchFamily="34" charset="0"/>
                <a:cs typeface="Aptos" panose="020B0004020202020204" pitchFamily="34" charset="0"/>
              </a:rPr>
              <a:t>. That might require an analysis of the trust instrument and any amendments. Given the complexity of modern trusts, if a powerholder acted, or a trustee decanted (that is, transferred the assets to another trust), or perhaps if a trust director or protector (which might be labeled under different titles depending on the draftsperson involved) has acted, the ancillary documents evidencing those actions would have to be identified and evaluated. The Reporting Company’s governing documents may be relevant to the analysis. There may be many other relevant documents apart from the obvious trust instrument and operating (or other) agreement for the Reporting Company that could impact the analysis. The FinCEN guidance does not provide any meaningful insight into this analysis.</a:t>
            </a:r>
            <a:endParaRPr lang="en-US" sz="1800" dirty="0">
              <a:effectLst/>
              <a:highlight>
                <a:srgbClr val="FFFFFF"/>
              </a:highlight>
              <a:latin typeface="Aptos" panose="020B0004020202020204" pitchFamily="34" charset="0"/>
              <a:ea typeface="Aptos" panose="020B0004020202020204" pitchFamily="34" charset="0"/>
              <a:cs typeface="Aptos" panose="020B0004020202020204" pitchFamily="34" charset="0"/>
            </a:endParaRPr>
          </a:p>
          <a:p>
            <a:endParaRPr lang="en-US" dirty="0"/>
          </a:p>
        </p:txBody>
      </p:sp>
      <p:sp>
        <p:nvSpPr>
          <p:cNvPr id="4" name="Slide Number Placeholder 3">
            <a:extLst>
              <a:ext uri="{FF2B5EF4-FFF2-40B4-BE49-F238E27FC236}">
                <a16:creationId xmlns:a16="http://schemas.microsoft.com/office/drawing/2014/main" id="{9E78973D-7C45-DFE1-0630-F8224EB32953}"/>
              </a:ext>
            </a:extLst>
          </p:cNvPr>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5BDBC964-145E-46F2-873C-964447E6BE34}" type="slidenum">
              <a:rPr kumimoji="0" lang="en-US" altLang="en-US" sz="2600" b="1" i="0" u="none" strike="noStrike" kern="1200" cap="none" spc="0" normalizeH="0" baseline="0" noProof="0" smtClean="0">
                <a:ln>
                  <a:noFill/>
                </a:ln>
                <a:solidFill>
                  <a:srgbClr val="FFFFFF"/>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39</a:t>
            </a:fld>
            <a:endParaRPr kumimoji="0" lang="en-US" altLang="en-US" sz="2600" b="1" i="0" u="none" strike="noStrike" kern="1200" cap="none" spc="0" normalizeH="0" baseline="0" noProof="0" dirty="0">
              <a:ln>
                <a:noFill/>
              </a:ln>
              <a:solidFill>
                <a:srgbClr val="FFFFFF"/>
              </a:solidFill>
              <a:effectLst/>
              <a:uLnTx/>
              <a:uFillTx/>
              <a:latin typeface="Arial" charset="0"/>
              <a:ea typeface="+mn-ea"/>
              <a:cs typeface="+mn-cs"/>
            </a:endParaRPr>
          </a:p>
        </p:txBody>
      </p:sp>
    </p:spTree>
    <p:extLst>
      <p:ext uri="{BB962C8B-B14F-4D97-AF65-F5344CB8AC3E}">
        <p14:creationId xmlns:p14="http://schemas.microsoft.com/office/powerpoint/2010/main" val="7799036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Grp="1" noChangeArrowheads="1"/>
          </p:cNvSpPr>
          <p:nvPr>
            <p:ph type="ctrTitle"/>
          </p:nvPr>
        </p:nvSpPr>
        <p:spPr/>
        <p:txBody>
          <a:bodyPr/>
          <a:lstStyle/>
          <a:p>
            <a:pPr eaLnBrk="1" hangingPunct="1"/>
            <a:r>
              <a:rPr lang="en-US" sz="5400" dirty="0">
                <a:solidFill>
                  <a:schemeClr val="tx2"/>
                </a:solidFill>
              </a:rPr>
              <a:t>Trusts as Beneficial Owners</a:t>
            </a:r>
            <a:endParaRPr lang="en-US" altLang="en-US" sz="5400" dirty="0">
              <a:solidFill>
                <a:schemeClr val="tx2"/>
              </a:solidFill>
            </a:endParaRPr>
          </a:p>
        </p:txBody>
      </p:sp>
      <p:sp>
        <p:nvSpPr>
          <p:cNvPr id="3075" name="Rectangle 3"/>
          <p:cNvSpPr>
            <a:spLocks noGrp="1" noChangeArrowheads="1"/>
          </p:cNvSpPr>
          <p:nvPr>
            <p:ph type="subTitle" idx="1"/>
          </p:nvPr>
        </p:nvSpPr>
        <p:spPr/>
        <p:txBody>
          <a:bodyPr/>
          <a:lstStyle/>
          <a:p>
            <a:pPr eaLnBrk="1" hangingPunct="1"/>
            <a:r>
              <a:rPr lang="en-US" altLang="en-US" sz="3200" b="1" dirty="0"/>
              <a:t>Complications and Uncertainties Abound</a:t>
            </a:r>
          </a:p>
        </p:txBody>
      </p:sp>
      <p:sp>
        <p:nvSpPr>
          <p:cNvPr id="2" name="Slide Number Placeholder 1"/>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DF512CA7-9ABB-4E7F-87A3-5B30D1E5FAEE}" type="slidenum">
              <a:rPr kumimoji="0" lang="en-US" altLang="en-US" sz="2600" b="1" i="0" u="none" strike="noStrike" kern="1200" cap="none" spc="0" normalizeH="0" baseline="0" noProof="0" smtClean="0">
                <a:ln>
                  <a:noFill/>
                </a:ln>
                <a:solidFill>
                  <a:srgbClr val="FFFFFF"/>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4</a:t>
            </a:fld>
            <a:endParaRPr kumimoji="0" lang="en-US" altLang="en-US" sz="2600" b="1" i="0" u="none" strike="noStrike" kern="1200" cap="none" spc="0" normalizeH="0" baseline="0" noProof="0" dirty="0">
              <a:ln>
                <a:noFill/>
              </a:ln>
              <a:solidFill>
                <a:srgbClr val="FFFFFF"/>
              </a:solidFill>
              <a:effectLst/>
              <a:uLnTx/>
              <a:uFillTx/>
              <a:latin typeface="Arial" charset="0"/>
              <a:ea typeface="+mn-ea"/>
              <a:cs typeface="+mn-cs"/>
            </a:endParaRPr>
          </a:p>
        </p:txBody>
      </p:sp>
    </p:spTree>
    <p:extLst>
      <p:ext uri="{BB962C8B-B14F-4D97-AF65-F5344CB8AC3E}">
        <p14:creationId xmlns:p14="http://schemas.microsoft.com/office/powerpoint/2010/main" val="146166618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FDA102-5DE7-3F4D-5B91-716C3A937EBE}"/>
              </a:ext>
            </a:extLst>
          </p:cNvPr>
          <p:cNvSpPr>
            <a:spLocks noGrp="1"/>
          </p:cNvSpPr>
          <p:nvPr>
            <p:ph type="title"/>
          </p:nvPr>
        </p:nvSpPr>
        <p:spPr/>
        <p:txBody>
          <a:bodyPr/>
          <a:lstStyle/>
          <a:p>
            <a:r>
              <a:rPr lang="en-US" dirty="0"/>
              <a:t>Trust Ownership/Control of Reporting Company</a:t>
            </a:r>
          </a:p>
        </p:txBody>
      </p:sp>
      <p:sp>
        <p:nvSpPr>
          <p:cNvPr id="3" name="Content Placeholder 2">
            <a:extLst>
              <a:ext uri="{FF2B5EF4-FFF2-40B4-BE49-F238E27FC236}">
                <a16:creationId xmlns:a16="http://schemas.microsoft.com/office/drawing/2014/main" id="{AA11017E-5CF2-EBF9-AF40-2FB551443130}"/>
              </a:ext>
            </a:extLst>
          </p:cNvPr>
          <p:cNvSpPr>
            <a:spLocks noGrp="1"/>
          </p:cNvSpPr>
          <p:nvPr>
            <p:ph idx="1"/>
          </p:nvPr>
        </p:nvSpPr>
        <p:spPr/>
        <p:txBody>
          <a:bodyPr/>
          <a:lstStyle/>
          <a:p>
            <a:pPr marL="0" marR="0">
              <a:lnSpc>
                <a:spcPct val="105000"/>
              </a:lnSpc>
              <a:spcBef>
                <a:spcPts val="0"/>
              </a:spcBef>
              <a:spcAft>
                <a:spcPts val="750"/>
              </a:spcAft>
            </a:pPr>
            <a:r>
              <a:rPr lang="en-US" sz="1800" dirty="0">
                <a:solidFill>
                  <a:srgbClr val="000000"/>
                </a:solidFill>
                <a:effectLst/>
                <a:highlight>
                  <a:srgbClr val="FFFFFF"/>
                </a:highlight>
                <a:latin typeface="Arial" panose="020B0604020202020204" pitchFamily="34" charset="0"/>
                <a:ea typeface="Aptos" panose="020B0004020202020204" pitchFamily="34" charset="0"/>
                <a:cs typeface="Aptos" panose="020B0004020202020204" pitchFamily="34" charset="0"/>
              </a:rPr>
              <a:t>The FAQs elaborate on trust ownership or control of a Reporting Company. FinCen poses the question: “</a:t>
            </a:r>
            <a:r>
              <a:rPr lang="en-US" sz="1800" i="1" dirty="0">
                <a:solidFill>
                  <a:srgbClr val="000000"/>
                </a:solidFill>
                <a:effectLst/>
                <a:highlight>
                  <a:srgbClr val="FFFFFF"/>
                </a:highlight>
                <a:latin typeface="Arial" panose="020B0604020202020204" pitchFamily="34" charset="0"/>
                <a:ea typeface="Aptos" panose="020B0004020202020204" pitchFamily="34" charset="0"/>
                <a:cs typeface="Aptos" panose="020B0004020202020204" pitchFamily="34" charset="0"/>
              </a:rPr>
              <a:t>Who are a reporting company’s beneficial owners when individuals own or control the company through a trust?”</a:t>
            </a:r>
            <a:endParaRPr lang="en-US" sz="1800" dirty="0">
              <a:effectLst/>
              <a:highlight>
                <a:srgbClr val="FFFFFF"/>
              </a:highlight>
              <a:latin typeface="Aptos" panose="020B0004020202020204" pitchFamily="34" charset="0"/>
              <a:ea typeface="Aptos" panose="020B0004020202020204" pitchFamily="34" charset="0"/>
              <a:cs typeface="Aptos" panose="020B0004020202020204" pitchFamily="34" charset="0"/>
            </a:endParaRPr>
          </a:p>
          <a:p>
            <a:pPr marL="0" marR="0">
              <a:lnSpc>
                <a:spcPct val="105000"/>
              </a:lnSpc>
              <a:spcBef>
                <a:spcPts val="0"/>
              </a:spcBef>
              <a:spcAft>
                <a:spcPts val="750"/>
              </a:spcAft>
            </a:pPr>
            <a:r>
              <a:rPr lang="en-US" sz="1800" dirty="0">
                <a:solidFill>
                  <a:srgbClr val="333333"/>
                </a:solidFill>
                <a:effectLst/>
                <a:highlight>
                  <a:srgbClr val="FFFFFF"/>
                </a:highlight>
                <a:latin typeface="Arial" panose="020B0604020202020204" pitchFamily="34" charset="0"/>
                <a:ea typeface="Aptos" panose="020B0004020202020204" pitchFamily="34" charset="0"/>
                <a:cs typeface="Aptos" panose="020B0004020202020204" pitchFamily="34" charset="0"/>
              </a:rPr>
              <a:t>Following is the text of FAQ D.15, which will then be analyzed: </a:t>
            </a:r>
            <a:endParaRPr lang="en-US" sz="1800" dirty="0">
              <a:effectLst/>
              <a:highlight>
                <a:srgbClr val="FFFFFF"/>
              </a:highlight>
              <a:latin typeface="Aptos" panose="020B0004020202020204" pitchFamily="34" charset="0"/>
              <a:ea typeface="Aptos" panose="020B0004020202020204" pitchFamily="34" charset="0"/>
              <a:cs typeface="Aptos" panose="020B0004020202020204" pitchFamily="34" charset="0"/>
            </a:endParaRPr>
          </a:p>
          <a:p>
            <a:pPr marL="0" marR="0">
              <a:lnSpc>
                <a:spcPct val="105000"/>
              </a:lnSpc>
              <a:spcBef>
                <a:spcPts val="0"/>
              </a:spcBef>
              <a:spcAft>
                <a:spcPts val="750"/>
              </a:spcAft>
            </a:pPr>
            <a:r>
              <a:rPr lang="en-US" sz="1800" dirty="0">
                <a:solidFill>
                  <a:srgbClr val="333333"/>
                </a:solidFill>
                <a:effectLst/>
                <a:highlight>
                  <a:srgbClr val="FFFFFF"/>
                </a:highlight>
                <a:latin typeface="Arial" panose="020B0604020202020204" pitchFamily="34" charset="0"/>
                <a:ea typeface="Aptos" panose="020B0004020202020204" pitchFamily="34" charset="0"/>
                <a:cs typeface="Aptos" panose="020B0004020202020204" pitchFamily="34" charset="0"/>
              </a:rPr>
              <a:t>“</a:t>
            </a:r>
            <a:r>
              <a:rPr lang="en-US" sz="1800" i="1" dirty="0">
                <a:solidFill>
                  <a:srgbClr val="333333"/>
                </a:solidFill>
                <a:effectLst/>
                <a:highlight>
                  <a:srgbClr val="FFFFFF"/>
                </a:highlight>
                <a:latin typeface="Arial" panose="020B0604020202020204" pitchFamily="34" charset="0"/>
                <a:ea typeface="Aptos" panose="020B0004020202020204" pitchFamily="34" charset="0"/>
                <a:cs typeface="Aptos" panose="020B0004020202020204" pitchFamily="34" charset="0"/>
              </a:rPr>
              <a:t>A beneficial owner is any individual who either: (1) exercises substantial control over a reporting company, or (2) owns or controls at least 25 percent of a reporting company’s ownership interests. Exercising substantial control or owning or controlling ownership interests may be direct or indirect, including through any contract, arrangement, understanding, relationship, or otherwise.”</a:t>
            </a:r>
            <a:endParaRPr lang="en-US" sz="1800" dirty="0">
              <a:effectLst/>
              <a:highlight>
                <a:srgbClr val="FFFFFF"/>
              </a:highlight>
              <a:latin typeface="Aptos" panose="020B0004020202020204" pitchFamily="34" charset="0"/>
              <a:ea typeface="Aptos" panose="020B0004020202020204" pitchFamily="34" charset="0"/>
              <a:cs typeface="Aptos" panose="020B0004020202020204" pitchFamily="34" charset="0"/>
            </a:endParaRPr>
          </a:p>
        </p:txBody>
      </p:sp>
      <p:sp>
        <p:nvSpPr>
          <p:cNvPr id="4" name="Slide Number Placeholder 3">
            <a:extLst>
              <a:ext uri="{FF2B5EF4-FFF2-40B4-BE49-F238E27FC236}">
                <a16:creationId xmlns:a16="http://schemas.microsoft.com/office/drawing/2014/main" id="{683A6652-1FDC-4F71-42F4-2B52A1192DE4}"/>
              </a:ext>
            </a:extLst>
          </p:cNvPr>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5BDBC964-145E-46F2-873C-964447E6BE34}" type="slidenum">
              <a:rPr kumimoji="0" lang="en-US" altLang="en-US" sz="2600" b="1" i="0" u="none" strike="noStrike" kern="1200" cap="none" spc="0" normalizeH="0" baseline="0" noProof="0" smtClean="0">
                <a:ln>
                  <a:noFill/>
                </a:ln>
                <a:solidFill>
                  <a:srgbClr val="FFFFFF"/>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40</a:t>
            </a:fld>
            <a:endParaRPr kumimoji="0" lang="en-US" altLang="en-US" sz="2600" b="1" i="0" u="none" strike="noStrike" kern="1200" cap="none" spc="0" normalizeH="0" baseline="0" noProof="0" dirty="0">
              <a:ln>
                <a:noFill/>
              </a:ln>
              <a:solidFill>
                <a:srgbClr val="FFFFFF"/>
              </a:solidFill>
              <a:effectLst/>
              <a:uLnTx/>
              <a:uFillTx/>
              <a:latin typeface="Arial" charset="0"/>
              <a:ea typeface="+mn-ea"/>
              <a:cs typeface="+mn-cs"/>
            </a:endParaRPr>
          </a:p>
        </p:txBody>
      </p:sp>
    </p:spTree>
    <p:extLst>
      <p:ext uri="{BB962C8B-B14F-4D97-AF65-F5344CB8AC3E}">
        <p14:creationId xmlns:p14="http://schemas.microsoft.com/office/powerpoint/2010/main" val="53260470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A387DF-A49E-F9C1-B5A9-5868B08D4776}"/>
              </a:ext>
            </a:extLst>
          </p:cNvPr>
          <p:cNvSpPr>
            <a:spLocks noGrp="1"/>
          </p:cNvSpPr>
          <p:nvPr>
            <p:ph type="title"/>
          </p:nvPr>
        </p:nvSpPr>
        <p:spPr/>
        <p:txBody>
          <a:bodyPr/>
          <a:lstStyle/>
          <a:p>
            <a:r>
              <a:rPr lang="en-US" dirty="0"/>
              <a:t>Which Persons File</a:t>
            </a:r>
          </a:p>
        </p:txBody>
      </p:sp>
      <p:sp>
        <p:nvSpPr>
          <p:cNvPr id="3" name="Content Placeholder 2">
            <a:extLst>
              <a:ext uri="{FF2B5EF4-FFF2-40B4-BE49-F238E27FC236}">
                <a16:creationId xmlns:a16="http://schemas.microsoft.com/office/drawing/2014/main" id="{7C762DA8-3830-A512-290F-F3D469A55A23}"/>
              </a:ext>
            </a:extLst>
          </p:cNvPr>
          <p:cNvSpPr>
            <a:spLocks noGrp="1"/>
          </p:cNvSpPr>
          <p:nvPr>
            <p:ph idx="1"/>
          </p:nvPr>
        </p:nvSpPr>
        <p:spPr/>
        <p:txBody>
          <a:bodyPr/>
          <a:lstStyle/>
          <a:p>
            <a:r>
              <a:rPr lang="en-US" sz="1800" dirty="0">
                <a:solidFill>
                  <a:schemeClr val="tx2"/>
                </a:solidFill>
              </a:rPr>
              <a:t>In the context of a trust with one beneficiary and one trustee, this is the trustee, as indicated above. However, consider what this might mean if a complicated trust is involved. A trust might have an investment advisor or trustee who can exercise control over trust investment assets. The person serving in that capacity would seem to be an individual who exercises substantial control over a Reporting Company holding investment assets owned by a trust</a:t>
            </a:r>
            <a:r>
              <a:rPr lang="en-US" sz="1800" dirty="0">
                <a:solidFill>
                  <a:schemeClr val="tx2"/>
                </a:solidFill>
                <a:highlight>
                  <a:srgbClr val="FFFF00"/>
                </a:highlight>
              </a:rPr>
              <a:t>. Some trusts have several different investment advisor roles</a:t>
            </a:r>
            <a:r>
              <a:rPr lang="en-US" sz="1800" dirty="0">
                <a:solidFill>
                  <a:schemeClr val="tx2"/>
                </a:solidFill>
              </a:rPr>
              <a:t>. A trust might name a different trust advisor for marketable securities, for life insurance, and for private equity. In such a situation, it would seem that only the trust advisor with authority over private equity assets would be deemed a Beneficial Owner. </a:t>
            </a:r>
          </a:p>
        </p:txBody>
      </p:sp>
      <p:sp>
        <p:nvSpPr>
          <p:cNvPr id="4" name="Slide Number Placeholder 3">
            <a:extLst>
              <a:ext uri="{FF2B5EF4-FFF2-40B4-BE49-F238E27FC236}">
                <a16:creationId xmlns:a16="http://schemas.microsoft.com/office/drawing/2014/main" id="{C6F9E7D9-5495-5E5F-367F-96E773836FE9}"/>
              </a:ext>
            </a:extLst>
          </p:cNvPr>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5BDBC964-145E-46F2-873C-964447E6BE34}" type="slidenum">
              <a:rPr kumimoji="0" lang="en-US" altLang="en-US" sz="2600" b="1" i="0" u="none" strike="noStrike" kern="1200" cap="none" spc="0" normalizeH="0" baseline="0" noProof="0" smtClean="0">
                <a:ln>
                  <a:noFill/>
                </a:ln>
                <a:solidFill>
                  <a:srgbClr val="FFFFFF"/>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41</a:t>
            </a:fld>
            <a:endParaRPr kumimoji="0" lang="en-US" altLang="en-US" sz="2600" b="1" i="0" u="none" strike="noStrike" kern="1200" cap="none" spc="0" normalizeH="0" baseline="0" noProof="0" dirty="0">
              <a:ln>
                <a:noFill/>
              </a:ln>
              <a:solidFill>
                <a:srgbClr val="FFFFFF"/>
              </a:solidFill>
              <a:effectLst/>
              <a:uLnTx/>
              <a:uFillTx/>
              <a:latin typeface="Arial" charset="0"/>
              <a:ea typeface="+mn-ea"/>
              <a:cs typeface="+mn-cs"/>
            </a:endParaRPr>
          </a:p>
        </p:txBody>
      </p:sp>
    </p:spTree>
    <p:extLst>
      <p:ext uri="{BB962C8B-B14F-4D97-AF65-F5344CB8AC3E}">
        <p14:creationId xmlns:p14="http://schemas.microsoft.com/office/powerpoint/2010/main" val="15308147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A387DF-A49E-F9C1-B5A9-5868B08D4776}"/>
              </a:ext>
            </a:extLst>
          </p:cNvPr>
          <p:cNvSpPr>
            <a:spLocks noGrp="1"/>
          </p:cNvSpPr>
          <p:nvPr>
            <p:ph type="title"/>
          </p:nvPr>
        </p:nvSpPr>
        <p:spPr/>
        <p:txBody>
          <a:bodyPr/>
          <a:lstStyle/>
          <a:p>
            <a:r>
              <a:rPr lang="en-US" dirty="0"/>
              <a:t>Which Persons File</a:t>
            </a:r>
          </a:p>
        </p:txBody>
      </p:sp>
      <p:sp>
        <p:nvSpPr>
          <p:cNvPr id="3" name="Content Placeholder 2">
            <a:extLst>
              <a:ext uri="{FF2B5EF4-FFF2-40B4-BE49-F238E27FC236}">
                <a16:creationId xmlns:a16="http://schemas.microsoft.com/office/drawing/2014/main" id="{7C762DA8-3830-A512-290F-F3D469A55A23}"/>
              </a:ext>
            </a:extLst>
          </p:cNvPr>
          <p:cNvSpPr>
            <a:spLocks noGrp="1"/>
          </p:cNvSpPr>
          <p:nvPr>
            <p:ph idx="1"/>
          </p:nvPr>
        </p:nvSpPr>
        <p:spPr/>
        <p:txBody>
          <a:bodyPr/>
          <a:lstStyle/>
          <a:p>
            <a:r>
              <a:rPr lang="en-US" sz="1800" dirty="0">
                <a:solidFill>
                  <a:schemeClr val="tx2"/>
                </a:solidFill>
              </a:rPr>
              <a:t>Trusts may hold entities where the only asset is a residential property occupied by a beneficiary. For those entities (which under the CTA are typically considered a Reporting Company) trust terms may dictate a </a:t>
            </a:r>
            <a:r>
              <a:rPr lang="en-US" sz="1800" dirty="0">
                <a:solidFill>
                  <a:schemeClr val="tx2"/>
                </a:solidFill>
                <a:highlight>
                  <a:srgbClr val="FFFF00"/>
                </a:highlight>
              </a:rPr>
              <a:t>distribution trustee </a:t>
            </a:r>
            <a:r>
              <a:rPr lang="en-US" sz="1800" dirty="0">
                <a:solidFill>
                  <a:schemeClr val="tx2"/>
                </a:solidFill>
              </a:rPr>
              <a:t>or advisor has substantial control over the entity. In addition, might there be a d</a:t>
            </a:r>
            <a:r>
              <a:rPr lang="en-US" sz="1800" dirty="0">
                <a:solidFill>
                  <a:schemeClr val="tx2"/>
                </a:solidFill>
                <a:highlight>
                  <a:srgbClr val="FFFF00"/>
                </a:highlight>
              </a:rPr>
              <a:t>istinction between a trust that is a directed trust </a:t>
            </a:r>
            <a:r>
              <a:rPr lang="en-US" sz="1800" dirty="0">
                <a:solidFill>
                  <a:schemeClr val="tx2"/>
                </a:solidFill>
              </a:rPr>
              <a:t>(in which the investment advisor directs the trustee as to what actions to take with respect to trust investment assets) and a </a:t>
            </a:r>
            <a:r>
              <a:rPr lang="en-US" sz="1800" dirty="0">
                <a:solidFill>
                  <a:schemeClr val="tx2"/>
                </a:solidFill>
                <a:highlight>
                  <a:srgbClr val="FFFF00"/>
                </a:highlight>
              </a:rPr>
              <a:t>delegated trust </a:t>
            </a:r>
            <a:r>
              <a:rPr lang="en-US" sz="1800" dirty="0">
                <a:solidFill>
                  <a:schemeClr val="tx2"/>
                </a:solidFill>
              </a:rPr>
              <a:t>(in which the trustee may delegate to the named person investment decisions but for which the trustee nonetheless retains some measure of oversight responsibility)? It would seem, given the lack of specific FinCEN guidance and the potential severity of penalties for failing to file,[viii] that the prudent approach would be to have all such persons file and not to endeavor to parse through whether the person holding delegated investment authority or distribution authority might avoid filing because of the responsibility retained by the trustee.</a:t>
            </a:r>
          </a:p>
        </p:txBody>
      </p:sp>
      <p:sp>
        <p:nvSpPr>
          <p:cNvPr id="4" name="Slide Number Placeholder 3">
            <a:extLst>
              <a:ext uri="{FF2B5EF4-FFF2-40B4-BE49-F238E27FC236}">
                <a16:creationId xmlns:a16="http://schemas.microsoft.com/office/drawing/2014/main" id="{C6F9E7D9-5495-5E5F-367F-96E773836FE9}"/>
              </a:ext>
            </a:extLst>
          </p:cNvPr>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5BDBC964-145E-46F2-873C-964447E6BE34}" type="slidenum">
              <a:rPr kumimoji="0" lang="en-US" altLang="en-US" sz="2600" b="1" i="0" u="none" strike="noStrike" kern="1200" cap="none" spc="0" normalizeH="0" baseline="0" noProof="0" smtClean="0">
                <a:ln>
                  <a:noFill/>
                </a:ln>
                <a:solidFill>
                  <a:srgbClr val="FFFFFF"/>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42</a:t>
            </a:fld>
            <a:endParaRPr kumimoji="0" lang="en-US" altLang="en-US" sz="2600" b="1" i="0" u="none" strike="noStrike" kern="1200" cap="none" spc="0" normalizeH="0" baseline="0" noProof="0" dirty="0">
              <a:ln>
                <a:noFill/>
              </a:ln>
              <a:solidFill>
                <a:srgbClr val="FFFFFF"/>
              </a:solidFill>
              <a:effectLst/>
              <a:uLnTx/>
              <a:uFillTx/>
              <a:latin typeface="Arial" charset="0"/>
              <a:ea typeface="+mn-ea"/>
              <a:cs typeface="+mn-cs"/>
            </a:endParaRPr>
          </a:p>
        </p:txBody>
      </p:sp>
    </p:spTree>
    <p:extLst>
      <p:ext uri="{BB962C8B-B14F-4D97-AF65-F5344CB8AC3E}">
        <p14:creationId xmlns:p14="http://schemas.microsoft.com/office/powerpoint/2010/main" val="147410157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96D45-9D0C-56EA-7220-1F7F470DF525}"/>
              </a:ext>
            </a:extLst>
          </p:cNvPr>
          <p:cNvSpPr>
            <a:spLocks noGrp="1"/>
          </p:cNvSpPr>
          <p:nvPr>
            <p:ph type="title"/>
          </p:nvPr>
        </p:nvSpPr>
        <p:spPr/>
        <p:txBody>
          <a:bodyPr/>
          <a:lstStyle/>
          <a:p>
            <a:r>
              <a:rPr lang="en-US" dirty="0"/>
              <a:t>Facts and Circumstances</a:t>
            </a:r>
          </a:p>
        </p:txBody>
      </p:sp>
      <p:sp>
        <p:nvSpPr>
          <p:cNvPr id="3" name="Content Placeholder 2">
            <a:extLst>
              <a:ext uri="{FF2B5EF4-FFF2-40B4-BE49-F238E27FC236}">
                <a16:creationId xmlns:a16="http://schemas.microsoft.com/office/drawing/2014/main" id="{B07FE42D-078A-22F2-D658-150ED3B8B1B5}"/>
              </a:ext>
            </a:extLst>
          </p:cNvPr>
          <p:cNvSpPr>
            <a:spLocks noGrp="1"/>
          </p:cNvSpPr>
          <p:nvPr>
            <p:ph idx="1"/>
          </p:nvPr>
        </p:nvSpPr>
        <p:spPr/>
        <p:txBody>
          <a:bodyPr/>
          <a:lstStyle/>
          <a:p>
            <a:pPr marL="0" marR="0">
              <a:lnSpc>
                <a:spcPct val="105000"/>
              </a:lnSpc>
              <a:spcBef>
                <a:spcPts val="0"/>
              </a:spcBef>
              <a:spcAft>
                <a:spcPts val="0"/>
              </a:spcAft>
            </a:pPr>
            <a:r>
              <a:rPr lang="en-US" sz="1800" i="1" dirty="0">
                <a:solidFill>
                  <a:srgbClr val="333333"/>
                </a:solidFill>
                <a:effectLst/>
                <a:highlight>
                  <a:srgbClr val="FFFFFF"/>
                </a:highlight>
                <a:latin typeface="Arial" panose="020B0604020202020204" pitchFamily="34" charset="0"/>
                <a:ea typeface="Aptos" panose="020B0004020202020204" pitchFamily="34" charset="0"/>
                <a:cs typeface="Aptos" panose="020B0004020202020204" pitchFamily="34" charset="0"/>
              </a:rPr>
              <a:t>“Trust arrangements vary. Particular facts and circumstances determine whether specific trustees, beneficiaries, grantors, settlors, and other individuals with roles in a particular trust are beneficial owners of a reporting company whose ownership interests are held through that trust.”</a:t>
            </a:r>
            <a:endParaRPr lang="en-US" sz="1800" dirty="0">
              <a:effectLst/>
              <a:highlight>
                <a:srgbClr val="FFFFFF"/>
              </a:highlight>
              <a:latin typeface="Aptos" panose="020B0004020202020204" pitchFamily="34" charset="0"/>
              <a:ea typeface="Aptos" panose="020B0004020202020204" pitchFamily="34" charset="0"/>
              <a:cs typeface="Aptos" panose="020B0004020202020204" pitchFamily="34" charset="0"/>
            </a:endParaRPr>
          </a:p>
          <a:p>
            <a:pPr marL="0" marR="0">
              <a:lnSpc>
                <a:spcPct val="105000"/>
              </a:lnSpc>
              <a:spcBef>
                <a:spcPts val="0"/>
              </a:spcBef>
              <a:spcAft>
                <a:spcPts val="0"/>
              </a:spcAft>
            </a:pPr>
            <a:r>
              <a:rPr lang="en-US" sz="1800" i="1" dirty="0">
                <a:solidFill>
                  <a:srgbClr val="333333"/>
                </a:solidFill>
                <a:effectLst/>
                <a:highlight>
                  <a:srgbClr val="FFFFFF"/>
                </a:highlight>
                <a:latin typeface="Arial" panose="020B0604020202020204" pitchFamily="34" charset="0"/>
                <a:ea typeface="Aptos" panose="020B0004020202020204" pitchFamily="34" charset="0"/>
                <a:cs typeface="Aptos" panose="020B0004020202020204" pitchFamily="34" charset="0"/>
              </a:rPr>
              <a:t> </a:t>
            </a:r>
            <a:r>
              <a:rPr lang="en-US" sz="1800" dirty="0">
                <a:solidFill>
                  <a:srgbClr val="333333"/>
                </a:solidFill>
                <a:effectLst/>
                <a:highlight>
                  <a:srgbClr val="FFFFFF"/>
                </a:highlight>
                <a:latin typeface="Arial" panose="020B0604020202020204" pitchFamily="34" charset="0"/>
                <a:ea typeface="Aptos" panose="020B0004020202020204" pitchFamily="34" charset="0"/>
                <a:cs typeface="Aptos" panose="020B0004020202020204" pitchFamily="34" charset="0"/>
              </a:rPr>
              <a:t>The FAQ's above language seems to acknowledge that “</a:t>
            </a:r>
            <a:r>
              <a:rPr lang="en-US" sz="1800" dirty="0">
                <a:solidFill>
                  <a:srgbClr val="333333"/>
                </a:solidFill>
                <a:effectLst/>
                <a:highlight>
                  <a:srgbClr val="FFFF00"/>
                </a:highlight>
                <a:latin typeface="Arial" panose="020B0604020202020204" pitchFamily="34" charset="0"/>
                <a:ea typeface="Aptos" panose="020B0004020202020204" pitchFamily="34" charset="0"/>
                <a:cs typeface="Aptos" panose="020B0004020202020204" pitchFamily="34" charset="0"/>
              </a:rPr>
              <a:t>other individuals with roles in a particular trust” suggests or encompasses the wide array of positions, powerholders</a:t>
            </a:r>
            <a:r>
              <a:rPr lang="en-US" sz="1800" dirty="0">
                <a:solidFill>
                  <a:srgbClr val="333333"/>
                </a:solidFill>
                <a:effectLst/>
                <a:highlight>
                  <a:srgbClr val="FFFFFF"/>
                </a:highlight>
                <a:latin typeface="Arial" panose="020B0604020202020204" pitchFamily="34" charset="0"/>
                <a:ea typeface="Aptos" panose="020B0004020202020204" pitchFamily="34" charset="0"/>
                <a:cs typeface="Aptos" panose="020B0004020202020204" pitchFamily="34" charset="0"/>
              </a:rPr>
              <a:t>, etc., that the myriad varieties of trusts might include. All individuals named in the trust must be evaluated to ascertain whether they are Beneficial Owners required to report.</a:t>
            </a:r>
            <a:endParaRPr lang="en-US" sz="1800" dirty="0">
              <a:effectLst/>
              <a:highlight>
                <a:srgbClr val="FFFFFF"/>
              </a:highlight>
              <a:latin typeface="Aptos" panose="020B0004020202020204" pitchFamily="34" charset="0"/>
              <a:ea typeface="Aptos" panose="020B0004020202020204" pitchFamily="34" charset="0"/>
              <a:cs typeface="Aptos" panose="020B0004020202020204" pitchFamily="34" charset="0"/>
            </a:endParaRPr>
          </a:p>
          <a:p>
            <a:pPr marL="0" marR="0">
              <a:lnSpc>
                <a:spcPct val="105000"/>
              </a:lnSpc>
              <a:spcBef>
                <a:spcPts val="0"/>
              </a:spcBef>
              <a:spcAft>
                <a:spcPts val="0"/>
              </a:spcAft>
            </a:pPr>
            <a:r>
              <a:rPr lang="en-US" sz="1800" i="1" dirty="0">
                <a:solidFill>
                  <a:srgbClr val="333333"/>
                </a:solidFill>
                <a:effectLst/>
                <a:highlight>
                  <a:srgbClr val="FFFFFF"/>
                </a:highlight>
                <a:latin typeface="Arial" panose="020B0604020202020204" pitchFamily="34" charset="0"/>
                <a:ea typeface="Aptos" panose="020B0004020202020204" pitchFamily="34" charset="0"/>
                <a:cs typeface="Aptos" panose="020B0004020202020204" pitchFamily="34" charset="0"/>
              </a:rPr>
              <a:t> </a:t>
            </a:r>
            <a:endParaRPr lang="en-US" sz="1800" dirty="0">
              <a:effectLst/>
              <a:highlight>
                <a:srgbClr val="FFFFFF"/>
              </a:highlight>
              <a:latin typeface="Aptos" panose="020B0004020202020204" pitchFamily="34" charset="0"/>
              <a:ea typeface="Aptos" panose="020B0004020202020204" pitchFamily="34" charset="0"/>
              <a:cs typeface="Aptos" panose="020B0004020202020204" pitchFamily="34" charset="0"/>
            </a:endParaRPr>
          </a:p>
          <a:p>
            <a:endParaRPr lang="en-US" dirty="0"/>
          </a:p>
        </p:txBody>
      </p:sp>
      <p:sp>
        <p:nvSpPr>
          <p:cNvPr id="4" name="Slide Number Placeholder 3">
            <a:extLst>
              <a:ext uri="{FF2B5EF4-FFF2-40B4-BE49-F238E27FC236}">
                <a16:creationId xmlns:a16="http://schemas.microsoft.com/office/drawing/2014/main" id="{0F2C7C18-E0C5-B51A-0746-2C6540700D3F}"/>
              </a:ext>
            </a:extLst>
          </p:cNvPr>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5BDBC964-145E-46F2-873C-964447E6BE34}" type="slidenum">
              <a:rPr kumimoji="0" lang="en-US" altLang="en-US" sz="2600" b="1" i="0" u="none" strike="noStrike" kern="1200" cap="none" spc="0" normalizeH="0" baseline="0" noProof="0" smtClean="0">
                <a:ln>
                  <a:noFill/>
                </a:ln>
                <a:solidFill>
                  <a:srgbClr val="FFFFFF"/>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43</a:t>
            </a:fld>
            <a:endParaRPr kumimoji="0" lang="en-US" altLang="en-US" sz="2600" b="1" i="0" u="none" strike="noStrike" kern="1200" cap="none" spc="0" normalizeH="0" baseline="0" noProof="0" dirty="0">
              <a:ln>
                <a:noFill/>
              </a:ln>
              <a:solidFill>
                <a:srgbClr val="FFFFFF"/>
              </a:solidFill>
              <a:effectLst/>
              <a:uLnTx/>
              <a:uFillTx/>
              <a:latin typeface="Arial" charset="0"/>
              <a:ea typeface="+mn-ea"/>
              <a:cs typeface="+mn-cs"/>
            </a:endParaRPr>
          </a:p>
        </p:txBody>
      </p:sp>
    </p:spTree>
    <p:extLst>
      <p:ext uri="{BB962C8B-B14F-4D97-AF65-F5344CB8AC3E}">
        <p14:creationId xmlns:p14="http://schemas.microsoft.com/office/powerpoint/2010/main" val="177557495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429142-996F-8351-3685-3589370154CA}"/>
              </a:ext>
            </a:extLst>
          </p:cNvPr>
          <p:cNvSpPr>
            <a:spLocks noGrp="1"/>
          </p:cNvSpPr>
          <p:nvPr>
            <p:ph type="title"/>
          </p:nvPr>
        </p:nvSpPr>
        <p:spPr/>
        <p:txBody>
          <a:bodyPr/>
          <a:lstStyle/>
          <a:p>
            <a:r>
              <a:rPr lang="en-US" dirty="0"/>
              <a:t>Example from FAQs on Trust Ownership</a:t>
            </a:r>
          </a:p>
        </p:txBody>
      </p:sp>
      <p:sp>
        <p:nvSpPr>
          <p:cNvPr id="3" name="Content Placeholder 2">
            <a:extLst>
              <a:ext uri="{FF2B5EF4-FFF2-40B4-BE49-F238E27FC236}">
                <a16:creationId xmlns:a16="http://schemas.microsoft.com/office/drawing/2014/main" id="{36A3E4E9-DA82-1765-3717-78C835643F43}"/>
              </a:ext>
            </a:extLst>
          </p:cNvPr>
          <p:cNvSpPr>
            <a:spLocks noGrp="1"/>
          </p:cNvSpPr>
          <p:nvPr>
            <p:ph idx="1"/>
          </p:nvPr>
        </p:nvSpPr>
        <p:spPr/>
        <p:txBody>
          <a:bodyPr/>
          <a:lstStyle/>
          <a:p>
            <a:pPr marL="0" marR="0">
              <a:lnSpc>
                <a:spcPct val="105000"/>
              </a:lnSpc>
              <a:spcBef>
                <a:spcPts val="0"/>
              </a:spcBef>
              <a:spcAft>
                <a:spcPts val="0"/>
              </a:spcAft>
            </a:pPr>
            <a:r>
              <a:rPr lang="en-US" sz="1800" i="1" dirty="0">
                <a:solidFill>
                  <a:srgbClr val="333333"/>
                </a:solidFill>
                <a:effectLst/>
                <a:highlight>
                  <a:srgbClr val="FFFFFF"/>
                </a:highlight>
                <a:latin typeface="Arial" panose="020B0604020202020204" pitchFamily="34" charset="0"/>
                <a:ea typeface="Aptos" panose="020B0004020202020204" pitchFamily="34" charset="0"/>
                <a:cs typeface="Aptos" panose="020B0004020202020204" pitchFamily="34" charset="0"/>
              </a:rPr>
              <a:t>“For instance, the trustee of a trust may be a beneficial owner of a reporting company either by exercising substantial control over the reporting company, or by owning or controlling at least 25 percent of the ownership interests in that company through a trust or similar arrangement. Certain beneficiaries and grantors or settlors may also own or control ownership interests in a reporting company through a trust. The following conditions indicate that an individual owns or controls ownership interests in a reporting company through a trust:</a:t>
            </a:r>
            <a:endParaRPr lang="en-US" sz="1800" dirty="0">
              <a:effectLst/>
              <a:highlight>
                <a:srgbClr val="FFFFFF"/>
              </a:highlight>
              <a:latin typeface="Aptos" panose="020B0004020202020204" pitchFamily="34" charset="0"/>
              <a:ea typeface="Aptos" panose="020B0004020202020204" pitchFamily="34" charset="0"/>
              <a:cs typeface="Aptos" panose="020B0004020202020204" pitchFamily="34" charset="0"/>
            </a:endParaRPr>
          </a:p>
          <a:p>
            <a:pPr marL="0" marR="0">
              <a:lnSpc>
                <a:spcPct val="105000"/>
              </a:lnSpc>
              <a:spcBef>
                <a:spcPts val="0"/>
              </a:spcBef>
              <a:spcAft>
                <a:spcPts val="0"/>
              </a:spcAft>
            </a:pPr>
            <a:r>
              <a:rPr lang="en-US" sz="1800" i="1" dirty="0">
                <a:solidFill>
                  <a:srgbClr val="333333"/>
                </a:solidFill>
                <a:effectLst/>
                <a:highlight>
                  <a:srgbClr val="FFFFFF"/>
                </a:highlight>
                <a:latin typeface="Arial" panose="020B0604020202020204" pitchFamily="34" charset="0"/>
                <a:ea typeface="Aptos" panose="020B0004020202020204" pitchFamily="34" charset="0"/>
                <a:cs typeface="Aptos" panose="020B0004020202020204" pitchFamily="34" charset="0"/>
              </a:rPr>
              <a:t> </a:t>
            </a:r>
            <a:r>
              <a:rPr lang="en-US" sz="1800" dirty="0">
                <a:effectLst/>
                <a:highlight>
                  <a:srgbClr val="FFFFFF"/>
                </a:highlight>
                <a:latin typeface="Aptos" panose="020B0004020202020204" pitchFamily="34" charset="0"/>
                <a:ea typeface="Aptos" panose="020B0004020202020204" pitchFamily="34" charset="0"/>
                <a:cs typeface="Aptos" panose="020B0004020202020204" pitchFamily="34" charset="0"/>
              </a:rPr>
              <a:t> </a:t>
            </a:r>
            <a:r>
              <a:rPr lang="en-US" sz="1800" i="1" dirty="0">
                <a:solidFill>
                  <a:srgbClr val="333333"/>
                </a:solidFill>
                <a:effectLst/>
                <a:highlight>
                  <a:srgbClr val="FFFFFF"/>
                </a:highlight>
                <a:latin typeface="Arial" panose="020B0604020202020204" pitchFamily="34" charset="0"/>
                <a:ea typeface="Aptos" panose="020B0004020202020204" pitchFamily="34" charset="0"/>
                <a:cs typeface="Aptos" panose="020B0004020202020204" pitchFamily="34" charset="0"/>
              </a:rPr>
              <a:t>“a trustee (or any other individual) has the authority to dispose of trust assets;”</a:t>
            </a:r>
            <a:endParaRPr lang="en-US" sz="1800" dirty="0">
              <a:effectLst/>
              <a:highlight>
                <a:srgbClr val="FFFFFF"/>
              </a:highlight>
              <a:latin typeface="Aptos" panose="020B0004020202020204" pitchFamily="34" charset="0"/>
              <a:ea typeface="Aptos" panose="020B0004020202020204" pitchFamily="34" charset="0"/>
              <a:cs typeface="Aptos" panose="020B0004020202020204" pitchFamily="34" charset="0"/>
            </a:endParaRPr>
          </a:p>
          <a:p>
            <a:endParaRPr lang="en-US" dirty="0"/>
          </a:p>
        </p:txBody>
      </p:sp>
      <p:sp>
        <p:nvSpPr>
          <p:cNvPr id="4" name="Slide Number Placeholder 3">
            <a:extLst>
              <a:ext uri="{FF2B5EF4-FFF2-40B4-BE49-F238E27FC236}">
                <a16:creationId xmlns:a16="http://schemas.microsoft.com/office/drawing/2014/main" id="{31B41B7B-B78B-717E-E0BA-CF23B2596C79}"/>
              </a:ext>
            </a:extLst>
          </p:cNvPr>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5BDBC964-145E-46F2-873C-964447E6BE34}" type="slidenum">
              <a:rPr kumimoji="0" lang="en-US" altLang="en-US" sz="2600" b="1" i="0" u="none" strike="noStrike" kern="1200" cap="none" spc="0" normalizeH="0" baseline="0" noProof="0" smtClean="0">
                <a:ln>
                  <a:noFill/>
                </a:ln>
                <a:solidFill>
                  <a:srgbClr val="FFFFFF"/>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44</a:t>
            </a:fld>
            <a:endParaRPr kumimoji="0" lang="en-US" altLang="en-US" sz="2600" b="1" i="0" u="none" strike="noStrike" kern="1200" cap="none" spc="0" normalizeH="0" baseline="0" noProof="0" dirty="0">
              <a:ln>
                <a:noFill/>
              </a:ln>
              <a:solidFill>
                <a:srgbClr val="FFFFFF"/>
              </a:solidFill>
              <a:effectLst/>
              <a:uLnTx/>
              <a:uFillTx/>
              <a:latin typeface="Arial" charset="0"/>
              <a:ea typeface="+mn-ea"/>
              <a:cs typeface="+mn-cs"/>
            </a:endParaRPr>
          </a:p>
        </p:txBody>
      </p:sp>
    </p:spTree>
    <p:extLst>
      <p:ext uri="{BB962C8B-B14F-4D97-AF65-F5344CB8AC3E}">
        <p14:creationId xmlns:p14="http://schemas.microsoft.com/office/powerpoint/2010/main" val="281399215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06F61-82FD-E7D5-BCFD-E55FDCCD1731}"/>
              </a:ext>
            </a:extLst>
          </p:cNvPr>
          <p:cNvSpPr>
            <a:spLocks noGrp="1"/>
          </p:cNvSpPr>
          <p:nvPr>
            <p:ph type="title"/>
          </p:nvPr>
        </p:nvSpPr>
        <p:spPr/>
        <p:txBody>
          <a:bodyPr/>
          <a:lstStyle/>
          <a:p>
            <a:r>
              <a:rPr lang="en-US" dirty="0"/>
              <a:t>Authority to Dispose of Trust Assets</a:t>
            </a:r>
          </a:p>
        </p:txBody>
      </p:sp>
      <p:sp>
        <p:nvSpPr>
          <p:cNvPr id="3" name="Content Placeholder 2">
            <a:extLst>
              <a:ext uri="{FF2B5EF4-FFF2-40B4-BE49-F238E27FC236}">
                <a16:creationId xmlns:a16="http://schemas.microsoft.com/office/drawing/2014/main" id="{6DB0870A-8818-BBC7-CC1A-78C415F8DC74}"/>
              </a:ext>
            </a:extLst>
          </p:cNvPr>
          <p:cNvSpPr>
            <a:spLocks noGrp="1"/>
          </p:cNvSpPr>
          <p:nvPr>
            <p:ph idx="1"/>
          </p:nvPr>
        </p:nvSpPr>
        <p:spPr/>
        <p:txBody>
          <a:bodyPr/>
          <a:lstStyle/>
          <a:p>
            <a:r>
              <a:rPr lang="en-US" sz="1600" dirty="0">
                <a:solidFill>
                  <a:schemeClr val="tx2"/>
                </a:solidFill>
                <a:highlight>
                  <a:srgbClr val="FFFF00"/>
                </a:highlight>
              </a:rPr>
              <a:t>The authority to dispose of trust assets could include various modern trust positions</a:t>
            </a:r>
            <a:r>
              <a:rPr lang="en-US" sz="1600" dirty="0">
                <a:solidFill>
                  <a:schemeClr val="tx2"/>
                </a:solidFill>
              </a:rPr>
              <a:t>. In many trusts, a trustee may have that authority. Co-trustees would all seem to be Beneficial Owners. The authority to dispose of investment assets could be controlled instead, as discussed above, by an investment advisor or director. Someone holding a </a:t>
            </a:r>
            <a:r>
              <a:rPr lang="en-US" sz="1600" dirty="0">
                <a:solidFill>
                  <a:schemeClr val="tx2"/>
                </a:solidFill>
                <a:highlight>
                  <a:srgbClr val="FFFF00"/>
                </a:highlight>
              </a:rPr>
              <a:t>lifetime power of appointment </a:t>
            </a:r>
            <a:r>
              <a:rPr lang="en-US" sz="1600" dirty="0">
                <a:solidFill>
                  <a:schemeClr val="tx2"/>
                </a:solidFill>
              </a:rPr>
              <a:t>who could, by the exercise of that power, shift the interests in a Reporting Company held by the trust to a new trust or person would also seem to hold the “authority to dispose of trust assets.” A person holding power to loan trust assets to the settlor, a power that has been used historically to characterize a trust as a grantor trust for income tax purposes pursuant to Section 675(4)(C) of the Internal Revenue Code (Code), but which more recently has been used to provide another potential means of access to trust economic value to a settlor, would also seem to be characterized as a Beneficial Owner. </a:t>
            </a:r>
          </a:p>
        </p:txBody>
      </p:sp>
      <p:sp>
        <p:nvSpPr>
          <p:cNvPr id="4" name="Slide Number Placeholder 3">
            <a:extLst>
              <a:ext uri="{FF2B5EF4-FFF2-40B4-BE49-F238E27FC236}">
                <a16:creationId xmlns:a16="http://schemas.microsoft.com/office/drawing/2014/main" id="{9186D4E1-FF42-7BFA-3D50-D7E7261B2F34}"/>
              </a:ext>
            </a:extLst>
          </p:cNvPr>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5BDBC964-145E-46F2-873C-964447E6BE34}" type="slidenum">
              <a:rPr kumimoji="0" lang="en-US" altLang="en-US" sz="2600" b="1" i="0" u="none" strike="noStrike" kern="1200" cap="none" spc="0" normalizeH="0" baseline="0" noProof="0" smtClean="0">
                <a:ln>
                  <a:noFill/>
                </a:ln>
                <a:solidFill>
                  <a:srgbClr val="FFFFFF"/>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45</a:t>
            </a:fld>
            <a:endParaRPr kumimoji="0" lang="en-US" altLang="en-US" sz="2600" b="1" i="0" u="none" strike="noStrike" kern="1200" cap="none" spc="0" normalizeH="0" baseline="0" noProof="0" dirty="0">
              <a:ln>
                <a:noFill/>
              </a:ln>
              <a:solidFill>
                <a:srgbClr val="FFFFFF"/>
              </a:solidFill>
              <a:effectLst/>
              <a:uLnTx/>
              <a:uFillTx/>
              <a:latin typeface="Arial" charset="0"/>
              <a:ea typeface="+mn-ea"/>
              <a:cs typeface="+mn-cs"/>
            </a:endParaRPr>
          </a:p>
        </p:txBody>
      </p:sp>
    </p:spTree>
    <p:extLst>
      <p:ext uri="{BB962C8B-B14F-4D97-AF65-F5344CB8AC3E}">
        <p14:creationId xmlns:p14="http://schemas.microsoft.com/office/powerpoint/2010/main" val="166225802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06F61-82FD-E7D5-BCFD-E55FDCCD1731}"/>
              </a:ext>
            </a:extLst>
          </p:cNvPr>
          <p:cNvSpPr>
            <a:spLocks noGrp="1"/>
          </p:cNvSpPr>
          <p:nvPr>
            <p:ph type="title"/>
          </p:nvPr>
        </p:nvSpPr>
        <p:spPr/>
        <p:txBody>
          <a:bodyPr/>
          <a:lstStyle/>
          <a:p>
            <a:r>
              <a:rPr lang="en-US" dirty="0"/>
              <a:t>Authority to Dispose of Trust Assets</a:t>
            </a:r>
          </a:p>
        </p:txBody>
      </p:sp>
      <p:sp>
        <p:nvSpPr>
          <p:cNvPr id="3" name="Content Placeholder 2">
            <a:extLst>
              <a:ext uri="{FF2B5EF4-FFF2-40B4-BE49-F238E27FC236}">
                <a16:creationId xmlns:a16="http://schemas.microsoft.com/office/drawing/2014/main" id="{6DB0870A-8818-BBC7-CC1A-78C415F8DC74}"/>
              </a:ext>
            </a:extLst>
          </p:cNvPr>
          <p:cNvSpPr>
            <a:spLocks noGrp="1"/>
          </p:cNvSpPr>
          <p:nvPr>
            <p:ph idx="1"/>
          </p:nvPr>
        </p:nvSpPr>
        <p:spPr/>
        <p:txBody>
          <a:bodyPr/>
          <a:lstStyle/>
          <a:p>
            <a:r>
              <a:rPr lang="en-US" sz="1600" dirty="0">
                <a:solidFill>
                  <a:schemeClr val="tx2"/>
                </a:solidFill>
              </a:rPr>
              <a:t>Many modern trusts have positions such as a </a:t>
            </a:r>
            <a:r>
              <a:rPr lang="en-US" sz="1600" dirty="0">
                <a:solidFill>
                  <a:schemeClr val="tx2"/>
                </a:solidFill>
                <a:highlight>
                  <a:srgbClr val="FFFF00"/>
                </a:highlight>
              </a:rPr>
              <a:t>trust protector</a:t>
            </a:r>
            <a:r>
              <a:rPr lang="en-US" sz="1600" dirty="0">
                <a:solidFill>
                  <a:schemeClr val="tx2"/>
                </a:solidFill>
              </a:rPr>
              <a:t>, whose rights and power can vary dramatically. In a narrow drafting, a trust protector may only have the power to remove and replace a trustee or change the situs and governing law of a trust. In a broader context, some draftspersons give an array of powers to the trust protector. So, whether a trust protector has the power to “dispose of trust assets” will depend on the terms of the governing instrument and perhaps state law as well. But even if the trust protector avoids Beneficial Owner status by not being able to “dispose of trust assets,” the control that the trust protector may exercise over the persons who directly can “dispose of trust assets,” such as the power to remove and replace those persons, may itself characterize the trust protector as a Beneficial Owner. </a:t>
            </a:r>
          </a:p>
        </p:txBody>
      </p:sp>
      <p:sp>
        <p:nvSpPr>
          <p:cNvPr id="4" name="Slide Number Placeholder 3">
            <a:extLst>
              <a:ext uri="{FF2B5EF4-FFF2-40B4-BE49-F238E27FC236}">
                <a16:creationId xmlns:a16="http://schemas.microsoft.com/office/drawing/2014/main" id="{9186D4E1-FF42-7BFA-3D50-D7E7261B2F34}"/>
              </a:ext>
            </a:extLst>
          </p:cNvPr>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5BDBC964-145E-46F2-873C-964447E6BE34}" type="slidenum">
              <a:rPr kumimoji="0" lang="en-US" altLang="en-US" sz="2600" b="1" i="0" u="none" strike="noStrike" kern="1200" cap="none" spc="0" normalizeH="0" baseline="0" noProof="0" smtClean="0">
                <a:ln>
                  <a:noFill/>
                </a:ln>
                <a:solidFill>
                  <a:srgbClr val="FFFFFF"/>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46</a:t>
            </a:fld>
            <a:endParaRPr kumimoji="0" lang="en-US" altLang="en-US" sz="2600" b="1" i="0" u="none" strike="noStrike" kern="1200" cap="none" spc="0" normalizeH="0" baseline="0" noProof="0" dirty="0">
              <a:ln>
                <a:noFill/>
              </a:ln>
              <a:solidFill>
                <a:srgbClr val="FFFFFF"/>
              </a:solidFill>
              <a:effectLst/>
              <a:uLnTx/>
              <a:uFillTx/>
              <a:latin typeface="Arial" charset="0"/>
              <a:ea typeface="+mn-ea"/>
              <a:cs typeface="+mn-cs"/>
            </a:endParaRPr>
          </a:p>
        </p:txBody>
      </p:sp>
    </p:spTree>
    <p:extLst>
      <p:ext uri="{BB962C8B-B14F-4D97-AF65-F5344CB8AC3E}">
        <p14:creationId xmlns:p14="http://schemas.microsoft.com/office/powerpoint/2010/main" val="340749265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EBC80F-D5A2-D708-840A-140DC858717A}"/>
              </a:ext>
            </a:extLst>
          </p:cNvPr>
          <p:cNvSpPr>
            <a:spLocks noGrp="1"/>
          </p:cNvSpPr>
          <p:nvPr>
            <p:ph type="title"/>
          </p:nvPr>
        </p:nvSpPr>
        <p:spPr/>
        <p:txBody>
          <a:bodyPr/>
          <a:lstStyle/>
          <a:p>
            <a:r>
              <a:rPr lang="en-US" dirty="0"/>
              <a:t>Does a Beneficiary Report?</a:t>
            </a:r>
          </a:p>
        </p:txBody>
      </p:sp>
      <p:sp>
        <p:nvSpPr>
          <p:cNvPr id="3" name="Content Placeholder 2">
            <a:extLst>
              <a:ext uri="{FF2B5EF4-FFF2-40B4-BE49-F238E27FC236}">
                <a16:creationId xmlns:a16="http://schemas.microsoft.com/office/drawing/2014/main" id="{7A7B52AC-AE75-77C5-EE03-8FCB07D0E901}"/>
              </a:ext>
            </a:extLst>
          </p:cNvPr>
          <p:cNvSpPr>
            <a:spLocks noGrp="1"/>
          </p:cNvSpPr>
          <p:nvPr>
            <p:ph idx="1"/>
          </p:nvPr>
        </p:nvSpPr>
        <p:spPr/>
        <p:txBody>
          <a:bodyPr/>
          <a:lstStyle/>
          <a:p>
            <a:r>
              <a:rPr lang="en-US" sz="1600" dirty="0">
                <a:solidFill>
                  <a:schemeClr val="tx2"/>
                </a:solidFill>
              </a:rPr>
              <a:t>“</a:t>
            </a:r>
            <a:r>
              <a:rPr lang="en-US" sz="1600" dirty="0">
                <a:solidFill>
                  <a:schemeClr val="tx2"/>
                </a:solidFill>
                <a:highlight>
                  <a:srgbClr val="FFFF00"/>
                </a:highlight>
              </a:rPr>
              <a:t>a beneficiary is the sole permissible recipient of income and principal from the trust, or has the right to demand a distribution of or withdraw substantially all of the assets from the trust; </a:t>
            </a:r>
            <a:r>
              <a:rPr lang="en-US" sz="1600" dirty="0">
                <a:solidFill>
                  <a:schemeClr val="tx2"/>
                </a:solidFill>
              </a:rPr>
              <a:t>or”</a:t>
            </a:r>
          </a:p>
          <a:p>
            <a:r>
              <a:rPr lang="en-US" sz="1600" dirty="0">
                <a:solidFill>
                  <a:schemeClr val="tx2"/>
                </a:solidFill>
              </a:rPr>
              <a:t> In a simple trust, a person may be named as the sole permissible recipient of income and principal and hence be deemed a Beneficial Owner. For example, in a QTIP marital trust the surviving spouse may be named as the sole “permissible recipient of income and principal from the trust.” But </a:t>
            </a:r>
            <a:r>
              <a:rPr lang="en-US" sz="1600" dirty="0">
                <a:solidFill>
                  <a:schemeClr val="tx2"/>
                </a:solidFill>
                <a:highlight>
                  <a:srgbClr val="FFFF00"/>
                </a:highlight>
              </a:rPr>
              <a:t>what if, for example, in a second or later marriage situation, the surviving spouse is not named a beneficiary of principal (but only if income</a:t>
            </a:r>
            <a:r>
              <a:rPr lang="en-US" sz="1600" dirty="0">
                <a:solidFill>
                  <a:schemeClr val="tx2"/>
                </a:solidFill>
              </a:rPr>
              <a:t>)? It would seem that the spouse might not, under such trust terms, be a Beneficial Owner. </a:t>
            </a:r>
          </a:p>
          <a:p>
            <a:endParaRPr lang="en-US" sz="1600" dirty="0">
              <a:solidFill>
                <a:schemeClr val="tx2"/>
              </a:solidFill>
            </a:endParaRPr>
          </a:p>
        </p:txBody>
      </p:sp>
      <p:sp>
        <p:nvSpPr>
          <p:cNvPr id="4" name="Slide Number Placeholder 3">
            <a:extLst>
              <a:ext uri="{FF2B5EF4-FFF2-40B4-BE49-F238E27FC236}">
                <a16:creationId xmlns:a16="http://schemas.microsoft.com/office/drawing/2014/main" id="{3ABCD146-5854-D7EA-1270-36E59DDDCD8E}"/>
              </a:ext>
            </a:extLst>
          </p:cNvPr>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5BDBC964-145E-46F2-873C-964447E6BE34}" type="slidenum">
              <a:rPr kumimoji="0" lang="en-US" altLang="en-US" sz="2600" b="1" i="0" u="none" strike="noStrike" kern="1200" cap="none" spc="0" normalizeH="0" baseline="0" noProof="0" smtClean="0">
                <a:ln>
                  <a:noFill/>
                </a:ln>
                <a:solidFill>
                  <a:srgbClr val="FFFFFF"/>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47</a:t>
            </a:fld>
            <a:endParaRPr kumimoji="0" lang="en-US" altLang="en-US" sz="2600" b="1" i="0" u="none" strike="noStrike" kern="1200" cap="none" spc="0" normalizeH="0" baseline="0" noProof="0" dirty="0">
              <a:ln>
                <a:noFill/>
              </a:ln>
              <a:solidFill>
                <a:srgbClr val="FFFFFF"/>
              </a:solidFill>
              <a:effectLst/>
              <a:uLnTx/>
              <a:uFillTx/>
              <a:latin typeface="Arial" charset="0"/>
              <a:ea typeface="+mn-ea"/>
              <a:cs typeface="+mn-cs"/>
            </a:endParaRPr>
          </a:p>
        </p:txBody>
      </p:sp>
    </p:spTree>
    <p:extLst>
      <p:ext uri="{BB962C8B-B14F-4D97-AF65-F5344CB8AC3E}">
        <p14:creationId xmlns:p14="http://schemas.microsoft.com/office/powerpoint/2010/main" val="12202662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EBC80F-D5A2-D708-840A-140DC858717A}"/>
              </a:ext>
            </a:extLst>
          </p:cNvPr>
          <p:cNvSpPr>
            <a:spLocks noGrp="1"/>
          </p:cNvSpPr>
          <p:nvPr>
            <p:ph type="title"/>
          </p:nvPr>
        </p:nvSpPr>
        <p:spPr/>
        <p:txBody>
          <a:bodyPr/>
          <a:lstStyle/>
          <a:p>
            <a:r>
              <a:rPr lang="en-US" dirty="0"/>
              <a:t>Does a Beneficiary Report?</a:t>
            </a:r>
          </a:p>
        </p:txBody>
      </p:sp>
      <p:sp>
        <p:nvSpPr>
          <p:cNvPr id="3" name="Content Placeholder 2">
            <a:extLst>
              <a:ext uri="{FF2B5EF4-FFF2-40B4-BE49-F238E27FC236}">
                <a16:creationId xmlns:a16="http://schemas.microsoft.com/office/drawing/2014/main" id="{7A7B52AC-AE75-77C5-EE03-8FCB07D0E901}"/>
              </a:ext>
            </a:extLst>
          </p:cNvPr>
          <p:cNvSpPr>
            <a:spLocks noGrp="1"/>
          </p:cNvSpPr>
          <p:nvPr>
            <p:ph idx="1"/>
          </p:nvPr>
        </p:nvSpPr>
        <p:spPr/>
        <p:txBody>
          <a:bodyPr/>
          <a:lstStyle/>
          <a:p>
            <a:r>
              <a:rPr lang="en-US" sz="1600" dirty="0">
                <a:solidFill>
                  <a:schemeClr val="tx2"/>
                </a:solidFill>
              </a:rPr>
              <a:t>But what if the surviving spouse is named as only an income beneficiary, but the trust is governed by the laws of a state, like New Jersey, that has </a:t>
            </a:r>
            <a:r>
              <a:rPr lang="en-US" sz="1600" dirty="0">
                <a:solidFill>
                  <a:schemeClr val="tx2"/>
                </a:solidFill>
                <a:highlight>
                  <a:srgbClr val="FFFF00"/>
                </a:highlight>
              </a:rPr>
              <a:t>the power to adjust so corpus can be considered income</a:t>
            </a:r>
            <a:r>
              <a:rPr lang="en-US" sz="1600" dirty="0">
                <a:solidFill>
                  <a:schemeClr val="tx2"/>
                </a:solidFill>
              </a:rPr>
              <a:t>? What if the trust is governed by the laws of a state, like Delaware, that permit a unitrust election that might once made require the payment of portions of QTIP corpus to the surviving spouse? Would either of those situations then make the surviving spouse qualify as a Beneficial Owner as then meeting the requirements of “the sole permissible recipient of income and principal?” </a:t>
            </a:r>
          </a:p>
          <a:p>
            <a:r>
              <a:rPr lang="en-US" sz="1600" dirty="0">
                <a:solidFill>
                  <a:schemeClr val="tx2"/>
                </a:solidFill>
              </a:rPr>
              <a:t>Is it worth the cost of trying to evaluate these issues in light of the vagueness of the FinCEN guidance and when compared to the cost of having the surviving spouse (or other beneficiaries as applicable in another type of trust) simply obtain a FinCEN Identifier number and then provide it to the Reporting Company?</a:t>
            </a:r>
          </a:p>
          <a:p>
            <a:endParaRPr lang="en-US" sz="1600" dirty="0">
              <a:solidFill>
                <a:schemeClr val="tx2"/>
              </a:solidFill>
            </a:endParaRPr>
          </a:p>
        </p:txBody>
      </p:sp>
      <p:sp>
        <p:nvSpPr>
          <p:cNvPr id="4" name="Slide Number Placeholder 3">
            <a:extLst>
              <a:ext uri="{FF2B5EF4-FFF2-40B4-BE49-F238E27FC236}">
                <a16:creationId xmlns:a16="http://schemas.microsoft.com/office/drawing/2014/main" id="{3ABCD146-5854-D7EA-1270-36E59DDDCD8E}"/>
              </a:ext>
            </a:extLst>
          </p:cNvPr>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5BDBC964-145E-46F2-873C-964447E6BE34}" type="slidenum">
              <a:rPr kumimoji="0" lang="en-US" altLang="en-US" sz="2600" b="1" i="0" u="none" strike="noStrike" kern="1200" cap="none" spc="0" normalizeH="0" baseline="0" noProof="0" smtClean="0">
                <a:ln>
                  <a:noFill/>
                </a:ln>
                <a:solidFill>
                  <a:srgbClr val="FFFFFF"/>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48</a:t>
            </a:fld>
            <a:endParaRPr kumimoji="0" lang="en-US" altLang="en-US" sz="2600" b="1" i="0" u="none" strike="noStrike" kern="1200" cap="none" spc="0" normalizeH="0" baseline="0" noProof="0" dirty="0">
              <a:ln>
                <a:noFill/>
              </a:ln>
              <a:solidFill>
                <a:srgbClr val="FFFFFF"/>
              </a:solidFill>
              <a:effectLst/>
              <a:uLnTx/>
              <a:uFillTx/>
              <a:latin typeface="Arial" charset="0"/>
              <a:ea typeface="+mn-ea"/>
              <a:cs typeface="+mn-cs"/>
            </a:endParaRPr>
          </a:p>
        </p:txBody>
      </p:sp>
    </p:spTree>
    <p:extLst>
      <p:ext uri="{BB962C8B-B14F-4D97-AF65-F5344CB8AC3E}">
        <p14:creationId xmlns:p14="http://schemas.microsoft.com/office/powerpoint/2010/main" val="32262622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EE220F-6909-B714-B70F-F16BCCAC459B}"/>
              </a:ext>
            </a:extLst>
          </p:cNvPr>
          <p:cNvSpPr>
            <a:spLocks noGrp="1"/>
          </p:cNvSpPr>
          <p:nvPr>
            <p:ph type="title"/>
          </p:nvPr>
        </p:nvSpPr>
        <p:spPr/>
        <p:txBody>
          <a:bodyPr/>
          <a:lstStyle/>
          <a:p>
            <a:r>
              <a:rPr lang="en-US" dirty="0"/>
              <a:t>Does a Beneficiary Report?</a:t>
            </a:r>
          </a:p>
        </p:txBody>
      </p:sp>
      <p:sp>
        <p:nvSpPr>
          <p:cNvPr id="3" name="Content Placeholder 2">
            <a:extLst>
              <a:ext uri="{FF2B5EF4-FFF2-40B4-BE49-F238E27FC236}">
                <a16:creationId xmlns:a16="http://schemas.microsoft.com/office/drawing/2014/main" id="{AB83AB9A-97BB-842A-8A2C-3F9E476E4249}"/>
              </a:ext>
            </a:extLst>
          </p:cNvPr>
          <p:cNvSpPr>
            <a:spLocks noGrp="1"/>
          </p:cNvSpPr>
          <p:nvPr>
            <p:ph idx="1"/>
          </p:nvPr>
        </p:nvSpPr>
        <p:spPr/>
        <p:txBody>
          <a:bodyPr/>
          <a:lstStyle/>
          <a:p>
            <a:r>
              <a:rPr lang="en-US" sz="1600" dirty="0">
                <a:solidFill>
                  <a:schemeClr val="tx2"/>
                </a:solidFill>
              </a:rPr>
              <a:t>When might a beneficiary have “the right to demand a distribution of or withdraw substantially all of the assets from the trust?” In a Beneficiary Defective Irrevocable Trust, or “</a:t>
            </a:r>
            <a:r>
              <a:rPr lang="en-US" sz="1600" dirty="0">
                <a:solidFill>
                  <a:schemeClr val="tx2"/>
                </a:solidFill>
                <a:highlight>
                  <a:srgbClr val="FFFF00"/>
                </a:highlight>
              </a:rPr>
              <a:t>BDIT</a:t>
            </a:r>
            <a:r>
              <a:rPr lang="en-US" sz="1600" dirty="0">
                <a:solidFill>
                  <a:schemeClr val="tx2"/>
                </a:solidFill>
              </a:rPr>
              <a:t>,” the beneficiary may be given an annual demand power to withdraw assets. In the first year, the settlor, e.g., a parent of the beneficiary who will be characterized as the “grantor” of the trust for income tax purposes, may make a $5,000 gift to the trust. The beneficiary’s right to withdraw that would constitute “the right to demand a distribution of or withdraw substantially all of the assets from the trust.” What if, later that year, the beneficiary sells a valuable asset to the trust? In the following year, the value of the trust has grown substantially so that any withdrawal right would no longer constitute “the right to demand a distribution of or withdraw substantially all of the assets from the trust.” </a:t>
            </a:r>
          </a:p>
        </p:txBody>
      </p:sp>
      <p:sp>
        <p:nvSpPr>
          <p:cNvPr id="4" name="Slide Number Placeholder 3">
            <a:extLst>
              <a:ext uri="{FF2B5EF4-FFF2-40B4-BE49-F238E27FC236}">
                <a16:creationId xmlns:a16="http://schemas.microsoft.com/office/drawing/2014/main" id="{66F5CA65-7429-53FF-F921-EFD2642DD43F}"/>
              </a:ext>
            </a:extLst>
          </p:cNvPr>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5BDBC964-145E-46F2-873C-964447E6BE34}" type="slidenum">
              <a:rPr kumimoji="0" lang="en-US" altLang="en-US" sz="2600" b="1" i="0" u="none" strike="noStrike" kern="1200" cap="none" spc="0" normalizeH="0" baseline="0" noProof="0" smtClean="0">
                <a:ln>
                  <a:noFill/>
                </a:ln>
                <a:solidFill>
                  <a:srgbClr val="FFFFFF"/>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49</a:t>
            </a:fld>
            <a:endParaRPr kumimoji="0" lang="en-US" altLang="en-US" sz="2600" b="1" i="0" u="none" strike="noStrike" kern="1200" cap="none" spc="0" normalizeH="0" baseline="0" noProof="0" dirty="0">
              <a:ln>
                <a:noFill/>
              </a:ln>
              <a:solidFill>
                <a:srgbClr val="FFFFFF"/>
              </a:solidFill>
              <a:effectLst/>
              <a:uLnTx/>
              <a:uFillTx/>
              <a:latin typeface="Arial" charset="0"/>
              <a:ea typeface="+mn-ea"/>
              <a:cs typeface="+mn-cs"/>
            </a:endParaRPr>
          </a:p>
        </p:txBody>
      </p:sp>
    </p:spTree>
    <p:extLst>
      <p:ext uri="{BB962C8B-B14F-4D97-AF65-F5344CB8AC3E}">
        <p14:creationId xmlns:p14="http://schemas.microsoft.com/office/powerpoint/2010/main" val="12013515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9C3400-B6D3-8CEF-B8F6-86F433720BD1}"/>
              </a:ext>
            </a:extLst>
          </p:cNvPr>
          <p:cNvSpPr>
            <a:spLocks noGrp="1"/>
          </p:cNvSpPr>
          <p:nvPr>
            <p:ph type="title"/>
          </p:nvPr>
        </p:nvSpPr>
        <p:spPr/>
        <p:txBody>
          <a:bodyPr/>
          <a:lstStyle/>
          <a:p>
            <a:r>
              <a:rPr lang="en-US" dirty="0"/>
              <a:t>General Considerations</a:t>
            </a:r>
          </a:p>
        </p:txBody>
      </p:sp>
      <p:sp>
        <p:nvSpPr>
          <p:cNvPr id="3" name="Content Placeholder 2">
            <a:extLst>
              <a:ext uri="{FF2B5EF4-FFF2-40B4-BE49-F238E27FC236}">
                <a16:creationId xmlns:a16="http://schemas.microsoft.com/office/drawing/2014/main" id="{CE46D6E7-5831-7B3A-B608-D175972C3E92}"/>
              </a:ext>
            </a:extLst>
          </p:cNvPr>
          <p:cNvSpPr>
            <a:spLocks noGrp="1"/>
          </p:cNvSpPr>
          <p:nvPr>
            <p:ph idx="1"/>
          </p:nvPr>
        </p:nvSpPr>
        <p:spPr/>
        <p:txBody>
          <a:bodyPr/>
          <a:lstStyle/>
          <a:p>
            <a:pPr algn="just"/>
            <a:r>
              <a:rPr lang="en-US" sz="1600" dirty="0">
                <a:solidFill>
                  <a:schemeClr val="tx2"/>
                </a:solidFill>
              </a:rPr>
              <a:t>It is common in estate planning for trusts to own interests in entities. Many of those entities, but not all, will be reporting companies. If the trusts ownership is 25% or more or the trust has “substantial control” over the reporting company then the trust instrument needs to be evaluated to determine who may have to report as a BOI for that trust. </a:t>
            </a:r>
          </a:p>
          <a:p>
            <a:pPr algn="just"/>
            <a:r>
              <a:rPr lang="en-US" sz="1600" dirty="0">
                <a:solidFill>
                  <a:schemeClr val="tx2"/>
                </a:solidFill>
              </a:rPr>
              <a:t>The guidance on trusts from FinCEN is quite limited and difficult to apply to many common trust transactions. Obtaining the required information by year end 2024 may prove difficult. Assuring that if the filed information changes that an amended report is filed within 30 days (90 days just for 2024) may be impossible. </a:t>
            </a:r>
          </a:p>
          <a:p>
            <a:pPr algn="just"/>
            <a:r>
              <a:rPr lang="en-US" sz="1600" dirty="0">
                <a:solidFill>
                  <a:schemeClr val="tx2"/>
                </a:solidFill>
              </a:rPr>
              <a:t>Some, perhaps many, clients may wish to decant trusts to modify provisions and change the persons appointed before filings are due.</a:t>
            </a:r>
          </a:p>
        </p:txBody>
      </p:sp>
      <p:sp>
        <p:nvSpPr>
          <p:cNvPr id="4" name="Slide Number Placeholder 3">
            <a:extLst>
              <a:ext uri="{FF2B5EF4-FFF2-40B4-BE49-F238E27FC236}">
                <a16:creationId xmlns:a16="http://schemas.microsoft.com/office/drawing/2014/main" id="{15C22169-53D7-0529-3790-2533C17616DC}"/>
              </a:ext>
            </a:extLst>
          </p:cNvPr>
          <p:cNvSpPr>
            <a:spLocks noGrp="1"/>
          </p:cNvSpPr>
          <p:nvPr>
            <p:ph type="sldNum" sz="quarter" idx="12"/>
          </p:nvPr>
        </p:nvSpPr>
        <p:spPr/>
        <p:txBody>
          <a:bodyPr/>
          <a:lstStyle/>
          <a:p>
            <a:pPr>
              <a:defRPr/>
            </a:pPr>
            <a:fld id="{5BDBC964-145E-46F2-873C-964447E6BE34}" type="slidenum">
              <a:rPr lang="en-US" altLang="en-US" smtClean="0"/>
              <a:pPr>
                <a:defRPr/>
              </a:pPr>
              <a:t>5</a:t>
            </a:fld>
            <a:endParaRPr lang="en-US" altLang="en-US" dirty="0"/>
          </a:p>
        </p:txBody>
      </p:sp>
    </p:spTree>
    <p:extLst>
      <p:ext uri="{BB962C8B-B14F-4D97-AF65-F5344CB8AC3E}">
        <p14:creationId xmlns:p14="http://schemas.microsoft.com/office/powerpoint/2010/main" val="134041112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EE220F-6909-B714-B70F-F16BCCAC459B}"/>
              </a:ext>
            </a:extLst>
          </p:cNvPr>
          <p:cNvSpPr>
            <a:spLocks noGrp="1"/>
          </p:cNvSpPr>
          <p:nvPr>
            <p:ph type="title"/>
          </p:nvPr>
        </p:nvSpPr>
        <p:spPr/>
        <p:txBody>
          <a:bodyPr/>
          <a:lstStyle/>
          <a:p>
            <a:r>
              <a:rPr lang="en-US" dirty="0"/>
              <a:t>Does a Beneficiary Report?</a:t>
            </a:r>
          </a:p>
        </p:txBody>
      </p:sp>
      <p:sp>
        <p:nvSpPr>
          <p:cNvPr id="3" name="Content Placeholder 2">
            <a:extLst>
              <a:ext uri="{FF2B5EF4-FFF2-40B4-BE49-F238E27FC236}">
                <a16:creationId xmlns:a16="http://schemas.microsoft.com/office/drawing/2014/main" id="{AB83AB9A-97BB-842A-8A2C-3F9E476E4249}"/>
              </a:ext>
            </a:extLst>
          </p:cNvPr>
          <p:cNvSpPr>
            <a:spLocks noGrp="1"/>
          </p:cNvSpPr>
          <p:nvPr>
            <p:ph idx="1"/>
          </p:nvPr>
        </p:nvSpPr>
        <p:spPr/>
        <p:txBody>
          <a:bodyPr/>
          <a:lstStyle/>
          <a:p>
            <a:r>
              <a:rPr lang="en-US" sz="1600" dirty="0">
                <a:solidFill>
                  <a:schemeClr val="tx2"/>
                </a:solidFill>
                <a:highlight>
                  <a:srgbClr val="FFFF00"/>
                </a:highlight>
              </a:rPr>
              <a:t>Does that beneficiary no longer constitute a Beneficial Owner even though he or she had been one in the prior year? Does that constitute a change in Beneficial Owners that requires that an updated report </a:t>
            </a:r>
            <a:r>
              <a:rPr lang="en-US" sz="1600" dirty="0">
                <a:solidFill>
                  <a:schemeClr val="tx2"/>
                </a:solidFill>
              </a:rPr>
              <a:t>be filed within 30 days? </a:t>
            </a:r>
          </a:p>
          <a:p>
            <a:r>
              <a:rPr lang="en-US" sz="1600" dirty="0">
                <a:solidFill>
                  <a:schemeClr val="tx2"/>
                </a:solidFill>
              </a:rPr>
              <a:t>How, and more importantly, when might that change in Beneficial Owners have occurred? </a:t>
            </a:r>
          </a:p>
          <a:p>
            <a:r>
              <a:rPr lang="en-US" sz="1600" dirty="0">
                <a:solidFill>
                  <a:schemeClr val="tx2"/>
                </a:solidFill>
              </a:rPr>
              <a:t>It would seem that the date on which the value of trust assets increases to the point that the beneficiary’s “right to demand a distribution of or withdraw” no longer encompasses “substantially all of the assets from the trust.”  In most, if not all, instances BDIT transactions involve the sale of private equity. Is an appraisal required to determine when the threshold of “substantially all” is no longer crossed? As with prior discussions above, these requirements are unclear and likely impossible to meet. </a:t>
            </a:r>
          </a:p>
        </p:txBody>
      </p:sp>
      <p:sp>
        <p:nvSpPr>
          <p:cNvPr id="4" name="Slide Number Placeholder 3">
            <a:extLst>
              <a:ext uri="{FF2B5EF4-FFF2-40B4-BE49-F238E27FC236}">
                <a16:creationId xmlns:a16="http://schemas.microsoft.com/office/drawing/2014/main" id="{66F5CA65-7429-53FF-F921-EFD2642DD43F}"/>
              </a:ext>
            </a:extLst>
          </p:cNvPr>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5BDBC964-145E-46F2-873C-964447E6BE34}" type="slidenum">
              <a:rPr kumimoji="0" lang="en-US" altLang="en-US" sz="2600" b="1" i="0" u="none" strike="noStrike" kern="1200" cap="none" spc="0" normalizeH="0" baseline="0" noProof="0" smtClean="0">
                <a:ln>
                  <a:noFill/>
                </a:ln>
                <a:solidFill>
                  <a:srgbClr val="FFFFFF"/>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50</a:t>
            </a:fld>
            <a:endParaRPr kumimoji="0" lang="en-US" altLang="en-US" sz="2600" b="1" i="0" u="none" strike="noStrike" kern="1200" cap="none" spc="0" normalizeH="0" baseline="0" noProof="0" dirty="0">
              <a:ln>
                <a:noFill/>
              </a:ln>
              <a:solidFill>
                <a:srgbClr val="FFFFFF"/>
              </a:solidFill>
              <a:effectLst/>
              <a:uLnTx/>
              <a:uFillTx/>
              <a:latin typeface="Arial" charset="0"/>
              <a:ea typeface="+mn-ea"/>
              <a:cs typeface="+mn-cs"/>
            </a:endParaRPr>
          </a:p>
        </p:txBody>
      </p:sp>
    </p:spTree>
    <p:extLst>
      <p:ext uri="{BB962C8B-B14F-4D97-AF65-F5344CB8AC3E}">
        <p14:creationId xmlns:p14="http://schemas.microsoft.com/office/powerpoint/2010/main" val="341766186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Grp="1" noChangeArrowheads="1"/>
          </p:cNvSpPr>
          <p:nvPr>
            <p:ph type="ctrTitle"/>
          </p:nvPr>
        </p:nvSpPr>
        <p:spPr/>
        <p:txBody>
          <a:bodyPr/>
          <a:lstStyle/>
          <a:p>
            <a:pPr eaLnBrk="1" hangingPunct="1"/>
            <a:r>
              <a:rPr lang="en-US" altLang="en-US" sz="5000" dirty="0">
                <a:solidFill>
                  <a:schemeClr val="tx2"/>
                </a:solidFill>
              </a:rPr>
              <a:t>Practice Considerations When Trusts May be BOIs</a:t>
            </a:r>
          </a:p>
        </p:txBody>
      </p:sp>
      <p:sp>
        <p:nvSpPr>
          <p:cNvPr id="3075" name="Rectangle 3"/>
          <p:cNvSpPr>
            <a:spLocks noGrp="1" noChangeArrowheads="1"/>
          </p:cNvSpPr>
          <p:nvPr>
            <p:ph type="subTitle" idx="1"/>
          </p:nvPr>
        </p:nvSpPr>
        <p:spPr/>
        <p:txBody>
          <a:bodyPr/>
          <a:lstStyle/>
          <a:p>
            <a:pPr eaLnBrk="1" hangingPunct="1"/>
            <a:r>
              <a:rPr lang="en-US" altLang="en-US" sz="3200" b="1" dirty="0"/>
              <a:t>What Should Practitioners Do?</a:t>
            </a:r>
          </a:p>
        </p:txBody>
      </p:sp>
      <p:sp>
        <p:nvSpPr>
          <p:cNvPr id="2" name="Slide Number Placeholder 1"/>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DF512CA7-9ABB-4E7F-87A3-5B30D1E5FAEE}" type="slidenum">
              <a:rPr kumimoji="0" lang="en-US" altLang="en-US" sz="2600" b="1" i="0" u="none" strike="noStrike" kern="1200" cap="none" spc="0" normalizeH="0" baseline="0" noProof="0" smtClean="0">
                <a:ln>
                  <a:noFill/>
                </a:ln>
                <a:solidFill>
                  <a:srgbClr val="FFFFFF"/>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51</a:t>
            </a:fld>
            <a:endParaRPr kumimoji="0" lang="en-US" altLang="en-US" sz="2600" b="1" i="0" u="none" strike="noStrike" kern="1200" cap="none" spc="0" normalizeH="0" baseline="0" noProof="0" dirty="0">
              <a:ln>
                <a:noFill/>
              </a:ln>
              <a:solidFill>
                <a:srgbClr val="FFFFFF"/>
              </a:solidFill>
              <a:effectLst/>
              <a:uLnTx/>
              <a:uFillTx/>
              <a:latin typeface="Arial" charset="0"/>
              <a:ea typeface="+mn-ea"/>
              <a:cs typeface="+mn-cs"/>
            </a:endParaRPr>
          </a:p>
        </p:txBody>
      </p:sp>
    </p:spTree>
    <p:extLst>
      <p:ext uri="{BB962C8B-B14F-4D97-AF65-F5344CB8AC3E}">
        <p14:creationId xmlns:p14="http://schemas.microsoft.com/office/powerpoint/2010/main" val="227762054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9C3400-B6D3-8CEF-B8F6-86F433720BD1}"/>
              </a:ext>
            </a:extLst>
          </p:cNvPr>
          <p:cNvSpPr>
            <a:spLocks noGrp="1"/>
          </p:cNvSpPr>
          <p:nvPr>
            <p:ph type="title"/>
          </p:nvPr>
        </p:nvSpPr>
        <p:spPr/>
        <p:txBody>
          <a:bodyPr/>
          <a:lstStyle/>
          <a:p>
            <a:r>
              <a:rPr lang="en-US" dirty="0"/>
              <a:t>Who do you Represent?</a:t>
            </a:r>
          </a:p>
        </p:txBody>
      </p:sp>
      <p:sp>
        <p:nvSpPr>
          <p:cNvPr id="3" name="Content Placeholder 2">
            <a:extLst>
              <a:ext uri="{FF2B5EF4-FFF2-40B4-BE49-F238E27FC236}">
                <a16:creationId xmlns:a16="http://schemas.microsoft.com/office/drawing/2014/main" id="{CE46D6E7-5831-7B3A-B608-D175972C3E92}"/>
              </a:ext>
            </a:extLst>
          </p:cNvPr>
          <p:cNvSpPr>
            <a:spLocks noGrp="1"/>
          </p:cNvSpPr>
          <p:nvPr>
            <p:ph idx="1"/>
          </p:nvPr>
        </p:nvSpPr>
        <p:spPr/>
        <p:txBody>
          <a:bodyPr/>
          <a:lstStyle/>
          <a:p>
            <a:pPr algn="just"/>
            <a:r>
              <a:rPr lang="en-US" sz="18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A threshold issue is who the practitioner is representing? </a:t>
            </a:r>
          </a:p>
          <a:p>
            <a:pPr algn="just"/>
            <a:r>
              <a:rPr lang="en-US"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What should be incorporated into an engagement letter?</a:t>
            </a:r>
            <a:endParaRPr lang="en-US" sz="18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15C22169-53D7-0529-3790-2533C17616DC}"/>
              </a:ext>
            </a:extLst>
          </p:cNvPr>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5BDBC964-145E-46F2-873C-964447E6BE34}" type="slidenum">
              <a:rPr kumimoji="0" lang="en-US" altLang="en-US" sz="2600" b="1" i="0" u="none" strike="noStrike" kern="1200" cap="none" spc="0" normalizeH="0" baseline="0" noProof="0" smtClean="0">
                <a:ln>
                  <a:noFill/>
                </a:ln>
                <a:solidFill>
                  <a:srgbClr val="FFFFFF"/>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52</a:t>
            </a:fld>
            <a:endParaRPr kumimoji="0" lang="en-US" altLang="en-US" sz="2600" b="1" i="0" u="none" strike="noStrike" kern="1200" cap="none" spc="0" normalizeH="0" baseline="0" noProof="0" dirty="0">
              <a:ln>
                <a:noFill/>
              </a:ln>
              <a:solidFill>
                <a:srgbClr val="FFFFFF"/>
              </a:solidFill>
              <a:effectLst/>
              <a:uLnTx/>
              <a:uFillTx/>
              <a:latin typeface="Arial" charset="0"/>
              <a:ea typeface="+mn-ea"/>
              <a:cs typeface="+mn-cs"/>
            </a:endParaRPr>
          </a:p>
        </p:txBody>
      </p:sp>
    </p:spTree>
    <p:extLst>
      <p:ext uri="{BB962C8B-B14F-4D97-AF65-F5344CB8AC3E}">
        <p14:creationId xmlns:p14="http://schemas.microsoft.com/office/powerpoint/2010/main" val="3773017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8CE9A4-6DC8-CBF1-C653-8F4212FA10C7}"/>
              </a:ext>
            </a:extLst>
          </p:cNvPr>
          <p:cNvSpPr>
            <a:spLocks noGrp="1"/>
          </p:cNvSpPr>
          <p:nvPr>
            <p:ph type="title"/>
          </p:nvPr>
        </p:nvSpPr>
        <p:spPr/>
        <p:txBody>
          <a:bodyPr/>
          <a:lstStyle/>
          <a:p>
            <a:r>
              <a:rPr lang="en-US" dirty="0"/>
              <a:t>Trust Documents to Obtain</a:t>
            </a:r>
          </a:p>
        </p:txBody>
      </p:sp>
      <p:sp>
        <p:nvSpPr>
          <p:cNvPr id="3" name="Content Placeholder 2">
            <a:extLst>
              <a:ext uri="{FF2B5EF4-FFF2-40B4-BE49-F238E27FC236}">
                <a16:creationId xmlns:a16="http://schemas.microsoft.com/office/drawing/2014/main" id="{00009DEE-AA6F-DB77-4BE4-5AE616E6C0FC}"/>
              </a:ext>
            </a:extLst>
          </p:cNvPr>
          <p:cNvSpPr>
            <a:spLocks noGrp="1"/>
          </p:cNvSpPr>
          <p:nvPr>
            <p:ph idx="1"/>
          </p:nvPr>
        </p:nvSpPr>
        <p:spPr/>
        <p:txBody>
          <a:bodyPr/>
          <a:lstStyle/>
          <a:p>
            <a:pPr algn="just"/>
            <a:r>
              <a:rPr lang="en-US" sz="1800" dirty="0">
                <a:solidFill>
                  <a:schemeClr val="tx2"/>
                </a:solidFill>
                <a:effectLst/>
                <a:latin typeface="Times New Roman" panose="02020603050405020304" pitchFamily="18" charset="0"/>
                <a:ea typeface="Calibri" panose="020F0502020204030204" pitchFamily="34" charset="0"/>
              </a:rPr>
              <a:t>If a </a:t>
            </a:r>
            <a:r>
              <a:rPr lang="en-US" sz="1800" dirty="0">
                <a:solidFill>
                  <a:schemeClr val="tx2"/>
                </a:solidFill>
                <a:effectLst/>
                <a:highlight>
                  <a:srgbClr val="FFFF00"/>
                </a:highlight>
                <a:latin typeface="Times New Roman" panose="02020603050405020304" pitchFamily="18" charset="0"/>
                <a:ea typeface="Calibri" panose="020F0502020204030204" pitchFamily="34" charset="0"/>
              </a:rPr>
              <a:t>trust </a:t>
            </a:r>
            <a:r>
              <a:rPr lang="en-US" sz="1800" dirty="0">
                <a:solidFill>
                  <a:schemeClr val="tx2"/>
                </a:solidFill>
                <a:effectLst/>
                <a:latin typeface="Times New Roman" panose="02020603050405020304" pitchFamily="18" charset="0"/>
                <a:ea typeface="Calibri" panose="020F0502020204030204" pitchFamily="34" charset="0"/>
              </a:rPr>
              <a:t>is included in the ownership structure the trust document will have to be </a:t>
            </a:r>
            <a:r>
              <a:rPr lang="en-US" sz="1800" dirty="0">
                <a:solidFill>
                  <a:schemeClr val="tx2"/>
                </a:solidFill>
                <a:effectLst/>
                <a:highlight>
                  <a:srgbClr val="FFFF00"/>
                </a:highlight>
                <a:latin typeface="Times New Roman" panose="02020603050405020304" pitchFamily="18" charset="0"/>
                <a:ea typeface="Calibri" panose="020F0502020204030204" pitchFamily="34" charset="0"/>
              </a:rPr>
              <a:t>obtained and reviewed </a:t>
            </a:r>
            <a:r>
              <a:rPr lang="en-US" sz="1800" dirty="0">
                <a:solidFill>
                  <a:schemeClr val="tx2"/>
                </a:solidFill>
                <a:effectLst/>
                <a:latin typeface="Times New Roman" panose="02020603050405020304" pitchFamily="18" charset="0"/>
                <a:ea typeface="Calibri" panose="020F0502020204030204" pitchFamily="34" charset="0"/>
              </a:rPr>
              <a:t>to determine who holds what powers and who may therefore be obligated to be disclosed as a control person. </a:t>
            </a:r>
          </a:p>
          <a:p>
            <a:pPr algn="just"/>
            <a:r>
              <a:rPr lang="en-US" sz="1800" dirty="0">
                <a:solidFill>
                  <a:schemeClr val="tx2"/>
                </a:solidFill>
                <a:effectLst/>
                <a:latin typeface="Times New Roman" panose="02020603050405020304" pitchFamily="18" charset="0"/>
                <a:ea typeface="Calibri" panose="020F0502020204030204" pitchFamily="34" charset="0"/>
              </a:rPr>
              <a:t>Given the common use of </a:t>
            </a:r>
            <a:r>
              <a:rPr lang="en-US" sz="1800" dirty="0">
                <a:solidFill>
                  <a:schemeClr val="tx2"/>
                </a:solidFill>
                <a:effectLst/>
                <a:highlight>
                  <a:srgbClr val="FFFF00"/>
                </a:highlight>
                <a:latin typeface="Times New Roman" panose="02020603050405020304" pitchFamily="18" charset="0"/>
                <a:ea typeface="Calibri" panose="020F0502020204030204" pitchFamily="34" charset="0"/>
              </a:rPr>
              <a:t>decanting, non-judicial modifications, trust protector actions and other steps that might modify a trust instrument, and/or replace or modify the power of fiduciaries, non-fiduciaries and powerholders, all of these documents may have to be obtained</a:t>
            </a:r>
            <a:r>
              <a:rPr lang="en-US" sz="1800" dirty="0">
                <a:solidFill>
                  <a:schemeClr val="tx2"/>
                </a:solidFill>
                <a:effectLst/>
                <a:latin typeface="Times New Roman" panose="02020603050405020304" pitchFamily="18" charset="0"/>
                <a:ea typeface="Calibri" panose="020F0502020204030204" pitchFamily="34" charset="0"/>
              </a:rPr>
              <a:t> in order to ascertain the current status of the trust for purposes of CTA reporting.  Once the complete sequence of governing documents is obtained those documents will have to be reviewed and analyzed considering the limited guidance that has been issued. </a:t>
            </a:r>
            <a:endParaRPr lang="en-US" dirty="0">
              <a:solidFill>
                <a:schemeClr val="tx2"/>
              </a:solidFill>
            </a:endParaRPr>
          </a:p>
        </p:txBody>
      </p:sp>
      <p:sp>
        <p:nvSpPr>
          <p:cNvPr id="4" name="Slide Number Placeholder 3">
            <a:extLst>
              <a:ext uri="{FF2B5EF4-FFF2-40B4-BE49-F238E27FC236}">
                <a16:creationId xmlns:a16="http://schemas.microsoft.com/office/drawing/2014/main" id="{E9F949F2-8EB1-3BC7-2B3B-3652B1D857BE}"/>
              </a:ext>
            </a:extLst>
          </p:cNvPr>
          <p:cNvSpPr>
            <a:spLocks noGrp="1"/>
          </p:cNvSpPr>
          <p:nvPr>
            <p:ph type="sldNum" sz="quarter" idx="12"/>
          </p:nvPr>
        </p:nvSpPr>
        <p:spPr/>
        <p:txBody>
          <a:bodyPr/>
          <a:lstStyle/>
          <a:p>
            <a:pPr>
              <a:defRPr/>
            </a:pPr>
            <a:fld id="{5BDBC964-145E-46F2-873C-964447E6BE34}" type="slidenum">
              <a:rPr lang="en-US" altLang="en-US" smtClean="0"/>
              <a:pPr>
                <a:defRPr/>
              </a:pPr>
              <a:t>53</a:t>
            </a:fld>
            <a:endParaRPr lang="en-US" altLang="en-US" dirty="0"/>
          </a:p>
        </p:txBody>
      </p:sp>
    </p:spTree>
    <p:extLst>
      <p:ext uri="{BB962C8B-B14F-4D97-AF65-F5344CB8AC3E}">
        <p14:creationId xmlns:p14="http://schemas.microsoft.com/office/powerpoint/2010/main" val="230783483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3F5685-7234-4DF0-6C26-FBD5A6018B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4F7909-772E-C9CD-3B8D-D1461F19CC32}"/>
              </a:ext>
            </a:extLst>
          </p:cNvPr>
          <p:cNvSpPr>
            <a:spLocks noGrp="1"/>
          </p:cNvSpPr>
          <p:nvPr>
            <p:ph type="title"/>
          </p:nvPr>
        </p:nvSpPr>
        <p:spPr/>
        <p:txBody>
          <a:bodyPr/>
          <a:lstStyle/>
          <a:p>
            <a:r>
              <a:rPr lang="en-US" dirty="0"/>
              <a:t>Client Questionnaires and Attestations </a:t>
            </a:r>
          </a:p>
        </p:txBody>
      </p:sp>
      <p:sp>
        <p:nvSpPr>
          <p:cNvPr id="3" name="Content Placeholder 2">
            <a:extLst>
              <a:ext uri="{FF2B5EF4-FFF2-40B4-BE49-F238E27FC236}">
                <a16:creationId xmlns:a16="http://schemas.microsoft.com/office/drawing/2014/main" id="{9BAF874A-0BFE-822D-1FA6-1959259D3BBD}"/>
              </a:ext>
            </a:extLst>
          </p:cNvPr>
          <p:cNvSpPr>
            <a:spLocks noGrp="1"/>
          </p:cNvSpPr>
          <p:nvPr>
            <p:ph idx="1"/>
          </p:nvPr>
        </p:nvSpPr>
        <p:spPr/>
        <p:txBody>
          <a:bodyPr/>
          <a:lstStyle/>
          <a:p>
            <a:pPr algn="just"/>
            <a:r>
              <a:rPr lang="en-US" sz="18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The BOI Report itself is simple.</a:t>
            </a:r>
          </a:p>
          <a:p>
            <a:pPr algn="just"/>
            <a:r>
              <a:rPr lang="en-US" sz="18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Some attorneys and CPAs may want clients to fill out information checklists for who has 25% entity ownership, which individuals meet the various “important decision maker” (i.e., substantial control) and other control conditions that would make an individual a Beneficial Owner, and why they do.</a:t>
            </a:r>
          </a:p>
          <a:p>
            <a:pPr algn="just"/>
            <a:r>
              <a:rPr lang="en-US" sz="18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Consider </a:t>
            </a:r>
            <a:r>
              <a:rPr lang="en-US" sz="1800" dirty="0">
                <a:solidFill>
                  <a:schemeClr val="tx2"/>
                </a:solidFill>
                <a:highlight>
                  <a:srgbClr val="FFFF00"/>
                </a:highlight>
                <a:latin typeface="Times New Roman" panose="02020603050405020304" pitchFamily="18" charset="0"/>
                <a:ea typeface="Calibri" panose="020F0502020204030204" pitchFamily="34" charset="0"/>
                <a:cs typeface="Times New Roman" panose="02020603050405020304" pitchFamily="18" charset="0"/>
              </a:rPr>
              <a:t>requiring client to provide </a:t>
            </a:r>
            <a:r>
              <a:rPr lang="en-US" sz="18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a Form 8879-like </a:t>
            </a:r>
            <a:r>
              <a:rPr lang="en-US" sz="1800" dirty="0">
                <a:solidFill>
                  <a:schemeClr val="tx2"/>
                </a:solidFill>
                <a:highlight>
                  <a:srgbClr val="FFFF00"/>
                </a:highlight>
                <a:latin typeface="Times New Roman" panose="02020603050405020304" pitchFamily="18" charset="0"/>
                <a:ea typeface="Calibri" panose="020F0502020204030204" pitchFamily="34" charset="0"/>
                <a:cs typeface="Times New Roman" panose="02020603050405020304" pitchFamily="18" charset="0"/>
              </a:rPr>
              <a:t>attestation</a:t>
            </a:r>
            <a:r>
              <a:rPr lang="en-US" sz="18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 that all of the information provided to the attorney or CPA filing the form on the client’s behalf that “</a:t>
            </a:r>
            <a:r>
              <a:rPr lang="en-US" sz="1800" dirty="0">
                <a:solidFill>
                  <a:schemeClr val="tx2"/>
                </a:solidFill>
                <a:highlight>
                  <a:srgbClr val="FFFF00"/>
                </a:highlight>
                <a:latin typeface="Times New Roman" panose="02020603050405020304" pitchFamily="18" charset="0"/>
                <a:ea typeface="Calibri" panose="020F0502020204030204" pitchFamily="34" charset="0"/>
                <a:cs typeface="Times New Roman" panose="02020603050405020304" pitchFamily="18" charset="0"/>
              </a:rPr>
              <a:t>to the best of the client’s knowledge and belief, the information provided is true, correct and complete.”</a:t>
            </a:r>
          </a:p>
          <a:p>
            <a:pPr marL="0" indent="0" algn="just">
              <a:buNone/>
            </a:pPr>
            <a:endParaRPr lang="en-US" sz="18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F3CCECFB-5A1E-F65F-C477-07ADF10980FC}"/>
              </a:ext>
            </a:extLst>
          </p:cNvPr>
          <p:cNvSpPr>
            <a:spLocks noGrp="1"/>
          </p:cNvSpPr>
          <p:nvPr>
            <p:ph type="sldNum" sz="quarter" idx="12"/>
          </p:nvPr>
        </p:nvSpPr>
        <p:spPr/>
        <p:txBody>
          <a:bodyPr/>
          <a:lstStyle/>
          <a:p>
            <a:pPr>
              <a:defRPr/>
            </a:pPr>
            <a:fld id="{5BDBC964-145E-46F2-873C-964447E6BE34}" type="slidenum">
              <a:rPr lang="en-US" altLang="en-US" smtClean="0"/>
              <a:pPr>
                <a:defRPr/>
              </a:pPr>
              <a:t>54</a:t>
            </a:fld>
            <a:endParaRPr lang="en-US" altLang="en-US" dirty="0"/>
          </a:p>
        </p:txBody>
      </p:sp>
    </p:spTree>
    <p:extLst>
      <p:ext uri="{BB962C8B-B14F-4D97-AF65-F5344CB8AC3E}">
        <p14:creationId xmlns:p14="http://schemas.microsoft.com/office/powerpoint/2010/main" val="275891809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1265A7-064A-BBE2-01C4-294074CC1C46}"/>
              </a:ext>
            </a:extLst>
          </p:cNvPr>
          <p:cNvSpPr>
            <a:spLocks noGrp="1"/>
          </p:cNvSpPr>
          <p:nvPr>
            <p:ph type="title"/>
          </p:nvPr>
        </p:nvSpPr>
        <p:spPr/>
        <p:txBody>
          <a:bodyPr/>
          <a:lstStyle/>
          <a:p>
            <a:r>
              <a:rPr lang="en-US" dirty="0"/>
              <a:t>Post-Filing Steps</a:t>
            </a:r>
          </a:p>
        </p:txBody>
      </p:sp>
      <p:sp>
        <p:nvSpPr>
          <p:cNvPr id="3" name="Content Placeholder 2">
            <a:extLst>
              <a:ext uri="{FF2B5EF4-FFF2-40B4-BE49-F238E27FC236}">
                <a16:creationId xmlns:a16="http://schemas.microsoft.com/office/drawing/2014/main" id="{AC9E24D0-D382-806C-FD7A-E816881F9E3B}"/>
              </a:ext>
            </a:extLst>
          </p:cNvPr>
          <p:cNvSpPr>
            <a:spLocks noGrp="1"/>
          </p:cNvSpPr>
          <p:nvPr>
            <p:ph idx="1"/>
          </p:nvPr>
        </p:nvSpPr>
        <p:spPr/>
        <p:txBody>
          <a:bodyPr/>
          <a:lstStyle/>
          <a:p>
            <a:pPr algn="just"/>
            <a:r>
              <a:rPr lang="en-US"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Once the initial filing is completed, how will practitioners and those affected, identify when follow up filings will be required to be made? That process seems more daunting and fraught with challenges than the initial filing. How will practitioners be aware of a change that may trigger additional filing requirements? Practitioners might consider in any engagement to assist with CTA filings </a:t>
            </a:r>
            <a:r>
              <a:rPr lang="en-US" sz="1800" dirty="0">
                <a:solidFill>
                  <a:schemeClr val="tx2"/>
                </a:solidFill>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making clear that it is solely the client’s responsibility to notify the practitioner of any future changes on a timely basis </a:t>
            </a:r>
            <a:r>
              <a:rPr lang="en-US"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so that new filings can be made. Practitioners may consider formally concluding the engagement after the initial filing (or assistance depending on what the engagement entailed) so that it is clear that they have no ongoing responsibility to monitor facts that may trigger future filings (if such monitoring would even be possible). That may also be prudent given the significant uncertainty that may exist as to the nature of the services and how they should be priced.</a:t>
            </a:r>
            <a:endParaRPr lang="en-US" sz="18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C35F6038-16B7-6196-C254-EF5385620CE5}"/>
              </a:ext>
            </a:extLst>
          </p:cNvPr>
          <p:cNvSpPr>
            <a:spLocks noGrp="1"/>
          </p:cNvSpPr>
          <p:nvPr>
            <p:ph type="sldNum" sz="quarter" idx="12"/>
          </p:nvPr>
        </p:nvSpPr>
        <p:spPr/>
        <p:txBody>
          <a:bodyPr/>
          <a:lstStyle/>
          <a:p>
            <a:pPr>
              <a:defRPr/>
            </a:pPr>
            <a:fld id="{5BDBC964-145E-46F2-873C-964447E6BE34}" type="slidenum">
              <a:rPr lang="en-US" altLang="en-US" smtClean="0"/>
              <a:pPr>
                <a:defRPr/>
              </a:pPr>
              <a:t>55</a:t>
            </a:fld>
            <a:endParaRPr lang="en-US" altLang="en-US" dirty="0"/>
          </a:p>
        </p:txBody>
      </p:sp>
    </p:spTree>
    <p:extLst>
      <p:ext uri="{BB962C8B-B14F-4D97-AF65-F5344CB8AC3E}">
        <p14:creationId xmlns:p14="http://schemas.microsoft.com/office/powerpoint/2010/main" val="200501446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2259F-B559-057C-5E4B-CB36CB399A86}"/>
              </a:ext>
            </a:extLst>
          </p:cNvPr>
          <p:cNvSpPr>
            <a:spLocks noGrp="1"/>
          </p:cNvSpPr>
          <p:nvPr>
            <p:ph type="title"/>
          </p:nvPr>
        </p:nvSpPr>
        <p:spPr/>
        <p:txBody>
          <a:bodyPr/>
          <a:lstStyle/>
          <a:p>
            <a:r>
              <a:rPr lang="en-US" dirty="0"/>
              <a:t>Update Entity and Other Documents for the CTA</a:t>
            </a:r>
          </a:p>
        </p:txBody>
      </p:sp>
      <p:sp>
        <p:nvSpPr>
          <p:cNvPr id="3" name="Content Placeholder 2">
            <a:extLst>
              <a:ext uri="{FF2B5EF4-FFF2-40B4-BE49-F238E27FC236}">
                <a16:creationId xmlns:a16="http://schemas.microsoft.com/office/drawing/2014/main" id="{EECAE881-0F24-FA1A-50FA-09B778F11875}"/>
              </a:ext>
            </a:extLst>
          </p:cNvPr>
          <p:cNvSpPr>
            <a:spLocks noGrp="1"/>
          </p:cNvSpPr>
          <p:nvPr>
            <p:ph idx="1"/>
          </p:nvPr>
        </p:nvSpPr>
        <p:spPr/>
        <p:txBody>
          <a:bodyPr/>
          <a:lstStyle/>
          <a:p>
            <a:pPr algn="just"/>
            <a:r>
              <a:rPr lang="en-US" sz="16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Practitioners may consider how </a:t>
            </a:r>
            <a:r>
              <a:rPr lang="en-US" sz="1600" dirty="0">
                <a:solidFill>
                  <a:schemeClr val="tx2"/>
                </a:solidFill>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legal documentation may warrant being modified to address CTA requirements</a:t>
            </a:r>
            <a:r>
              <a:rPr lang="en-US" sz="16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A sample Governing Document Clause to Consider: “</a:t>
            </a:r>
            <a:r>
              <a:rPr lang="en-US" sz="16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Each party will cooperate fully with respect to providing information to the Company so that the Company can comply with the reporting requirements of the Corporate Transparency Act’s (“CTA”) beneficial ownership information reporting requirements.  Within Ten (10) days of any change in facts that may trigger the requirement to report or amend a prior report the undersigned shall provide to the Company all relevant information necessary to the Company timely filing under the CTA. The information to be provided to the Company shall be all relevant information necessary for the Company to comply on a timely basis with the CTA reporting requirements and may include by way of example and not limitation: your full legal name and any changes made thereto, your date of birth, your home address (not a P.O. box or lawyer or other adviser’s address) and any changes thereto, and you must provide a PDF copy of your U.S. passport or state driver’s license, and any changes or renewals thereof</a:t>
            </a:r>
            <a:r>
              <a:rPr lang="en-US" sz="16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16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n-US" sz="1600" dirty="0">
              <a:solidFill>
                <a:schemeClr val="tx2"/>
              </a:solidFill>
            </a:endParaRPr>
          </a:p>
        </p:txBody>
      </p:sp>
      <p:sp>
        <p:nvSpPr>
          <p:cNvPr id="4" name="Slide Number Placeholder 3">
            <a:extLst>
              <a:ext uri="{FF2B5EF4-FFF2-40B4-BE49-F238E27FC236}">
                <a16:creationId xmlns:a16="http://schemas.microsoft.com/office/drawing/2014/main" id="{1B93F5DA-F566-55D5-BBF5-835C2CB3CC6E}"/>
              </a:ext>
            </a:extLst>
          </p:cNvPr>
          <p:cNvSpPr>
            <a:spLocks noGrp="1"/>
          </p:cNvSpPr>
          <p:nvPr>
            <p:ph type="sldNum" sz="quarter" idx="12"/>
          </p:nvPr>
        </p:nvSpPr>
        <p:spPr/>
        <p:txBody>
          <a:bodyPr/>
          <a:lstStyle/>
          <a:p>
            <a:pPr>
              <a:defRPr/>
            </a:pPr>
            <a:fld id="{5BDBC964-145E-46F2-873C-964447E6BE34}" type="slidenum">
              <a:rPr lang="en-US" altLang="en-US" smtClean="0"/>
              <a:pPr>
                <a:defRPr/>
              </a:pPr>
              <a:t>56</a:t>
            </a:fld>
            <a:endParaRPr lang="en-US" altLang="en-US" dirty="0"/>
          </a:p>
        </p:txBody>
      </p:sp>
    </p:spTree>
    <p:extLst>
      <p:ext uri="{BB962C8B-B14F-4D97-AF65-F5344CB8AC3E}">
        <p14:creationId xmlns:p14="http://schemas.microsoft.com/office/powerpoint/2010/main" val="150826878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Grp="1" noChangeArrowheads="1"/>
          </p:cNvSpPr>
          <p:nvPr>
            <p:ph type="ctrTitle"/>
          </p:nvPr>
        </p:nvSpPr>
        <p:spPr/>
        <p:txBody>
          <a:bodyPr/>
          <a:lstStyle/>
          <a:p>
            <a:pPr eaLnBrk="1" hangingPunct="1"/>
            <a:r>
              <a:rPr lang="en-US" altLang="en-US" sz="5400" dirty="0">
                <a:solidFill>
                  <a:schemeClr val="tx2"/>
                </a:solidFill>
              </a:rPr>
              <a:t>Conclusion and</a:t>
            </a:r>
            <a:br>
              <a:rPr lang="en-US" altLang="en-US" sz="5400" dirty="0">
                <a:solidFill>
                  <a:schemeClr val="tx2"/>
                </a:solidFill>
              </a:rPr>
            </a:br>
            <a:r>
              <a:rPr lang="en-US" altLang="en-US" sz="5400" dirty="0">
                <a:solidFill>
                  <a:schemeClr val="tx2"/>
                </a:solidFill>
              </a:rPr>
              <a:t>Additional Information</a:t>
            </a:r>
          </a:p>
        </p:txBody>
      </p:sp>
      <p:sp>
        <p:nvSpPr>
          <p:cNvPr id="3075" name="Rectangle 3"/>
          <p:cNvSpPr>
            <a:spLocks noGrp="1" noChangeArrowheads="1"/>
          </p:cNvSpPr>
          <p:nvPr>
            <p:ph type="subTitle" idx="1"/>
          </p:nvPr>
        </p:nvSpPr>
        <p:spPr/>
        <p:txBody>
          <a:bodyPr/>
          <a:lstStyle/>
          <a:p>
            <a:pPr eaLnBrk="1" hangingPunct="1"/>
            <a:r>
              <a:rPr lang="en-US" altLang="en-US" sz="3200" b="1" dirty="0"/>
              <a:t>CTA Is Coming</a:t>
            </a:r>
          </a:p>
        </p:txBody>
      </p:sp>
      <p:sp>
        <p:nvSpPr>
          <p:cNvPr id="2" name="Slide Number Placeholder 1"/>
          <p:cNvSpPr>
            <a:spLocks noGrp="1"/>
          </p:cNvSpPr>
          <p:nvPr>
            <p:ph type="sldNum" sz="quarter" idx="12"/>
          </p:nvPr>
        </p:nvSpPr>
        <p:spPr/>
        <p:txBody>
          <a:bodyPr/>
          <a:lstStyle/>
          <a:p>
            <a:pPr>
              <a:defRPr/>
            </a:pPr>
            <a:fld id="{DF512CA7-9ABB-4E7F-87A3-5B30D1E5FAEE}" type="slidenum">
              <a:rPr lang="en-US" altLang="en-US" smtClean="0"/>
              <a:pPr>
                <a:defRPr/>
              </a:pPr>
              <a:t>57</a:t>
            </a:fld>
            <a:endParaRPr lang="en-US" altLang="en-US" dirty="0"/>
          </a:p>
        </p:txBody>
      </p:sp>
    </p:spTree>
    <p:extLst>
      <p:ext uri="{BB962C8B-B14F-4D97-AF65-F5344CB8AC3E}">
        <p14:creationId xmlns:p14="http://schemas.microsoft.com/office/powerpoint/2010/main" val="330707421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a:t>
            </a:r>
          </a:p>
        </p:txBody>
      </p:sp>
      <p:sp>
        <p:nvSpPr>
          <p:cNvPr id="3" name="Content Placeholder 2"/>
          <p:cNvSpPr>
            <a:spLocks noGrp="1"/>
          </p:cNvSpPr>
          <p:nvPr>
            <p:ph idx="1"/>
          </p:nvPr>
        </p:nvSpPr>
        <p:spPr/>
        <p:txBody>
          <a:bodyPr/>
          <a:lstStyle/>
          <a:p>
            <a:pPr algn="just"/>
            <a:r>
              <a:rPr lang="en-US" sz="1800" dirty="0">
                <a:solidFill>
                  <a:schemeClr val="tx2"/>
                </a:solidFill>
              </a:rPr>
              <a:t>The application of the CTA generally can range from simple and obvious to incredibly complex.</a:t>
            </a:r>
          </a:p>
          <a:p>
            <a:pPr algn="just"/>
            <a:r>
              <a:rPr lang="en-US" sz="1800" dirty="0">
                <a:solidFill>
                  <a:schemeClr val="tx2"/>
                </a:solidFill>
              </a:rPr>
              <a:t>Introducing trusts and the myriad of complexities that arise in complex modern trust drafting.</a:t>
            </a: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58</a:t>
            </a:fld>
            <a:endParaRPr lang="en-US" altLang="en-US" dirty="0"/>
          </a:p>
        </p:txBody>
      </p:sp>
    </p:spTree>
    <p:extLst>
      <p:ext uri="{BB962C8B-B14F-4D97-AF65-F5344CB8AC3E}">
        <p14:creationId xmlns:p14="http://schemas.microsoft.com/office/powerpoint/2010/main" val="284741214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information</a:t>
            </a:r>
          </a:p>
        </p:txBody>
      </p:sp>
      <p:sp>
        <p:nvSpPr>
          <p:cNvPr id="3" name="Content Placeholder 2"/>
          <p:cNvSpPr>
            <a:spLocks noGrp="1"/>
          </p:cNvSpPr>
          <p:nvPr>
            <p:ph idx="1"/>
          </p:nvPr>
        </p:nvSpPr>
        <p:spPr/>
        <p:txBody>
          <a:bodyPr/>
          <a:lstStyle/>
          <a:p>
            <a:r>
              <a:rPr lang="en-US" dirty="0">
                <a:solidFill>
                  <a:schemeClr val="tx2"/>
                </a:solidFill>
              </a:rPr>
              <a:t>Martin M. Shenkman </a:t>
            </a:r>
            <a:r>
              <a:rPr lang="en-US" dirty="0">
                <a:solidFill>
                  <a:schemeClr val="tx2"/>
                </a:solidFill>
                <a:hlinkClick r:id="rId3"/>
              </a:rPr>
              <a:t>shenkman@shenkmanlaw.com</a:t>
            </a:r>
            <a:endParaRPr lang="en-US" dirty="0">
              <a:solidFill>
                <a:schemeClr val="tx2"/>
              </a:solidFill>
            </a:endParaRPr>
          </a:p>
          <a:p>
            <a:pPr marL="0" indent="0">
              <a:buNone/>
            </a:pPr>
            <a:endParaRPr lang="en-US" dirty="0">
              <a:solidFill>
                <a:schemeClr val="tx2"/>
              </a:solidFill>
              <a:highlight>
                <a:srgbClr val="00FFFF"/>
              </a:highlight>
            </a:endParaRPr>
          </a:p>
          <a:p>
            <a:pPr marL="0" indent="0">
              <a:buNone/>
            </a:pPr>
            <a:endParaRPr lang="en-US" dirty="0">
              <a:solidFill>
                <a:schemeClr val="tx2"/>
              </a:solidFill>
            </a:endParaRP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67200" y="6086475"/>
            <a:ext cx="1292432" cy="495605"/>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65467" y="6086475"/>
            <a:ext cx="1596966" cy="483108"/>
          </a:xfrm>
          <a:prstGeom prst="rect">
            <a:avLst/>
          </a:prstGeom>
        </p:spPr>
      </p:pic>
      <p:pic>
        <p:nvPicPr>
          <p:cNvPr id="6" name="Picture 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172200" y="5637306"/>
            <a:ext cx="1886527" cy="1220694"/>
          </a:xfrm>
          <a:prstGeom prst="rect">
            <a:avLst/>
          </a:prstGeom>
        </p:spPr>
      </p:pic>
      <p:sp>
        <p:nvSpPr>
          <p:cNvPr id="7" name="Slide Number Placeholder 6"/>
          <p:cNvSpPr>
            <a:spLocks noGrp="1"/>
          </p:cNvSpPr>
          <p:nvPr>
            <p:ph type="sldNum" sz="quarter" idx="12"/>
          </p:nvPr>
        </p:nvSpPr>
        <p:spPr/>
        <p:txBody>
          <a:bodyPr/>
          <a:lstStyle/>
          <a:p>
            <a:pPr>
              <a:defRPr/>
            </a:pPr>
            <a:fld id="{5BDBC964-145E-46F2-873C-964447E6BE34}" type="slidenum">
              <a:rPr lang="en-US" altLang="en-US" smtClean="0"/>
              <a:pPr>
                <a:defRPr/>
              </a:pPr>
              <a:t>59</a:t>
            </a:fld>
            <a:endParaRPr lang="en-US" altLang="en-US" dirty="0"/>
          </a:p>
        </p:txBody>
      </p:sp>
    </p:spTree>
    <p:extLst>
      <p:ext uri="{BB962C8B-B14F-4D97-AF65-F5344CB8AC3E}">
        <p14:creationId xmlns:p14="http://schemas.microsoft.com/office/powerpoint/2010/main" val="4597485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Grp="1" noChangeArrowheads="1"/>
          </p:cNvSpPr>
          <p:nvPr>
            <p:ph type="ctrTitle"/>
          </p:nvPr>
        </p:nvSpPr>
        <p:spPr/>
        <p:txBody>
          <a:bodyPr/>
          <a:lstStyle/>
          <a:p>
            <a:pPr eaLnBrk="1" hangingPunct="1"/>
            <a:r>
              <a:rPr lang="en-US" sz="5400" dirty="0">
                <a:solidFill>
                  <a:schemeClr val="tx2"/>
                </a:solidFill>
              </a:rPr>
              <a:t>Beneficial Owner Reporting</a:t>
            </a:r>
            <a:endParaRPr lang="en-US" altLang="en-US" sz="5400" dirty="0">
              <a:solidFill>
                <a:schemeClr val="tx2"/>
              </a:solidFill>
            </a:endParaRPr>
          </a:p>
        </p:txBody>
      </p:sp>
      <p:sp>
        <p:nvSpPr>
          <p:cNvPr id="3075" name="Rectangle 3"/>
          <p:cNvSpPr>
            <a:spLocks noGrp="1" noChangeArrowheads="1"/>
          </p:cNvSpPr>
          <p:nvPr>
            <p:ph type="subTitle" idx="1"/>
          </p:nvPr>
        </p:nvSpPr>
        <p:spPr/>
        <p:txBody>
          <a:bodyPr/>
          <a:lstStyle/>
          <a:p>
            <a:pPr eaLnBrk="1" hangingPunct="1"/>
            <a:r>
              <a:rPr lang="en-US" altLang="en-US" sz="3200" b="1" dirty="0"/>
              <a:t>Personal Information</a:t>
            </a:r>
          </a:p>
        </p:txBody>
      </p:sp>
      <p:sp>
        <p:nvSpPr>
          <p:cNvPr id="2" name="Slide Number Placeholder 1"/>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DF512CA7-9ABB-4E7F-87A3-5B30D1E5FAEE}" type="slidenum">
              <a:rPr kumimoji="0" lang="en-US" altLang="en-US" sz="2600" b="1" i="0" u="none" strike="noStrike" kern="1200" cap="none" spc="0" normalizeH="0" baseline="0" noProof="0" smtClean="0">
                <a:ln>
                  <a:noFill/>
                </a:ln>
                <a:solidFill>
                  <a:srgbClr val="FFFFFF"/>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6</a:t>
            </a:fld>
            <a:endParaRPr kumimoji="0" lang="en-US" altLang="en-US" sz="2600" b="1" i="0" u="none" strike="noStrike" kern="1200" cap="none" spc="0" normalizeH="0" baseline="0" noProof="0" dirty="0">
              <a:ln>
                <a:noFill/>
              </a:ln>
              <a:solidFill>
                <a:srgbClr val="FFFFFF"/>
              </a:solidFill>
              <a:effectLst/>
              <a:uLnTx/>
              <a:uFillTx/>
              <a:latin typeface="Arial" charset="0"/>
              <a:ea typeface="+mn-ea"/>
              <a:cs typeface="+mn-cs"/>
            </a:endParaRPr>
          </a:p>
        </p:txBody>
      </p:sp>
    </p:spTree>
    <p:extLst>
      <p:ext uri="{BB962C8B-B14F-4D97-AF65-F5344CB8AC3E}">
        <p14:creationId xmlns:p14="http://schemas.microsoft.com/office/powerpoint/2010/main" val="145316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A3AF89-032B-637E-A4FE-0388659647CA}"/>
              </a:ext>
            </a:extLst>
          </p:cNvPr>
          <p:cNvSpPr>
            <a:spLocks noGrp="1"/>
          </p:cNvSpPr>
          <p:nvPr>
            <p:ph type="title"/>
          </p:nvPr>
        </p:nvSpPr>
        <p:spPr/>
        <p:txBody>
          <a:bodyPr/>
          <a:lstStyle/>
          <a:p>
            <a:r>
              <a:rPr lang="en-US" dirty="0"/>
              <a:t>How Will BOIs React when Contacted to Report?</a:t>
            </a:r>
          </a:p>
        </p:txBody>
      </p:sp>
      <p:sp>
        <p:nvSpPr>
          <p:cNvPr id="3" name="Content Placeholder 2">
            <a:extLst>
              <a:ext uri="{FF2B5EF4-FFF2-40B4-BE49-F238E27FC236}">
                <a16:creationId xmlns:a16="http://schemas.microsoft.com/office/drawing/2014/main" id="{550BBDCE-905E-61BE-9926-05CCA709F7A8}"/>
              </a:ext>
            </a:extLst>
          </p:cNvPr>
          <p:cNvSpPr>
            <a:spLocks noGrp="1"/>
          </p:cNvSpPr>
          <p:nvPr>
            <p:ph idx="1"/>
          </p:nvPr>
        </p:nvSpPr>
        <p:spPr/>
        <p:txBody>
          <a:bodyPr/>
          <a:lstStyle/>
          <a:p>
            <a:r>
              <a:rPr lang="en-US" sz="2200" dirty="0">
                <a:solidFill>
                  <a:schemeClr val="tx2"/>
                </a:solidFill>
              </a:rPr>
              <a:t>A client created a trust in the waning days of 2012 to use exemption. A trust protector was name as well as a person with a loan power. Both would appear to have to report as BOIs if the trust is required to report. Neither may have signed the trust instrument and neither may even be aware that they hold this position. </a:t>
            </a:r>
          </a:p>
          <a:p>
            <a:r>
              <a:rPr lang="en-US" sz="2200" dirty="0">
                <a:solidFill>
                  <a:schemeClr val="tx2"/>
                </a:solidFill>
              </a:rPr>
              <a:t>What will the reaction be when the settlor calls them asking for their cooperation reporting? Potentially not cooperative or worse!</a:t>
            </a:r>
          </a:p>
          <a:p>
            <a:endParaRPr lang="en-US" sz="2200" dirty="0"/>
          </a:p>
        </p:txBody>
      </p:sp>
      <p:sp>
        <p:nvSpPr>
          <p:cNvPr id="4" name="Slide Number Placeholder 3">
            <a:extLst>
              <a:ext uri="{FF2B5EF4-FFF2-40B4-BE49-F238E27FC236}">
                <a16:creationId xmlns:a16="http://schemas.microsoft.com/office/drawing/2014/main" id="{2D5EC9C7-42EC-08C6-0680-5409002F1F82}"/>
              </a:ext>
            </a:extLst>
          </p:cNvPr>
          <p:cNvSpPr>
            <a:spLocks noGrp="1"/>
          </p:cNvSpPr>
          <p:nvPr>
            <p:ph type="sldNum" sz="quarter" idx="12"/>
          </p:nvPr>
        </p:nvSpPr>
        <p:spPr/>
        <p:txBody>
          <a:bodyPr/>
          <a:lstStyle/>
          <a:p>
            <a:pPr>
              <a:defRPr/>
            </a:pPr>
            <a:fld id="{5BDBC964-145E-46F2-873C-964447E6BE34}" type="slidenum">
              <a:rPr lang="en-US" altLang="en-US" smtClean="0"/>
              <a:pPr>
                <a:defRPr/>
              </a:pPr>
              <a:t>7</a:t>
            </a:fld>
            <a:endParaRPr lang="en-US" altLang="en-US" dirty="0"/>
          </a:p>
        </p:txBody>
      </p:sp>
    </p:spTree>
    <p:extLst>
      <p:ext uri="{BB962C8B-B14F-4D97-AF65-F5344CB8AC3E}">
        <p14:creationId xmlns:p14="http://schemas.microsoft.com/office/powerpoint/2010/main" val="25403870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9C3400-B6D3-8CEF-B8F6-86F433720BD1}"/>
              </a:ext>
            </a:extLst>
          </p:cNvPr>
          <p:cNvSpPr>
            <a:spLocks noGrp="1"/>
          </p:cNvSpPr>
          <p:nvPr>
            <p:ph type="title"/>
          </p:nvPr>
        </p:nvSpPr>
        <p:spPr/>
        <p:txBody>
          <a:bodyPr/>
          <a:lstStyle/>
          <a:p>
            <a:r>
              <a:rPr lang="en-US" sz="3600" dirty="0">
                <a:solidFill>
                  <a:schemeClr val="tx2"/>
                </a:solidFill>
              </a:rPr>
              <a:t>Beneficial Owner Reporting: What Will Have to Be Reported</a:t>
            </a:r>
            <a:endParaRPr lang="en-US" dirty="0"/>
          </a:p>
        </p:txBody>
      </p:sp>
      <p:sp>
        <p:nvSpPr>
          <p:cNvPr id="3" name="Content Placeholder 2">
            <a:extLst>
              <a:ext uri="{FF2B5EF4-FFF2-40B4-BE49-F238E27FC236}">
                <a16:creationId xmlns:a16="http://schemas.microsoft.com/office/drawing/2014/main" id="{CE46D6E7-5831-7B3A-B608-D175972C3E92}"/>
              </a:ext>
            </a:extLst>
          </p:cNvPr>
          <p:cNvSpPr>
            <a:spLocks noGrp="1"/>
          </p:cNvSpPr>
          <p:nvPr>
            <p:ph idx="1"/>
          </p:nvPr>
        </p:nvSpPr>
        <p:spPr/>
        <p:txBody>
          <a:bodyPr/>
          <a:lstStyle/>
          <a:p>
            <a:pPr algn="just"/>
            <a:r>
              <a:rPr lang="en-US" sz="1600" dirty="0">
                <a:solidFill>
                  <a:schemeClr val="tx2"/>
                </a:solidFill>
              </a:rPr>
              <a:t>The CTA provides that </a:t>
            </a:r>
            <a:r>
              <a:rPr lang="en-US" sz="1600" dirty="0">
                <a:solidFill>
                  <a:schemeClr val="tx2"/>
                </a:solidFill>
                <a:highlight>
                  <a:srgbClr val="FFFF00"/>
                </a:highlight>
              </a:rPr>
              <a:t>reporting companies will also have to file reports for “beneficial owners</a:t>
            </a:r>
            <a:r>
              <a:rPr lang="en-US" sz="1600" dirty="0">
                <a:solidFill>
                  <a:schemeClr val="tx2"/>
                </a:solidFill>
              </a:rPr>
              <a:t>.”  This is a term defined by the CTA that has broad, as and of yet, uncertain reach.</a:t>
            </a:r>
          </a:p>
          <a:p>
            <a:pPr lvl="1" algn="just"/>
            <a:r>
              <a:rPr lang="en-US" sz="1600" dirty="0">
                <a:solidFill>
                  <a:schemeClr val="tx2"/>
                </a:solidFill>
              </a:rPr>
              <a:t>The information to be reported for each beneficial owner will consist of: </a:t>
            </a:r>
          </a:p>
          <a:p>
            <a:pPr lvl="1" algn="just"/>
            <a:r>
              <a:rPr lang="en-US" sz="1600" dirty="0">
                <a:solidFill>
                  <a:schemeClr val="tx2"/>
                </a:solidFill>
                <a:highlight>
                  <a:srgbClr val="FFFF00"/>
                </a:highlight>
              </a:rPr>
              <a:t>Full legal name. This requires the “full legal name” not initials. </a:t>
            </a:r>
          </a:p>
          <a:p>
            <a:pPr lvl="1" algn="just"/>
            <a:r>
              <a:rPr lang="en-US" sz="1600" dirty="0">
                <a:solidFill>
                  <a:schemeClr val="tx2"/>
                </a:solidFill>
                <a:highlight>
                  <a:srgbClr val="FFFF00"/>
                </a:highlight>
              </a:rPr>
              <a:t>Date of birth.</a:t>
            </a:r>
          </a:p>
          <a:p>
            <a:pPr lvl="1" algn="just"/>
            <a:r>
              <a:rPr lang="en-US" sz="1600" dirty="0">
                <a:solidFill>
                  <a:schemeClr val="tx2"/>
                </a:solidFill>
                <a:highlight>
                  <a:srgbClr val="FFFF00"/>
                </a:highlight>
              </a:rPr>
              <a:t>Home address (not a P.O. box or lawyer or other adviser’s address).</a:t>
            </a:r>
          </a:p>
          <a:p>
            <a:pPr lvl="1" algn="just"/>
            <a:r>
              <a:rPr lang="en-US" sz="1600" dirty="0">
                <a:solidFill>
                  <a:schemeClr val="tx2"/>
                </a:solidFill>
                <a:highlight>
                  <a:srgbClr val="FFFF00"/>
                </a:highlight>
              </a:rPr>
              <a:t>PDF (photocopy) of the individual’s  U.S. passport or state driver’s license</a:t>
            </a:r>
            <a:r>
              <a:rPr lang="en-US" sz="1600" dirty="0">
                <a:solidFill>
                  <a:schemeClr val="tx2"/>
                </a:solidFill>
              </a:rPr>
              <a:t>.</a:t>
            </a:r>
          </a:p>
          <a:p>
            <a:pPr algn="just"/>
            <a:r>
              <a:rPr lang="en-US" sz="1600" dirty="0">
                <a:solidFill>
                  <a:schemeClr val="tx2"/>
                </a:solidFill>
              </a:rPr>
              <a:t>Advisers should understand that the above information for many entities will be more personal and invasive then the information that people have ever disclosed and many will be quite uncomfortable with these requirements.</a:t>
            </a:r>
          </a:p>
          <a:p>
            <a:pPr algn="just"/>
            <a:r>
              <a:rPr lang="en-US" sz="1600" dirty="0">
                <a:solidFill>
                  <a:schemeClr val="tx2"/>
                </a:solidFill>
              </a:rPr>
              <a:t>As explained in more detail below, if an individual who a reporting company must include in their report has obtained a </a:t>
            </a:r>
            <a:r>
              <a:rPr lang="en-US" sz="1600" dirty="0">
                <a:solidFill>
                  <a:schemeClr val="tx2"/>
                </a:solidFill>
                <a:highlight>
                  <a:srgbClr val="FFFF00"/>
                </a:highlight>
              </a:rPr>
              <a:t>FinCen Identifier Number</a:t>
            </a:r>
            <a:r>
              <a:rPr lang="en-US" sz="1600" dirty="0">
                <a:solidFill>
                  <a:schemeClr val="tx2"/>
                </a:solidFill>
              </a:rPr>
              <a:t>, the entity will merely report the name and Identification Number. That appears to relieve the entity of having to report changes to the name, home address, etc. of the individual and that may be a strategy many entities should pursue. </a:t>
            </a:r>
          </a:p>
        </p:txBody>
      </p:sp>
      <p:sp>
        <p:nvSpPr>
          <p:cNvPr id="4" name="Slide Number Placeholder 3">
            <a:extLst>
              <a:ext uri="{FF2B5EF4-FFF2-40B4-BE49-F238E27FC236}">
                <a16:creationId xmlns:a16="http://schemas.microsoft.com/office/drawing/2014/main" id="{15C22169-53D7-0529-3790-2533C17616DC}"/>
              </a:ext>
            </a:extLst>
          </p:cNvPr>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5BDBC964-145E-46F2-873C-964447E6BE34}" type="slidenum">
              <a:rPr kumimoji="0" lang="en-US" altLang="en-US" sz="2600" b="1" i="0" u="none" strike="noStrike" kern="1200" cap="none" spc="0" normalizeH="0" baseline="0" noProof="0" smtClean="0">
                <a:ln>
                  <a:noFill/>
                </a:ln>
                <a:solidFill>
                  <a:srgbClr val="FFFFFF"/>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8</a:t>
            </a:fld>
            <a:endParaRPr kumimoji="0" lang="en-US" altLang="en-US" sz="2600" b="1" i="0" u="none" strike="noStrike" kern="1200" cap="none" spc="0" normalizeH="0" baseline="0" noProof="0" dirty="0">
              <a:ln>
                <a:noFill/>
              </a:ln>
              <a:solidFill>
                <a:srgbClr val="FFFFFF"/>
              </a:solidFill>
              <a:effectLst/>
              <a:uLnTx/>
              <a:uFillTx/>
              <a:latin typeface="Arial" charset="0"/>
              <a:ea typeface="+mn-ea"/>
              <a:cs typeface="+mn-cs"/>
            </a:endParaRPr>
          </a:p>
        </p:txBody>
      </p:sp>
    </p:spTree>
    <p:extLst>
      <p:ext uri="{BB962C8B-B14F-4D97-AF65-F5344CB8AC3E}">
        <p14:creationId xmlns:p14="http://schemas.microsoft.com/office/powerpoint/2010/main" val="15695547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F6EAFB-D4A9-3332-91FE-C92FB23CFFB3}"/>
              </a:ext>
            </a:extLst>
          </p:cNvPr>
          <p:cNvSpPr>
            <a:spLocks noGrp="1"/>
          </p:cNvSpPr>
          <p:nvPr>
            <p:ph type="title"/>
          </p:nvPr>
        </p:nvSpPr>
        <p:spPr/>
        <p:txBody>
          <a:bodyPr/>
          <a:lstStyle/>
          <a:p>
            <a:r>
              <a:rPr lang="en-US" sz="3000" dirty="0"/>
              <a:t>Include FinCEN Identifier Numbers in Standard Trust Signature Blocks</a:t>
            </a:r>
          </a:p>
        </p:txBody>
      </p:sp>
      <p:sp>
        <p:nvSpPr>
          <p:cNvPr id="3" name="Content Placeholder 2">
            <a:extLst>
              <a:ext uri="{FF2B5EF4-FFF2-40B4-BE49-F238E27FC236}">
                <a16:creationId xmlns:a16="http://schemas.microsoft.com/office/drawing/2014/main" id="{1FDC63BD-C3A9-FA2D-B1B7-6A8F953A33F8}"/>
              </a:ext>
            </a:extLst>
          </p:cNvPr>
          <p:cNvSpPr>
            <a:spLocks noGrp="1"/>
          </p:cNvSpPr>
          <p:nvPr>
            <p:ph idx="1"/>
          </p:nvPr>
        </p:nvSpPr>
        <p:spPr/>
        <p:txBody>
          <a:bodyPr/>
          <a:lstStyle/>
          <a:p>
            <a:r>
              <a:rPr lang="en-US" sz="2800" dirty="0">
                <a:solidFill>
                  <a:schemeClr val="tx2"/>
                </a:solidFill>
              </a:rPr>
              <a:t>For trusts that may have interests in Reporting Companies practitioners may consider at the time of trust signature obtaining everyone’s FinCEN Identifier Number by including it in the signature blocks for the various parties signing the trust document.</a:t>
            </a:r>
            <a:endParaRPr lang="en-US" dirty="0"/>
          </a:p>
        </p:txBody>
      </p:sp>
      <p:sp>
        <p:nvSpPr>
          <p:cNvPr id="4" name="Slide Number Placeholder 3">
            <a:extLst>
              <a:ext uri="{FF2B5EF4-FFF2-40B4-BE49-F238E27FC236}">
                <a16:creationId xmlns:a16="http://schemas.microsoft.com/office/drawing/2014/main" id="{60EFBCC6-A670-D629-F119-EF9DDC13AECE}"/>
              </a:ext>
            </a:extLst>
          </p:cNvPr>
          <p:cNvSpPr>
            <a:spLocks noGrp="1"/>
          </p:cNvSpPr>
          <p:nvPr>
            <p:ph type="sldNum" sz="quarter" idx="12"/>
          </p:nvPr>
        </p:nvSpPr>
        <p:spPr/>
        <p:txBody>
          <a:bodyPr/>
          <a:lstStyle/>
          <a:p>
            <a:pPr>
              <a:defRPr/>
            </a:pPr>
            <a:fld id="{5BDBC964-145E-46F2-873C-964447E6BE34}" type="slidenum">
              <a:rPr lang="en-US" altLang="en-US" smtClean="0"/>
              <a:pPr>
                <a:defRPr/>
              </a:pPr>
              <a:t>9</a:t>
            </a:fld>
            <a:endParaRPr lang="en-US" altLang="en-US" dirty="0"/>
          </a:p>
        </p:txBody>
      </p:sp>
    </p:spTree>
    <p:extLst>
      <p:ext uri="{BB962C8B-B14F-4D97-AF65-F5344CB8AC3E}">
        <p14:creationId xmlns:p14="http://schemas.microsoft.com/office/powerpoint/2010/main" val="2186904331"/>
      </p:ext>
    </p:extLst>
  </p:cSld>
  <p:clrMapOvr>
    <a:masterClrMapping/>
  </p:clrMapOvr>
</p:sld>
</file>

<file path=ppt/theme/theme1.xml><?xml version="1.0" encoding="utf-8"?>
<a:theme xmlns:a="http://schemas.openxmlformats.org/drawingml/2006/main" name="Capsules">
  <a:themeElements>
    <a:clrScheme name="Shenkman Law">
      <a:dk1>
        <a:srgbClr val="EE4B3D"/>
      </a:dk1>
      <a:lt1>
        <a:srgbClr val="FFFFFF"/>
      </a:lt1>
      <a:dk2>
        <a:srgbClr val="000000"/>
      </a:dk2>
      <a:lt2>
        <a:srgbClr val="FFFFFF"/>
      </a:lt2>
      <a:accent1>
        <a:srgbClr val="EE4B3D"/>
      </a:accent1>
      <a:accent2>
        <a:srgbClr val="EE4B3D"/>
      </a:accent2>
      <a:accent3>
        <a:srgbClr val="AAAAAA"/>
      </a:accent3>
      <a:accent4>
        <a:srgbClr val="DADADA"/>
      </a:accent4>
      <a:accent5>
        <a:srgbClr val="FFE2AA"/>
      </a:accent5>
      <a:accent6>
        <a:srgbClr val="EE4B3D"/>
      </a:accent6>
      <a:hlink>
        <a:srgbClr val="000000"/>
      </a:hlink>
      <a:folHlink>
        <a:srgbClr val="FF7C80"/>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64298c1a-d8d4-4651-b4d1-c4da796d4a77" xsi:nil="true"/>
    <lcf76f155ced4ddcb4097134ff3c332f xmlns="e10d3e84-cbcb-4c06-8fe2-5c265bff61ee">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3BA87A1F17FD14DA29AFC0A2A164E3F" ma:contentTypeVersion="12" ma:contentTypeDescription="Create a new document." ma:contentTypeScope="" ma:versionID="ff22265980edda1c6290f9afc1c0975a">
  <xsd:schema xmlns:xsd="http://www.w3.org/2001/XMLSchema" xmlns:xs="http://www.w3.org/2001/XMLSchema" xmlns:p="http://schemas.microsoft.com/office/2006/metadata/properties" xmlns:ns2="e10d3e84-cbcb-4c06-8fe2-5c265bff61ee" xmlns:ns3="64298c1a-d8d4-4651-b4d1-c4da796d4a77" targetNamespace="http://schemas.microsoft.com/office/2006/metadata/properties" ma:root="true" ma:fieldsID="a7ec05f8e8e95bb9e4d41000e4208ef7" ns2:_="" ns3:_="">
    <xsd:import namespace="e10d3e84-cbcb-4c06-8fe2-5c265bff61ee"/>
    <xsd:import namespace="64298c1a-d8d4-4651-b4d1-c4da796d4a77"/>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10d3e84-cbcb-4c06-8fe2-5c265bff61e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DateTaken" ma:index="11" nillable="true" ma:displayName="MediaServiceDateTaken" ma:descriptio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fd5ea4ec-4c00-42da-9af0-91b3f1643b2b"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ObjectDetectorVersions" ma:index="1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4298c1a-d8d4-4651-b4d1-c4da796d4a77"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5116b00c-cd70-4cf8-8f0c-35c76f415e77}" ma:internalName="TaxCatchAll" ma:showField="CatchAllData" ma:web="64298c1a-d8d4-4651-b4d1-c4da796d4a7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87F079A-435D-4AA4-BB06-25BA2328BDCB}">
  <ds:schemaRefs>
    <ds:schemaRef ds:uri="http://schemas.microsoft.com/sharepoint/v3/contenttype/forms"/>
  </ds:schemaRefs>
</ds:datastoreItem>
</file>

<file path=customXml/itemProps2.xml><?xml version="1.0" encoding="utf-8"?>
<ds:datastoreItem xmlns:ds="http://schemas.openxmlformats.org/officeDocument/2006/customXml" ds:itemID="{3468C0CF-3273-4D41-8421-2F1064750315}">
  <ds:schemaRefs>
    <ds:schemaRef ds:uri="http://schemas.microsoft.com/office/2006/metadata/properties"/>
    <ds:schemaRef ds:uri="http://schemas.microsoft.com/office/infopath/2007/PartnerControls"/>
    <ds:schemaRef ds:uri="64298c1a-d8d4-4651-b4d1-c4da796d4a77"/>
    <ds:schemaRef ds:uri="e10d3e84-cbcb-4c06-8fe2-5c265bff61ee"/>
  </ds:schemaRefs>
</ds:datastoreItem>
</file>

<file path=customXml/itemProps3.xml><?xml version="1.0" encoding="utf-8"?>
<ds:datastoreItem xmlns:ds="http://schemas.openxmlformats.org/officeDocument/2006/customXml" ds:itemID="{2064EE14-4E02-4F3D-8A66-226F84763DD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10d3e84-cbcb-4c06-8fe2-5c265bff61ee"/>
    <ds:schemaRef ds:uri="64298c1a-d8d4-4651-b4d1-c4da796d4a7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Capsules</Template>
  <TotalTime>40794</TotalTime>
  <Words>7762</Words>
  <Application>Microsoft Office PowerPoint</Application>
  <PresentationFormat>On-screen Show (4:3)</PresentationFormat>
  <Paragraphs>301</Paragraphs>
  <Slides>59</Slides>
  <Notes>38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59</vt:i4>
      </vt:variant>
    </vt:vector>
  </HeadingPairs>
  <TitlesOfParts>
    <vt:vector size="66" baseType="lpstr">
      <vt:lpstr>Aptos</vt:lpstr>
      <vt:lpstr>Arial</vt:lpstr>
      <vt:lpstr>Calibri</vt:lpstr>
      <vt:lpstr>SourceSansProRegular</vt:lpstr>
      <vt:lpstr>Times New Roman</vt:lpstr>
      <vt:lpstr>Wingdings</vt:lpstr>
      <vt:lpstr>Capsules</vt:lpstr>
      <vt:lpstr>Corporate Transparency Act: Trusts and Related Considerations</vt:lpstr>
      <vt:lpstr>Some Webinar Pointers</vt:lpstr>
      <vt:lpstr>General Disclaimer</vt:lpstr>
      <vt:lpstr>Trusts as Beneficial Owners</vt:lpstr>
      <vt:lpstr>General Considerations</vt:lpstr>
      <vt:lpstr>Beneficial Owner Reporting</vt:lpstr>
      <vt:lpstr>How Will BOIs React when Contacted to Report?</vt:lpstr>
      <vt:lpstr>Beneficial Owner Reporting: What Will Have to Be Reported</vt:lpstr>
      <vt:lpstr>Include FinCEN Identifier Numbers in Standard Trust Signature Blocks</vt:lpstr>
      <vt:lpstr>Small Business Compliance Guide</vt:lpstr>
      <vt:lpstr>Small Business Compliance Guide - Trusts</vt:lpstr>
      <vt:lpstr>Small Business Compliance Guide - Estates</vt:lpstr>
      <vt:lpstr>FAQ: D.15</vt:lpstr>
      <vt:lpstr>FAQ: D.15. Who are a reporting company’s beneficial owners when individuals own or control the company through a trust?</vt:lpstr>
      <vt:lpstr>FAQ: D.15. Who are a reporting company’s beneficial owners when individuals own or control the company through a trust?</vt:lpstr>
      <vt:lpstr>FinCen Identifier Number</vt:lpstr>
      <vt:lpstr>FinCen Identifier Number</vt:lpstr>
      <vt:lpstr>FinCen Identifier Number</vt:lpstr>
      <vt:lpstr>“Substantial Control” Persons</vt:lpstr>
      <vt:lpstr>Who Has “Substantial Control”</vt:lpstr>
      <vt:lpstr>Who Has “Substantial Control”</vt:lpstr>
      <vt:lpstr>Questions To Help Identify Those Who May Be Subject To Reporting</vt:lpstr>
      <vt:lpstr>Questions To Help Identify Those Who May Be Subject To Reporting</vt:lpstr>
      <vt:lpstr>Agent under Financial Power of Attorney</vt:lpstr>
      <vt:lpstr>Minors Do Not Report</vt:lpstr>
      <vt:lpstr>Professionals Handling Filings Must Report</vt:lpstr>
      <vt:lpstr>Inheritors and Trusts</vt:lpstr>
      <vt:lpstr>Inheritors</vt:lpstr>
      <vt:lpstr>Trustees and More</vt:lpstr>
      <vt:lpstr>The guide provides the following guidance as to trusts</vt:lpstr>
      <vt:lpstr>The guide provides the following guidance as to trusts</vt:lpstr>
      <vt:lpstr>FinCen BOI FAQ D.15 Addressing Trusts</vt:lpstr>
      <vt:lpstr>Beneficiaries</vt:lpstr>
      <vt:lpstr>Beneficiaries</vt:lpstr>
      <vt:lpstr>Settlors</vt:lpstr>
      <vt:lpstr>More on Trusts and Trustees</vt:lpstr>
      <vt:lpstr>Are Trusts Reporting Companies Under the CTA?</vt:lpstr>
      <vt:lpstr>Beneficial Owners Owning or Controlling a Reporting Company Through a Trust</vt:lpstr>
      <vt:lpstr>Beneficial Owners Owning or Controlling a Reporting Company Through a Trust</vt:lpstr>
      <vt:lpstr>Trust Ownership/Control of Reporting Company</vt:lpstr>
      <vt:lpstr>Which Persons File</vt:lpstr>
      <vt:lpstr>Which Persons File</vt:lpstr>
      <vt:lpstr>Facts and Circumstances</vt:lpstr>
      <vt:lpstr>Example from FAQs on Trust Ownership</vt:lpstr>
      <vt:lpstr>Authority to Dispose of Trust Assets</vt:lpstr>
      <vt:lpstr>Authority to Dispose of Trust Assets</vt:lpstr>
      <vt:lpstr>Does a Beneficiary Report?</vt:lpstr>
      <vt:lpstr>Does a Beneficiary Report?</vt:lpstr>
      <vt:lpstr>Does a Beneficiary Report?</vt:lpstr>
      <vt:lpstr>Does a Beneficiary Report?</vt:lpstr>
      <vt:lpstr>Practice Considerations When Trusts May be BOIs</vt:lpstr>
      <vt:lpstr>Who do you Represent?</vt:lpstr>
      <vt:lpstr>Trust Documents to Obtain</vt:lpstr>
      <vt:lpstr>Client Questionnaires and Attestations </vt:lpstr>
      <vt:lpstr>Post-Filing Steps</vt:lpstr>
      <vt:lpstr>Update Entity and Other Documents for the CTA</vt:lpstr>
      <vt:lpstr>Conclusion and Additional Information</vt:lpstr>
      <vt:lpstr>Conclusion</vt:lpstr>
      <vt:lpstr>Additional information</vt:lpstr>
    </vt:vector>
  </TitlesOfParts>
  <Company>MMS PC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Essential Financial, Retirement and Estate Planning for Lawyers</dc:title>
  <dc:creator>MShenkman</dc:creator>
  <cp:lastModifiedBy>Lisa Maloney</cp:lastModifiedBy>
  <cp:revision>218</cp:revision>
  <cp:lastPrinted>2017-05-11T15:18:47Z</cp:lastPrinted>
  <dcterms:created xsi:type="dcterms:W3CDTF">2012-02-15T14:56:32Z</dcterms:created>
  <dcterms:modified xsi:type="dcterms:W3CDTF">2024-09-30T14:38:40Z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0x010100F3BA87A1F17FD14DA29AFC0A2A164E3F</vt:lpwstr>
  </property>
  <property fmtid="{D5CDD505-2E9C-101B-9397-08002B2CF9AE}" pid="3" name="Order">
    <vt:r8>17447300</vt:r8>
  </property>
  <property fmtid="{D5CDD505-2E9C-101B-9397-08002B2CF9AE}" pid="4" name="MediaServiceImageTags">
    <vt:lpwstr/>
  </property>
</Properties>
</file>