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912" r:id="rId2"/>
  </p:sldMasterIdLst>
  <p:notesMasterIdLst>
    <p:notesMasterId r:id="rId13"/>
  </p:notesMasterIdLst>
  <p:handoutMasterIdLst>
    <p:handoutMasterId r:id="rId14"/>
  </p:handoutMasterIdLst>
  <p:sldIdLst>
    <p:sldId id="256" r:id="rId3"/>
    <p:sldId id="269" r:id="rId4"/>
    <p:sldId id="271" r:id="rId5"/>
    <p:sldId id="523" r:id="rId6"/>
    <p:sldId id="277" r:id="rId7"/>
    <p:sldId id="524" r:id="rId8"/>
    <p:sldId id="278" r:id="rId9"/>
    <p:sldId id="525" r:id="rId10"/>
    <p:sldId id="526" r:id="rId11"/>
    <p:sldId id="363" r:id="rId12"/>
  </p:sldIdLst>
  <p:sldSz cx="12188825" cy="6858000"/>
  <p:notesSz cx="6954838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9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05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E25E649-3F16-4E02-A733-19D2CDBF48F0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50" autoAdjust="0"/>
    <p:restoredTop sz="94660"/>
  </p:normalViewPr>
  <p:slideViewPr>
    <p:cSldViewPr>
      <p:cViewPr varScale="1">
        <p:scale>
          <a:sx n="90" d="100"/>
          <a:sy n="90" d="100"/>
        </p:scale>
        <p:origin x="768" y="78"/>
      </p:cViewPr>
      <p:guideLst>
        <p:guide orient="horz" pos="2160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1986" y="108"/>
      </p:cViewPr>
      <p:guideLst>
        <p:guide orient="horz" pos="2909"/>
        <p:guide pos="219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0E80917-FB65-254F-BBDA-850D994EA314}" type="doc">
      <dgm:prSet loTypeId="urn:microsoft.com/office/officeart/2005/8/layout/process1" loCatId="" qsTypeId="urn:microsoft.com/office/officeart/2005/8/quickstyle/simple4" qsCatId="simple" csTypeId="urn:microsoft.com/office/officeart/2005/8/colors/accent1_2" csCatId="accent1" phldr="1"/>
      <dgm:spPr/>
    </dgm:pt>
    <dgm:pt modelId="{8C9C3FE8-402B-4741-9AB1-82A5C255454E}">
      <dgm:prSet phldrT="[Text]"/>
      <dgm:spPr/>
      <dgm:t>
        <a:bodyPr/>
        <a:lstStyle/>
        <a:p>
          <a:r>
            <a:rPr lang="en-US" dirty="0"/>
            <a:t>Before 59½ </a:t>
          </a:r>
        </a:p>
      </dgm:t>
    </dgm:pt>
    <dgm:pt modelId="{6A89EE4A-8F08-4646-B57D-3C8D3F635855}" type="parTrans" cxnId="{3723B0A0-8024-1140-A5E2-0D31112D54CF}">
      <dgm:prSet/>
      <dgm:spPr/>
      <dgm:t>
        <a:bodyPr/>
        <a:lstStyle/>
        <a:p>
          <a:endParaRPr lang="en-US"/>
        </a:p>
      </dgm:t>
    </dgm:pt>
    <dgm:pt modelId="{5E42CE37-F0E8-7744-B51F-A441A3A15E0A}" type="sibTrans" cxnId="{3723B0A0-8024-1140-A5E2-0D31112D54CF}">
      <dgm:prSet/>
      <dgm:spPr/>
      <dgm:t>
        <a:bodyPr/>
        <a:lstStyle/>
        <a:p>
          <a:endParaRPr lang="en-US"/>
        </a:p>
      </dgm:t>
    </dgm:pt>
    <dgm:pt modelId="{89DCF2B3-FB9D-FB46-8C50-AE7FCCF74C2A}">
      <dgm:prSet phldrT="[Text]"/>
      <dgm:spPr/>
      <dgm:t>
        <a:bodyPr/>
        <a:lstStyle/>
        <a:p>
          <a:r>
            <a:rPr lang="en-US" dirty="0"/>
            <a:t>After 59½ but before RBD </a:t>
          </a:r>
        </a:p>
      </dgm:t>
    </dgm:pt>
    <dgm:pt modelId="{2FBA4210-416E-9747-BDA6-207998E2EAD7}" type="parTrans" cxnId="{1E551C98-B7C1-5940-8E80-9253BE7E6B12}">
      <dgm:prSet/>
      <dgm:spPr/>
      <dgm:t>
        <a:bodyPr/>
        <a:lstStyle/>
        <a:p>
          <a:endParaRPr lang="en-US"/>
        </a:p>
      </dgm:t>
    </dgm:pt>
    <dgm:pt modelId="{611FCF6F-4BA2-7045-8390-FDE5AEB86F5B}" type="sibTrans" cxnId="{1E551C98-B7C1-5940-8E80-9253BE7E6B12}">
      <dgm:prSet/>
      <dgm:spPr/>
      <dgm:t>
        <a:bodyPr/>
        <a:lstStyle/>
        <a:p>
          <a:endParaRPr lang="en-US"/>
        </a:p>
      </dgm:t>
    </dgm:pt>
    <dgm:pt modelId="{FD55F97C-2350-2643-9EAE-3C6EAC453B96}">
      <dgm:prSet phldrT="[Text]"/>
      <dgm:spPr/>
      <dgm:t>
        <a:bodyPr/>
        <a:lstStyle/>
        <a:p>
          <a:r>
            <a:rPr lang="en-US" dirty="0"/>
            <a:t>After RBD</a:t>
          </a:r>
        </a:p>
      </dgm:t>
    </dgm:pt>
    <dgm:pt modelId="{7C488AF3-0EAA-0648-A625-43F01E6D3C22}" type="parTrans" cxnId="{3E61AF57-9507-8F40-B353-7C00A17349E8}">
      <dgm:prSet/>
      <dgm:spPr/>
      <dgm:t>
        <a:bodyPr/>
        <a:lstStyle/>
        <a:p>
          <a:endParaRPr lang="en-US"/>
        </a:p>
      </dgm:t>
    </dgm:pt>
    <dgm:pt modelId="{E0AF9C50-A265-3542-A6D4-085C25CC1D43}" type="sibTrans" cxnId="{3E61AF57-9507-8F40-B353-7C00A17349E8}">
      <dgm:prSet/>
      <dgm:spPr/>
      <dgm:t>
        <a:bodyPr/>
        <a:lstStyle/>
        <a:p>
          <a:endParaRPr lang="en-US"/>
        </a:p>
      </dgm:t>
    </dgm:pt>
    <dgm:pt modelId="{148FC363-4B24-1B48-980D-03B85DBF0B21}" type="pres">
      <dgm:prSet presAssocID="{80E80917-FB65-254F-BBDA-850D994EA314}" presName="Name0" presStyleCnt="0">
        <dgm:presLayoutVars>
          <dgm:dir/>
          <dgm:resizeHandles val="exact"/>
        </dgm:presLayoutVars>
      </dgm:prSet>
      <dgm:spPr/>
    </dgm:pt>
    <dgm:pt modelId="{097E00C6-158A-6444-B0ED-317C8A6ACB2C}" type="pres">
      <dgm:prSet presAssocID="{8C9C3FE8-402B-4741-9AB1-82A5C255454E}" presName="node" presStyleLbl="node1" presStyleIdx="0" presStyleCnt="3">
        <dgm:presLayoutVars>
          <dgm:bulletEnabled val="1"/>
        </dgm:presLayoutVars>
      </dgm:prSet>
      <dgm:spPr/>
    </dgm:pt>
    <dgm:pt modelId="{127AB1CD-B1CD-834B-AB1F-FF4A968DB3ED}" type="pres">
      <dgm:prSet presAssocID="{5E42CE37-F0E8-7744-B51F-A441A3A15E0A}" presName="sibTrans" presStyleLbl="sibTrans2D1" presStyleIdx="0" presStyleCnt="2"/>
      <dgm:spPr/>
    </dgm:pt>
    <dgm:pt modelId="{4430A3AE-6878-F344-BAFF-3E57EF812EA8}" type="pres">
      <dgm:prSet presAssocID="{5E42CE37-F0E8-7744-B51F-A441A3A15E0A}" presName="connectorText" presStyleLbl="sibTrans2D1" presStyleIdx="0" presStyleCnt="2"/>
      <dgm:spPr/>
    </dgm:pt>
    <dgm:pt modelId="{5B94B1FF-2809-0F4C-9C57-574EE5500A5A}" type="pres">
      <dgm:prSet presAssocID="{89DCF2B3-FB9D-FB46-8C50-AE7FCCF74C2A}" presName="node" presStyleLbl="node1" presStyleIdx="1" presStyleCnt="3">
        <dgm:presLayoutVars>
          <dgm:bulletEnabled val="1"/>
        </dgm:presLayoutVars>
      </dgm:prSet>
      <dgm:spPr/>
    </dgm:pt>
    <dgm:pt modelId="{A1FCA2E3-B81E-824D-9E3B-AEB6C0CF11D8}" type="pres">
      <dgm:prSet presAssocID="{611FCF6F-4BA2-7045-8390-FDE5AEB86F5B}" presName="sibTrans" presStyleLbl="sibTrans2D1" presStyleIdx="1" presStyleCnt="2"/>
      <dgm:spPr/>
    </dgm:pt>
    <dgm:pt modelId="{8C302994-59B2-744B-90AB-EDE65741173C}" type="pres">
      <dgm:prSet presAssocID="{611FCF6F-4BA2-7045-8390-FDE5AEB86F5B}" presName="connectorText" presStyleLbl="sibTrans2D1" presStyleIdx="1" presStyleCnt="2"/>
      <dgm:spPr/>
    </dgm:pt>
    <dgm:pt modelId="{281E66A3-829D-2541-80C0-95003B5466ED}" type="pres">
      <dgm:prSet presAssocID="{FD55F97C-2350-2643-9EAE-3C6EAC453B96}" presName="node" presStyleLbl="node1" presStyleIdx="2" presStyleCnt="3">
        <dgm:presLayoutVars>
          <dgm:bulletEnabled val="1"/>
        </dgm:presLayoutVars>
      </dgm:prSet>
      <dgm:spPr/>
    </dgm:pt>
  </dgm:ptLst>
  <dgm:cxnLst>
    <dgm:cxn modelId="{14096D05-105C-AC4F-9363-F3E87AC78D30}" type="presOf" srcId="{80E80917-FB65-254F-BBDA-850D994EA314}" destId="{148FC363-4B24-1B48-980D-03B85DBF0B21}" srcOrd="0" destOrd="0" presId="urn:microsoft.com/office/officeart/2005/8/layout/process1"/>
    <dgm:cxn modelId="{01881D2A-C569-C64F-A227-C2FB2E62E6B5}" type="presOf" srcId="{89DCF2B3-FB9D-FB46-8C50-AE7FCCF74C2A}" destId="{5B94B1FF-2809-0F4C-9C57-574EE5500A5A}" srcOrd="0" destOrd="0" presId="urn:microsoft.com/office/officeart/2005/8/layout/process1"/>
    <dgm:cxn modelId="{BE17492C-F935-B948-B13A-2D4C9AC57EAC}" type="presOf" srcId="{8C9C3FE8-402B-4741-9AB1-82A5C255454E}" destId="{097E00C6-158A-6444-B0ED-317C8A6ACB2C}" srcOrd="0" destOrd="0" presId="urn:microsoft.com/office/officeart/2005/8/layout/process1"/>
    <dgm:cxn modelId="{3AE45B32-3F08-E645-B2A9-AAB577E83B06}" type="presOf" srcId="{611FCF6F-4BA2-7045-8390-FDE5AEB86F5B}" destId="{8C302994-59B2-744B-90AB-EDE65741173C}" srcOrd="1" destOrd="0" presId="urn:microsoft.com/office/officeart/2005/8/layout/process1"/>
    <dgm:cxn modelId="{7BEA2447-AAF5-3140-91AD-EDD5E597FAB8}" type="presOf" srcId="{611FCF6F-4BA2-7045-8390-FDE5AEB86F5B}" destId="{A1FCA2E3-B81E-824D-9E3B-AEB6C0CF11D8}" srcOrd="0" destOrd="0" presId="urn:microsoft.com/office/officeart/2005/8/layout/process1"/>
    <dgm:cxn modelId="{3E61AF57-9507-8F40-B353-7C00A17349E8}" srcId="{80E80917-FB65-254F-BBDA-850D994EA314}" destId="{FD55F97C-2350-2643-9EAE-3C6EAC453B96}" srcOrd="2" destOrd="0" parTransId="{7C488AF3-0EAA-0648-A625-43F01E6D3C22}" sibTransId="{E0AF9C50-A265-3542-A6D4-085C25CC1D43}"/>
    <dgm:cxn modelId="{1E551C98-B7C1-5940-8E80-9253BE7E6B12}" srcId="{80E80917-FB65-254F-BBDA-850D994EA314}" destId="{89DCF2B3-FB9D-FB46-8C50-AE7FCCF74C2A}" srcOrd="1" destOrd="0" parTransId="{2FBA4210-416E-9747-BDA6-207998E2EAD7}" sibTransId="{611FCF6F-4BA2-7045-8390-FDE5AEB86F5B}"/>
    <dgm:cxn modelId="{3723B0A0-8024-1140-A5E2-0D31112D54CF}" srcId="{80E80917-FB65-254F-BBDA-850D994EA314}" destId="{8C9C3FE8-402B-4741-9AB1-82A5C255454E}" srcOrd="0" destOrd="0" parTransId="{6A89EE4A-8F08-4646-B57D-3C8D3F635855}" sibTransId="{5E42CE37-F0E8-7744-B51F-A441A3A15E0A}"/>
    <dgm:cxn modelId="{2354D7A6-0154-1746-8B87-1286D1F54E6D}" type="presOf" srcId="{FD55F97C-2350-2643-9EAE-3C6EAC453B96}" destId="{281E66A3-829D-2541-80C0-95003B5466ED}" srcOrd="0" destOrd="0" presId="urn:microsoft.com/office/officeart/2005/8/layout/process1"/>
    <dgm:cxn modelId="{5B54CDCB-C6FF-5549-9B03-8068CE239D8B}" type="presOf" srcId="{5E42CE37-F0E8-7744-B51F-A441A3A15E0A}" destId="{4430A3AE-6878-F344-BAFF-3E57EF812EA8}" srcOrd="1" destOrd="0" presId="urn:microsoft.com/office/officeart/2005/8/layout/process1"/>
    <dgm:cxn modelId="{DC7707DB-72B6-224E-982E-0722D297CEB6}" type="presOf" srcId="{5E42CE37-F0E8-7744-B51F-A441A3A15E0A}" destId="{127AB1CD-B1CD-834B-AB1F-FF4A968DB3ED}" srcOrd="0" destOrd="0" presId="urn:microsoft.com/office/officeart/2005/8/layout/process1"/>
    <dgm:cxn modelId="{711682C6-59F0-D141-A8B5-A8CA4E35FAE1}" type="presParOf" srcId="{148FC363-4B24-1B48-980D-03B85DBF0B21}" destId="{097E00C6-158A-6444-B0ED-317C8A6ACB2C}" srcOrd="0" destOrd="0" presId="urn:microsoft.com/office/officeart/2005/8/layout/process1"/>
    <dgm:cxn modelId="{D95210B1-EF09-3D4E-93ED-0A68527D5358}" type="presParOf" srcId="{148FC363-4B24-1B48-980D-03B85DBF0B21}" destId="{127AB1CD-B1CD-834B-AB1F-FF4A968DB3ED}" srcOrd="1" destOrd="0" presId="urn:microsoft.com/office/officeart/2005/8/layout/process1"/>
    <dgm:cxn modelId="{D6A3E454-2AAF-884E-B556-E5D77343B0D0}" type="presParOf" srcId="{127AB1CD-B1CD-834B-AB1F-FF4A968DB3ED}" destId="{4430A3AE-6878-F344-BAFF-3E57EF812EA8}" srcOrd="0" destOrd="0" presId="urn:microsoft.com/office/officeart/2005/8/layout/process1"/>
    <dgm:cxn modelId="{AF3B33E1-DD3D-6F46-8520-AEEA51A5274E}" type="presParOf" srcId="{148FC363-4B24-1B48-980D-03B85DBF0B21}" destId="{5B94B1FF-2809-0F4C-9C57-574EE5500A5A}" srcOrd="2" destOrd="0" presId="urn:microsoft.com/office/officeart/2005/8/layout/process1"/>
    <dgm:cxn modelId="{67A86FAE-A076-824F-9E24-CA1989D4D980}" type="presParOf" srcId="{148FC363-4B24-1B48-980D-03B85DBF0B21}" destId="{A1FCA2E3-B81E-824D-9E3B-AEB6C0CF11D8}" srcOrd="3" destOrd="0" presId="urn:microsoft.com/office/officeart/2005/8/layout/process1"/>
    <dgm:cxn modelId="{5237E783-43BF-2B48-B387-0EA39D5128D3}" type="presParOf" srcId="{A1FCA2E3-B81E-824D-9E3B-AEB6C0CF11D8}" destId="{8C302994-59B2-744B-90AB-EDE65741173C}" srcOrd="0" destOrd="0" presId="urn:microsoft.com/office/officeart/2005/8/layout/process1"/>
    <dgm:cxn modelId="{3104685E-B47C-6444-ADBC-533EA79BF20D}" type="presParOf" srcId="{148FC363-4B24-1B48-980D-03B85DBF0B21}" destId="{281E66A3-829D-2541-80C0-95003B5466ED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97E00C6-158A-6444-B0ED-317C8A6ACB2C}">
      <dsp:nvSpPr>
        <dsp:cNvPr id="0" name=""/>
        <dsp:cNvSpPr/>
      </dsp:nvSpPr>
      <dsp:spPr>
        <a:xfrm>
          <a:off x="9175" y="1044185"/>
          <a:ext cx="2742381" cy="1645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Before 59½ </a:t>
          </a:r>
        </a:p>
      </dsp:txBody>
      <dsp:txXfrm>
        <a:off x="57368" y="1092378"/>
        <a:ext cx="2645995" cy="1549042"/>
      </dsp:txXfrm>
    </dsp:sp>
    <dsp:sp modelId="{127AB1CD-B1CD-834B-AB1F-FF4A968DB3ED}">
      <dsp:nvSpPr>
        <dsp:cNvPr id="0" name=""/>
        <dsp:cNvSpPr/>
      </dsp:nvSpPr>
      <dsp:spPr>
        <a:xfrm>
          <a:off x="3025794" y="1526844"/>
          <a:ext cx="581384" cy="680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3025794" y="1662866"/>
        <a:ext cx="406969" cy="408066"/>
      </dsp:txXfrm>
    </dsp:sp>
    <dsp:sp modelId="{5B94B1FF-2809-0F4C-9C57-574EE5500A5A}">
      <dsp:nvSpPr>
        <dsp:cNvPr id="0" name=""/>
        <dsp:cNvSpPr/>
      </dsp:nvSpPr>
      <dsp:spPr>
        <a:xfrm>
          <a:off x="3848509" y="1044185"/>
          <a:ext cx="2742381" cy="1645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After 59½ but before RBD </a:t>
          </a:r>
        </a:p>
      </dsp:txBody>
      <dsp:txXfrm>
        <a:off x="3896702" y="1092378"/>
        <a:ext cx="2645995" cy="1549042"/>
      </dsp:txXfrm>
    </dsp:sp>
    <dsp:sp modelId="{A1FCA2E3-B81E-824D-9E3B-AEB6C0CF11D8}">
      <dsp:nvSpPr>
        <dsp:cNvPr id="0" name=""/>
        <dsp:cNvSpPr/>
      </dsp:nvSpPr>
      <dsp:spPr>
        <a:xfrm>
          <a:off x="6865128" y="1526844"/>
          <a:ext cx="581384" cy="680110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6865128" y="1662866"/>
        <a:ext cx="406969" cy="408066"/>
      </dsp:txXfrm>
    </dsp:sp>
    <dsp:sp modelId="{281E66A3-829D-2541-80C0-95003B5466ED}">
      <dsp:nvSpPr>
        <dsp:cNvPr id="0" name=""/>
        <dsp:cNvSpPr/>
      </dsp:nvSpPr>
      <dsp:spPr>
        <a:xfrm>
          <a:off x="7687843" y="1044185"/>
          <a:ext cx="2742381" cy="16454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algn="bl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After RBD</a:t>
          </a:r>
        </a:p>
      </dsp:txBody>
      <dsp:txXfrm>
        <a:off x="7736036" y="1092378"/>
        <a:ext cx="2645995" cy="154904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9467" y="0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A74EB7-856E-45FD-83F0-5F7C6F3E4372}" type="datetimeFigureOut">
              <a:rPr lang="en-US"/>
              <a:t>10/20/2021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9467" y="8772668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886E15-F82A-4596-A46C-375C6D3981E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83081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9467" y="0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B0E40-8125-41F8-BB6C-139D8D531A4F}" type="datetimeFigureOut">
              <a:rPr lang="en-US"/>
              <a:t>10/20/2021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0050" y="693738"/>
            <a:ext cx="6154738" cy="34623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484" y="4387137"/>
            <a:ext cx="5563870" cy="415623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8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9467" y="8772668"/>
            <a:ext cx="3013763" cy="46180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105DB2-FD3E-441D-8B7E-7AE83ECE27B3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947205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105DB2-FD3E-441D-8B7E-7AE83ECE27B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18617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block"/>
          <p:cNvSpPr/>
          <p:nvPr/>
        </p:nvSpPr>
        <p:spPr>
          <a:xfrm>
            <a:off x="1141413" y="1600200"/>
            <a:ext cx="9902952" cy="32766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7" name="top graphic"/>
          <p:cNvGrpSpPr/>
          <p:nvPr/>
        </p:nvGrpSpPr>
        <p:grpSpPr>
          <a:xfrm>
            <a:off x="1279" y="0"/>
            <a:ext cx="12188952" cy="429768"/>
            <a:chOff x="1279" y="0"/>
            <a:chExt cx="12188952" cy="429768"/>
          </a:xfrm>
        </p:grpSpPr>
        <p:sp>
          <p:nvSpPr>
            <p:cNvPr id="8" name="Rectangle 7"/>
            <p:cNvSpPr/>
            <p:nvPr/>
          </p:nvSpPr>
          <p:spPr>
            <a:xfrm>
              <a:off x="1279" y="0"/>
              <a:ext cx="12188952" cy="2286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228600"/>
              <a:ext cx="12188952" cy="201168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279" y="306324"/>
              <a:ext cx="12188952" cy="457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23" name="bottom graphic"/>
          <p:cNvGrpSpPr/>
          <p:nvPr/>
        </p:nvGrpSpPr>
        <p:grpSpPr>
          <a:xfrm>
            <a:off x="0" y="6080760"/>
            <a:ext cx="12190231" cy="777240"/>
            <a:chOff x="0" y="6080760"/>
            <a:chExt cx="12190231" cy="777240"/>
          </a:xfrm>
        </p:grpSpPr>
        <p:sp>
          <p:nvSpPr>
            <p:cNvPr id="13" name="Rectangle 12"/>
            <p:cNvSpPr/>
            <p:nvPr/>
          </p:nvSpPr>
          <p:spPr>
            <a:xfrm>
              <a:off x="0" y="6217920"/>
              <a:ext cx="12188825" cy="64008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1279" y="60807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1279" y="6172200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3" y="5029200"/>
            <a:ext cx="8229598" cy="838200"/>
          </a:xfrm>
        </p:spPr>
        <p:txBody>
          <a:bodyPr/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6600">
                <a:solidFill>
                  <a:schemeClr val="bg1"/>
                </a:solidFill>
                <a:effectLst>
                  <a:outerShdw blurRad="889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F3D71-E528-42D9-A192-706ECE54FCE7}" type="datetime1">
              <a:rPr lang="en-US" smtClean="0"/>
              <a:t>10/20/2021</a:t>
            </a:fld>
            <a:endParaRPr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4935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AF24B-53C3-4CE9-A07E-5EDCD314F7BD}" type="datetime1">
              <a:rPr lang="en-US" smtClean="0"/>
              <a:t>10/20/2021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77828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94507" y="609600"/>
            <a:ext cx="1143001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2413" y="609600"/>
            <a:ext cx="7696198" cy="54102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E572A-8734-489E-B51B-D0D36438C5E0}" type="datetime1">
              <a:rPr lang="en-US" smtClean="0"/>
              <a:t>10/20/2021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4032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949FAE-397B-42EE-B59E-9C5E441ACB6F}" type="datetime1">
              <a:rPr lang="en-US" smtClean="0"/>
              <a:t>10/20/2021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06475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anchor="b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876800"/>
            <a:ext cx="8229598" cy="114300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CA8F018C-B1D9-49CE-AF19-92DAB31C34C1}" type="datetime1">
              <a:rPr lang="en-US" smtClean="0"/>
              <a:t>10/20/2021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58729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2413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849" y="1904999"/>
            <a:ext cx="4435564" cy="4088921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CE24A-74CE-479C-902C-46581E37219A}" type="datetime1">
              <a:rPr lang="en-US" smtClean="0"/>
              <a:t>10/20/2021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6067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2413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46814" y="1828800"/>
            <a:ext cx="4419599" cy="685801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46814" y="2590801"/>
            <a:ext cx="4419599" cy="3429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3AA92-E8E3-41AE-A989-76C7BFED9E20}" type="datetime1">
              <a:rPr lang="en-US" smtClean="0"/>
              <a:t>10/20/2021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676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D86FD-D86A-435F-AD69-8EA6F596307B}" type="datetime1">
              <a:rPr lang="en-US" smtClean="0"/>
              <a:t>10/20/2021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2319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8320B4-9814-49AD-8A71-235B0E9FE1BB}" type="datetime1">
              <a:rPr lang="en-US" smtClean="0"/>
              <a:t>10/20/2021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09611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1930" y="1293495"/>
            <a:ext cx="5577840" cy="40233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69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8D816-282C-4991-991B-7A02AB47EF20}" type="datetime1">
              <a:rPr lang="en-US" smtClean="0"/>
              <a:t>10/20/2021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33866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ame"/>
          <p:cNvSpPr/>
          <p:nvPr/>
        </p:nvSpPr>
        <p:spPr>
          <a:xfrm>
            <a:off x="1217610" y="1019175"/>
            <a:ext cx="6126480" cy="4572000"/>
          </a:xfrm>
          <a:prstGeom prst="rect">
            <a:avLst/>
          </a:prstGeom>
          <a:noFill/>
          <a:ln w="101600">
            <a:solidFill>
              <a:schemeClr val="accent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23214" y="1371600"/>
            <a:ext cx="3124200" cy="2057400"/>
          </a:xfrm>
        </p:spPr>
        <p:txBody>
          <a:bodyPr anchor="b">
            <a:normAutofit/>
          </a:bodyPr>
          <a:lstStyle>
            <a:lvl1pPr algn="l">
              <a:defRPr sz="32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00490" y="1202055"/>
            <a:ext cx="5760720" cy="4206240"/>
          </a:xfrm>
          <a:solidFill>
            <a:schemeClr val="bg1">
              <a:lumMod val="95000"/>
            </a:schemeClr>
          </a:solidFill>
        </p:spPr>
        <p:txBody>
          <a:bodyPr tIns="914400">
            <a:normAutofit/>
          </a:bodyPr>
          <a:lstStyle>
            <a:lvl1pPr marL="0" indent="0" algn="ctr">
              <a:spcBef>
                <a:spcPts val="0"/>
              </a:spcBef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23214" y="3536829"/>
            <a:ext cx="3124200" cy="1797171"/>
          </a:xfrm>
        </p:spPr>
        <p:txBody>
          <a:bodyPr>
            <a:normAutofit/>
          </a:bodyPr>
          <a:lstStyle>
            <a:lvl1pPr marL="0" indent="0">
              <a:spcBef>
                <a:spcPts val="8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6661E-096F-4058-A519-6C959B429A12}" type="datetime1">
              <a:rPr lang="en-US" smtClean="0"/>
              <a:t>10/20/2021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842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bottom graphic"/>
          <p:cNvGrpSpPr/>
          <p:nvPr/>
        </p:nvGrpSpPr>
        <p:grpSpPr>
          <a:xfrm>
            <a:off x="0" y="6309360"/>
            <a:ext cx="12190231" cy="548640"/>
            <a:chOff x="0" y="6309360"/>
            <a:chExt cx="12190231" cy="548640"/>
          </a:xfrm>
        </p:grpSpPr>
        <p:sp>
          <p:nvSpPr>
            <p:cNvPr id="7" name="Rectangle 6"/>
            <p:cNvSpPr/>
            <p:nvPr/>
          </p:nvSpPr>
          <p:spPr>
            <a:xfrm>
              <a:off x="0" y="6400800"/>
              <a:ext cx="12188825" cy="457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003">
              <a:schemeClr val="dk2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8" name="Rectangle 7"/>
            <p:cNvSpPr/>
            <p:nvPr/>
          </p:nvSpPr>
          <p:spPr>
            <a:xfrm>
              <a:off x="1279" y="6309360"/>
              <a:ext cx="12188952" cy="97215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9" name="Rectangle 8"/>
            <p:cNvSpPr/>
            <p:nvPr/>
          </p:nvSpPr>
          <p:spPr>
            <a:xfrm>
              <a:off x="1279" y="6379143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grpSp>
        <p:nvGrpSpPr>
          <p:cNvPr id="10" name="top graphic"/>
          <p:cNvGrpSpPr/>
          <p:nvPr/>
        </p:nvGrpSpPr>
        <p:grpSpPr>
          <a:xfrm>
            <a:off x="1279" y="0"/>
            <a:ext cx="12188952" cy="320040"/>
            <a:chOff x="1279" y="0"/>
            <a:chExt cx="12188952" cy="320040"/>
          </a:xfrm>
        </p:grpSpPr>
        <p:sp>
          <p:nvSpPr>
            <p:cNvPr id="11" name="Rectangle 10"/>
            <p:cNvSpPr/>
            <p:nvPr/>
          </p:nvSpPr>
          <p:spPr>
            <a:xfrm>
              <a:off x="1279" y="0"/>
              <a:ext cx="12188952" cy="17023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279" y="170234"/>
              <a:ext cx="12188952" cy="149806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279" y="231421"/>
              <a:ext cx="12188952" cy="2743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876" y="1905000"/>
            <a:ext cx="9143538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4363" y="6516865"/>
            <a:ext cx="1327622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3271D6CF-AD37-4E97-BE3A-B7036848C2BD}" type="datetime1">
              <a:rPr lang="en-US" smtClean="0"/>
              <a:t>10/20/2021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07498" y="6516865"/>
            <a:ext cx="606214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© 2018 KATZ TAX SEMINARS, LLC </a:t>
            </a:r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730094" y="6516865"/>
            <a:ext cx="93631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DF28FB93-0A08-4E7D-8E63-9EFA29F1E093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08845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SzPct val="100000"/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5544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402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tx1"/>
        </a:buClr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neil@katzchwat.com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2414" y="4953000"/>
            <a:ext cx="8229598" cy="1114697"/>
          </a:xfrm>
        </p:spPr>
        <p:txBody>
          <a:bodyPr>
            <a:normAutofit/>
          </a:bodyPr>
          <a:lstStyle/>
          <a:p>
            <a:r>
              <a:rPr lang="en-US" dirty="0"/>
              <a:t>Presented By:</a:t>
            </a:r>
          </a:p>
          <a:p>
            <a:r>
              <a:rPr lang="en-US" dirty="0"/>
              <a:t>Neil D. Katz</a:t>
            </a:r>
          </a:p>
          <a:p>
            <a:r>
              <a:rPr lang="en-US" dirty="0"/>
              <a:t>Katz Chwat, PC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2414" y="1905000"/>
            <a:ext cx="9143998" cy="2667000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en-US" sz="6000" dirty="0"/>
              <a:t>Tax Planning for IRAs</a:t>
            </a:r>
            <a:br>
              <a:rPr lang="en-US" sz="6000" dirty="0"/>
            </a:br>
            <a:r>
              <a:rPr lang="en-US" sz="6000" dirty="0"/>
              <a:t>In 2021 and Beyond</a:t>
            </a:r>
            <a:br>
              <a:rPr lang="en-US" sz="6000" dirty="0"/>
            </a:br>
            <a:r>
              <a:rPr lang="en-US" sz="3100" dirty="0"/>
              <a:t>  </a:t>
            </a:r>
            <a:endParaRPr lang="en-US" sz="31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9D3EE9D-FE36-484F-A2E9-CA950B839F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76855" y="4953000"/>
            <a:ext cx="1295402" cy="102268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 xmlns:p14="http://schemas.microsoft.com/office/powerpoint/2010/main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255712" y="1828800"/>
            <a:ext cx="9677400" cy="2971800"/>
          </a:xfrm>
        </p:spPr>
        <p:txBody>
          <a:bodyPr>
            <a:normAutofit/>
          </a:bodyPr>
          <a:lstStyle/>
          <a:p>
            <a:pPr algn="ctr"/>
            <a:br>
              <a:rPr lang="en-US" sz="5400" dirty="0"/>
            </a:br>
            <a:endParaRPr lang="en-US" sz="5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8505D35-B3CF-A645-A1E0-46EAA702E0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42612" y="4953000"/>
            <a:ext cx="1295402" cy="1022687"/>
          </a:xfrm>
          <a:prstGeom prst="rect">
            <a:avLst/>
          </a:prstGeom>
        </p:spPr>
      </p:pic>
      <p:pic>
        <p:nvPicPr>
          <p:cNvPr id="7" name="Picture 6" descr="A person in a suit smiling&#10;&#10;Description automatically generated with medium confidence">
            <a:extLst>
              <a:ext uri="{FF2B5EF4-FFF2-40B4-BE49-F238E27FC236}">
                <a16:creationId xmlns:a16="http://schemas.microsoft.com/office/drawing/2014/main" id="{77149D67-3657-3E43-9724-BDEC2F902E2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7012" y="1780167"/>
            <a:ext cx="1905000" cy="28575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B5BDB09A-158F-D84C-8BBF-DFFACB3AC7E1}"/>
              </a:ext>
            </a:extLst>
          </p:cNvPr>
          <p:cNvSpPr txBox="1"/>
          <p:nvPr/>
        </p:nvSpPr>
        <p:spPr>
          <a:xfrm>
            <a:off x="2208212" y="1700463"/>
            <a:ext cx="5041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</a:rPr>
              <a:t>Neil D. Katz, J.D., LL.M., CPA</a:t>
            </a:r>
          </a:p>
          <a:p>
            <a:r>
              <a:rPr lang="en-US" sz="2400" dirty="0">
                <a:solidFill>
                  <a:schemeClr val="bg1"/>
                </a:solidFill>
              </a:rPr>
              <a:t>Katz Chwat, PC</a:t>
            </a:r>
          </a:p>
          <a:p>
            <a:r>
              <a:rPr lang="en-US" sz="2400" dirty="0">
                <a:solidFill>
                  <a:schemeClr val="bg1"/>
                </a:solidFill>
              </a:rPr>
              <a:t>275 Broadhollow Road</a:t>
            </a:r>
          </a:p>
          <a:p>
            <a:r>
              <a:rPr lang="en-US" sz="2400" dirty="0">
                <a:solidFill>
                  <a:schemeClr val="bg1"/>
                </a:solidFill>
              </a:rPr>
              <a:t>Suite 130</a:t>
            </a:r>
          </a:p>
          <a:p>
            <a:r>
              <a:rPr lang="en-US" sz="2400" dirty="0">
                <a:solidFill>
                  <a:schemeClr val="bg1"/>
                </a:solidFill>
              </a:rPr>
              <a:t>Melville, NY 11747</a:t>
            </a:r>
          </a:p>
          <a:p>
            <a:r>
              <a:rPr lang="en-US" sz="2400" dirty="0">
                <a:solidFill>
                  <a:schemeClr val="bg1"/>
                </a:solidFill>
              </a:rPr>
              <a:t>631-683-8700</a:t>
            </a:r>
          </a:p>
          <a:p>
            <a:r>
              <a:rPr lang="en-US" sz="2400" dirty="0">
                <a:solidFill>
                  <a:schemeClr val="bg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neil@katzchwat.com</a:t>
            </a:r>
            <a:endParaRPr lang="en-US" sz="2400" dirty="0">
              <a:solidFill>
                <a:schemeClr val="bg1"/>
              </a:solidFill>
            </a:endParaRPr>
          </a:p>
          <a:p>
            <a:r>
              <a:rPr lang="en-US" sz="2400" dirty="0">
                <a:solidFill>
                  <a:schemeClr val="bg1"/>
                </a:solidFill>
              </a:rPr>
              <a:t>www.katzchwat.com</a:t>
            </a:r>
          </a:p>
        </p:txBody>
      </p:sp>
    </p:spTree>
    <p:extLst>
      <p:ext uri="{BB962C8B-B14F-4D97-AF65-F5344CB8AC3E}">
        <p14:creationId xmlns:p14="http://schemas.microsoft.com/office/powerpoint/2010/main" val="663074046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13034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/>
              <a:t>The Power of Compound Interest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475412" y="2590800"/>
            <a:ext cx="4495800" cy="30839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>
                <a:solidFill>
                  <a:schemeClr val="accent1"/>
                </a:solidFill>
              </a:rPr>
              <a:t>“Compound interest is the most powerful force in the universe.”</a:t>
            </a:r>
          </a:p>
          <a:p>
            <a:pPr marL="0" indent="0">
              <a:buNone/>
            </a:pPr>
            <a:br>
              <a:rPr lang="en-US" i="1" dirty="0">
                <a:solidFill>
                  <a:schemeClr val="accent2"/>
                </a:solidFill>
              </a:rPr>
            </a:br>
            <a:br>
              <a:rPr lang="en-US" b="1" i="1" dirty="0">
                <a:solidFill>
                  <a:schemeClr val="accent1"/>
                </a:solidFill>
              </a:rPr>
            </a:br>
            <a:r>
              <a:rPr lang="en-US" b="1" i="1" dirty="0">
                <a:solidFill>
                  <a:schemeClr val="accent1"/>
                </a:solidFill>
              </a:rPr>
              <a:t>“Compound interest is the greatest invention the world has ever produced”</a:t>
            </a:r>
          </a:p>
          <a:p>
            <a:pPr marL="0" indent="0">
              <a:buNone/>
            </a:pPr>
            <a:endParaRPr lang="en-US" altLang="en-US" dirty="0"/>
          </a:p>
        </p:txBody>
      </p:sp>
      <p:pic>
        <p:nvPicPr>
          <p:cNvPr id="1026" name="Picture 2" descr="Image result for what did albert einstein say about compound interest">
            <a:extLst>
              <a:ext uri="{FF2B5EF4-FFF2-40B4-BE49-F238E27FC236}">
                <a16:creationId xmlns:a16="http://schemas.microsoft.com/office/drawing/2014/main" id="{6E04E5AE-6665-4497-839E-FEB250149F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399" y="2464787"/>
            <a:ext cx="4286250" cy="32099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5F9A9E19-DAB5-434F-8C99-FCF508EAB0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2019 KATZ TAX SEMINARS, LLC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7436C2-5410-BB42-928C-B70CD8891FF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0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3716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Distributions During Life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391220"/>
              </p:ext>
            </p:extLst>
          </p:nvPr>
        </p:nvGraphicFramePr>
        <p:xfrm>
          <a:off x="874712" y="1907230"/>
          <a:ext cx="10439400" cy="3733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CA0F851-CDED-4CC5-99B5-79B5827535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670980B-3B21-7047-B36F-7C2E63A78F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781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097E00C6-158A-6444-B0ED-317C8A6ACB2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127AB1CD-B1CD-834B-AB1F-FF4A968DB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5B94B1FF-2809-0F4C-9C57-574EE5500A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A1FCA2E3-B81E-824D-9E3B-AEB6C0CF11D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dgm id="{281E66A3-829D-2541-80C0-95003B5466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Sub>
          <a:bldDgm bld="one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303212" y="381001"/>
            <a:ext cx="11430000" cy="990599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/>
              <a:t>Lifetime Required Minimum Distributions 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1812" y="1524000"/>
            <a:ext cx="10275614" cy="4724506"/>
          </a:xfrm>
        </p:spPr>
        <p:txBody>
          <a:bodyPr>
            <a:normAutofit lnSpcReduction="10000"/>
          </a:bodyPr>
          <a:lstStyle/>
          <a:p>
            <a:r>
              <a:rPr lang="en-US" altLang="en-US" sz="3200" dirty="0"/>
              <a:t>Required Beginning Date</a:t>
            </a:r>
            <a:r>
              <a:rPr lang="en-US" altLang="en-US" sz="2800" dirty="0"/>
              <a:t> – </a:t>
            </a:r>
            <a:r>
              <a:rPr lang="en-US" altLang="en-US" sz="3000" dirty="0"/>
              <a:t>If turned 70½ before 1/1/2020 then April 1 of year following year turn 70½.  If did not turn 70½ before 1/1/2020 then April 1 of year following the year turn 72.</a:t>
            </a:r>
          </a:p>
          <a:p>
            <a:r>
              <a:rPr lang="en-US" altLang="en-US" sz="3200" dirty="0"/>
              <a:t>Based on prior year December 31 balance</a:t>
            </a:r>
          </a:p>
          <a:p>
            <a:r>
              <a:rPr lang="en-US" altLang="en-US" sz="3200" dirty="0"/>
              <a:t>Applicable Divisor – Uniform Life Table or Joint and Last Survivor Table depending on who beneficiary is.  New Tables for 2022.</a:t>
            </a:r>
          </a:p>
          <a:p>
            <a:r>
              <a:rPr lang="en-US" altLang="en-US" sz="3200" dirty="0"/>
              <a:t>Must be withdrawn by December 31 of current year. Failure to withdraw subject TP to 50% penalty</a:t>
            </a:r>
          </a:p>
          <a:p>
            <a:endParaRPr lang="en-US" altLang="en-US" sz="3200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A0F027F-1C0C-4303-85BE-C11399B8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C457454-2661-024E-BB6B-2D0BEB6388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9548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533400"/>
            <a:ext cx="9143538" cy="84865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Effect of Death on RMD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919" y="1801906"/>
            <a:ext cx="10820400" cy="4088921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accent1"/>
                </a:solidFill>
              </a:rPr>
              <a:t>Beneficiary Classification</a:t>
            </a:r>
          </a:p>
          <a:p>
            <a:r>
              <a:rPr lang="en-US" sz="2800" dirty="0"/>
              <a:t>No Designated Beneficiary – 5 years or Life expectancy of decedent</a:t>
            </a:r>
          </a:p>
          <a:p>
            <a:r>
              <a:rPr lang="en-US" sz="2800" dirty="0"/>
              <a:t>Spouse – Rollover or Life Expectancy payout – SECURE changed what happens after spouse dies</a:t>
            </a:r>
          </a:p>
          <a:p>
            <a:r>
              <a:rPr lang="en-US" sz="2800" dirty="0"/>
              <a:t>Designated Beneficiary – Pre-SECURE could create stretch payouts.  Death after 2020 – 10-year rule!!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96590B7-33F6-401F-ABBE-CB298353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3B5525A-830B-8647-BFF4-D7B538D5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724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533400"/>
            <a:ext cx="9143538" cy="84865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Effect of Death on RMD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919" y="1801906"/>
            <a:ext cx="10820400" cy="4088921"/>
          </a:xfrm>
        </p:spPr>
        <p:txBody>
          <a:bodyPr/>
          <a:lstStyle/>
          <a:p>
            <a:pPr marL="0" indent="0">
              <a:buNone/>
            </a:pPr>
            <a:r>
              <a:rPr lang="en-US" sz="3200" b="1" u="sng" dirty="0">
                <a:solidFill>
                  <a:schemeClr val="accent1"/>
                </a:solidFill>
              </a:rPr>
              <a:t>Beneficiary Classification – New Under SECURE</a:t>
            </a:r>
          </a:p>
          <a:p>
            <a:r>
              <a:rPr lang="en-US" sz="2800" dirty="0"/>
              <a:t>Eligible Designated Beneficiary – Allowed to create Stretch IRA (modified in certain situations)</a:t>
            </a:r>
          </a:p>
          <a:p>
            <a:pPr lvl="1"/>
            <a:r>
              <a:rPr lang="en-US" sz="2400" dirty="0"/>
              <a:t>Spouse</a:t>
            </a:r>
          </a:p>
          <a:p>
            <a:pPr lvl="1"/>
            <a:r>
              <a:rPr lang="en-US" sz="2400" dirty="0"/>
              <a:t>Minor Child of the participant – Only the child of the participant</a:t>
            </a:r>
          </a:p>
          <a:p>
            <a:pPr lvl="1"/>
            <a:r>
              <a:rPr lang="en-US" sz="2400" dirty="0"/>
              <a:t>Disabled or Chronically Ill individual</a:t>
            </a:r>
          </a:p>
          <a:p>
            <a:pPr lvl="1"/>
            <a:r>
              <a:rPr lang="en-US" sz="2400" dirty="0"/>
              <a:t>Anyone that is no more than 10 years younger than the participant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96590B7-33F6-401F-ABBE-CB298353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168D3A1-27FA-BC4C-B8F6-06A4F10CD8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327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1522876" y="609600"/>
            <a:ext cx="9143538" cy="10668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Using Trusts as IRA Beneficiary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531812" y="2057400"/>
            <a:ext cx="10622236" cy="3962400"/>
          </a:xfrm>
        </p:spPr>
        <p:txBody>
          <a:bodyPr>
            <a:normAutofit/>
          </a:bodyPr>
          <a:lstStyle/>
          <a:p>
            <a:r>
              <a:rPr lang="en-US" altLang="en-US" sz="3200" dirty="0"/>
              <a:t>Reasons to use Trusts </a:t>
            </a:r>
            <a:r>
              <a:rPr lang="mr-IN" altLang="en-US" sz="3200" dirty="0"/>
              <a:t>–</a:t>
            </a:r>
            <a:r>
              <a:rPr lang="en-US" altLang="en-US" sz="3200" dirty="0"/>
              <a:t> Advantages and Disadvantages</a:t>
            </a:r>
          </a:p>
          <a:p>
            <a:r>
              <a:rPr lang="en-US" altLang="en-US" sz="3200" dirty="0"/>
              <a:t>Requirements to make a Trust a “SEE-THROUGH” Trust</a:t>
            </a:r>
          </a:p>
          <a:p>
            <a:pPr lvl="1"/>
            <a:r>
              <a:rPr lang="en-US" altLang="en-US" sz="2800" dirty="0"/>
              <a:t>Conduit Trusts</a:t>
            </a:r>
          </a:p>
          <a:p>
            <a:pPr lvl="1"/>
            <a:r>
              <a:rPr lang="en-US" altLang="en-US" sz="2800" dirty="0"/>
              <a:t>Accumulation Trusts</a:t>
            </a:r>
          </a:p>
          <a:p>
            <a:r>
              <a:rPr lang="en-US" altLang="en-US" sz="3200" dirty="0"/>
              <a:t>SECURE eliminated many of the benefits of IRA Trust planning</a:t>
            </a:r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A0F027F-1C0C-4303-85BE-C11399B8F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37115ED-8C62-E641-AB98-7CDD830BC8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3088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533400"/>
            <a:ext cx="9143538" cy="84865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CARES Act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919" y="2133600"/>
            <a:ext cx="10820400" cy="3757227"/>
          </a:xfrm>
        </p:spPr>
        <p:txBody>
          <a:bodyPr>
            <a:normAutofit/>
          </a:bodyPr>
          <a:lstStyle/>
          <a:p>
            <a:r>
              <a:rPr lang="en-US" sz="3200" dirty="0"/>
              <a:t>No 10% penalty on Coronavirus-related distributions</a:t>
            </a:r>
          </a:p>
          <a:p>
            <a:pPr lvl="1"/>
            <a:r>
              <a:rPr lang="en-US" sz="2800" dirty="0"/>
              <a:t>3 years to report income</a:t>
            </a:r>
          </a:p>
          <a:p>
            <a:pPr lvl="1"/>
            <a:r>
              <a:rPr lang="en-US" sz="2800" dirty="0"/>
              <a:t>Repayment provision</a:t>
            </a:r>
          </a:p>
          <a:p>
            <a:r>
              <a:rPr lang="en-US" sz="3200" dirty="0"/>
              <a:t>Waiver of 2020 RMDs – NYS Follows this rule and the rule allowing recontributions prior to 8/31/2020</a:t>
            </a:r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96590B7-33F6-401F-ABBE-CB298353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383766-FC0C-9147-8B35-359DBEDE8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04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2876" y="533400"/>
            <a:ext cx="9143538" cy="848654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/>
              <a:t>Potential Changes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7919" y="2133600"/>
            <a:ext cx="10820400" cy="3757227"/>
          </a:xfrm>
        </p:spPr>
        <p:txBody>
          <a:bodyPr>
            <a:normAutofit/>
          </a:bodyPr>
          <a:lstStyle/>
          <a:p>
            <a:r>
              <a:rPr lang="en-US" sz="3200" dirty="0"/>
              <a:t>Contribution limitations based on account value</a:t>
            </a:r>
          </a:p>
          <a:p>
            <a:r>
              <a:rPr lang="en-US" sz="3200" dirty="0"/>
              <a:t>Increased RMD for high balance accounts</a:t>
            </a:r>
          </a:p>
          <a:p>
            <a:r>
              <a:rPr lang="en-US" sz="3200" dirty="0"/>
              <a:t>Elimination of Roth Conversion for high </a:t>
            </a:r>
            <a:r>
              <a:rPr lang="en-US" sz="3200"/>
              <a:t>income taxpayers</a:t>
            </a:r>
          </a:p>
          <a:p>
            <a:pPr marL="0" indent="0">
              <a:buNone/>
            </a:pPr>
            <a:endParaRPr lang="en-US" sz="3200" dirty="0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96590B7-33F6-401F-ABBE-CB298353C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507498" y="6516865"/>
            <a:ext cx="6062145" cy="228600"/>
          </a:xfrm>
        </p:spPr>
        <p:txBody>
          <a:bodyPr/>
          <a:lstStyle/>
          <a:p>
            <a:r>
              <a:rPr lang="en-US" dirty="0"/>
              <a:t>© 2021 Katz </a:t>
            </a:r>
            <a:r>
              <a:rPr lang="en-US" dirty="0" err="1"/>
              <a:t>chwat</a:t>
            </a:r>
            <a:r>
              <a:rPr lang="en-US" dirty="0"/>
              <a:t>, pc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2383766-FC0C-9147-8B35-359DBEDE82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07426" y="5163368"/>
            <a:ext cx="1295402" cy="102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454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iped Border 16x9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98000"/>
              </a:schemeClr>
            </a:duotone>
          </a:blip>
          <a:tile tx="0" ty="0" sx="100000" sy="100000" flip="none" algn="ctr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StripedBorder_16x9">
      <a:dk1>
        <a:srgbClr val="404040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Glow Edge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271C9EA2-3281-42E8-8199-7076EBA4928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Striped black border presentation (widescreen)</Template>
  <TotalTime>0</TotalTime>
  <Words>459</Words>
  <Application>Microsoft Office PowerPoint</Application>
  <PresentationFormat>Custom</PresentationFormat>
  <Paragraphs>63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Euphemia</vt:lpstr>
      <vt:lpstr>Striped Border 16x9</vt:lpstr>
      <vt:lpstr>Tax Planning for IRAs In 2021 and Beyond   </vt:lpstr>
      <vt:lpstr>The Power of Compound Interest</vt:lpstr>
      <vt:lpstr>Distributions During Life</vt:lpstr>
      <vt:lpstr>Lifetime Required Minimum Distributions </vt:lpstr>
      <vt:lpstr>Effect of Death on RMD</vt:lpstr>
      <vt:lpstr>Effect of Death on RMD</vt:lpstr>
      <vt:lpstr>Using Trusts as IRA Beneficiary</vt:lpstr>
      <vt:lpstr>CARES Act Changes</vt:lpstr>
      <vt:lpstr>Potential Changes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2017-11-01T17:39:27Z</dcterms:created>
  <dcterms:modified xsi:type="dcterms:W3CDTF">2021-10-20T13:19:40Z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TC028010989991</vt:lpwstr>
  </property>
</Properties>
</file>