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53"/>
  </p:notesMasterIdLst>
  <p:handoutMasterIdLst>
    <p:handoutMasterId r:id="rId54"/>
  </p:handoutMasterIdLst>
  <p:sldIdLst>
    <p:sldId id="2134" r:id="rId2"/>
    <p:sldId id="2177" r:id="rId3"/>
    <p:sldId id="2184" r:id="rId4"/>
    <p:sldId id="2155" r:id="rId5"/>
    <p:sldId id="2170" r:id="rId6"/>
    <p:sldId id="2172" r:id="rId7"/>
    <p:sldId id="2173" r:id="rId8"/>
    <p:sldId id="2228" r:id="rId9"/>
    <p:sldId id="2138" r:id="rId10"/>
    <p:sldId id="2131" r:id="rId11"/>
    <p:sldId id="2190" r:id="rId12"/>
    <p:sldId id="2204" r:id="rId13"/>
    <p:sldId id="2205" r:id="rId14"/>
    <p:sldId id="2118" r:id="rId15"/>
    <p:sldId id="2043" r:id="rId16"/>
    <p:sldId id="2080" r:id="rId17"/>
    <p:sldId id="2174" r:id="rId18"/>
    <p:sldId id="2097" r:id="rId19"/>
    <p:sldId id="2122" r:id="rId20"/>
    <p:sldId id="2247" r:id="rId21"/>
    <p:sldId id="2248" r:id="rId22"/>
    <p:sldId id="2249" r:id="rId23"/>
    <p:sldId id="2252" r:id="rId24"/>
    <p:sldId id="2251" r:id="rId25"/>
    <p:sldId id="2166" r:id="rId26"/>
    <p:sldId id="2123" r:id="rId27"/>
    <p:sldId id="2227" r:id="rId28"/>
    <p:sldId id="2209" r:id="rId29"/>
    <p:sldId id="2210" r:id="rId30"/>
    <p:sldId id="2213" r:id="rId31"/>
    <p:sldId id="2214" r:id="rId32"/>
    <p:sldId id="2215" r:id="rId33"/>
    <p:sldId id="2216" r:id="rId34"/>
    <p:sldId id="2217" r:id="rId35"/>
    <p:sldId id="2221" r:id="rId36"/>
    <p:sldId id="2189" r:id="rId37"/>
    <p:sldId id="2089" r:id="rId38"/>
    <p:sldId id="2234" r:id="rId39"/>
    <p:sldId id="2090" r:id="rId40"/>
    <p:sldId id="2242" r:id="rId41"/>
    <p:sldId id="2246" r:id="rId42"/>
    <p:sldId id="2243" r:id="rId43"/>
    <p:sldId id="2069" r:id="rId44"/>
    <p:sldId id="2200" r:id="rId45"/>
    <p:sldId id="2201" r:id="rId46"/>
    <p:sldId id="2143" r:id="rId47"/>
    <p:sldId id="2250" r:id="rId48"/>
    <p:sldId id="2218" r:id="rId49"/>
    <p:sldId id="2219" r:id="rId50"/>
    <p:sldId id="2220" r:id="rId51"/>
    <p:sldId id="2037" r:id="rId5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3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28"/>
    <a:srgbClr val="B8001A"/>
    <a:srgbClr val="BC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4" autoAdjust="0"/>
    <p:restoredTop sz="94561" autoAdjust="0"/>
  </p:normalViewPr>
  <p:slideViewPr>
    <p:cSldViewPr snapToGrid="0" snapToObjects="1">
      <p:cViewPr varScale="1">
        <p:scale>
          <a:sx n="97" d="100"/>
          <a:sy n="97" d="100"/>
        </p:scale>
        <p:origin x="870" y="96"/>
      </p:cViewPr>
      <p:guideLst>
        <p:guide orient="horz" pos="2832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DB0E06A-8B21-6A45-9A50-02C35633D85A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F1F8AE-6E32-7440-A5CD-89459039F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Corbel"/>
              </a:defRPr>
            </a:lvl1pPr>
          </a:lstStyle>
          <a:p>
            <a:fld id="{6146EBA9-F8AB-7F45-98B3-A8BC0FFA6A7A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Corbel"/>
              </a:defRPr>
            </a:lvl1pPr>
          </a:lstStyle>
          <a:p>
            <a:fld id="{F91F2B63-4A59-584E-844C-7A9CAAA4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5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9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27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1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0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3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6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B63-4A59-584E-844C-7A9CAAA4A5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01.02.2019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9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9843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5266-EC58-491A-A036-C8AD4C40D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575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537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984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530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79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A750C-7A14-4976-9012-4C5590DF6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364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067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94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1721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5524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3228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457200" cy="6858000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1107347"/>
            <a:ext cx="5763236" cy="117447"/>
          </a:xfrm>
          <a:prstGeom prst="rect">
            <a:avLst/>
          </a:prstGeom>
          <a:solidFill>
            <a:srgbClr val="336699">
              <a:alpha val="5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6837"/>
            <a:ext cx="8481060" cy="738231"/>
          </a:xfrm>
        </p:spPr>
        <p:txBody>
          <a:bodyPr/>
          <a:lstStyle>
            <a:lvl1pPr>
              <a:defRPr b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22853"/>
            <a:ext cx="8481060" cy="4625609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C00000"/>
              </a:buCl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612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238AA4B-024A-7A44-8394-07DB3A461D92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44231C5-2722-2C40-866E-72E4AEB8F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tolicentereas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9"/>
          <p:cNvSpPr txBox="1"/>
          <p:nvPr/>
        </p:nvSpPr>
        <p:spPr bwMode="gray">
          <a:xfrm>
            <a:off x="4292988" y="-910168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>
                <a:solidFill>
                  <a:srgbClr val="FFFFFF"/>
                </a:solidFill>
                <a:latin typeface="Corbel"/>
              </a:rPr>
              <a:t>A</a:t>
            </a:r>
            <a:endParaRPr lang="de-DE" sz="3600" dirty="0" smtClean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35125"/>
            <a:ext cx="8847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</a:t>
            </a:r>
          </a:p>
          <a:p>
            <a:pPr algn="ctr"/>
            <a:r>
              <a:rPr lang="de-DE" sz="3600" b="1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You Need to Know About:</a:t>
            </a:r>
          </a:p>
          <a:p>
            <a:pPr algn="ctr"/>
            <a:r>
              <a:rPr lang="de-DE" sz="44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Current Life Insurance                     </a:t>
            </a:r>
            <a:r>
              <a:rPr lang="de-DE" sz="4400" b="1" i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Trends &amp;  Strategies!</a:t>
            </a:r>
            <a:r>
              <a:rPr lang="de-DE" sz="44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44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32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44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       </a:t>
            </a:r>
            <a:r>
              <a:rPr lang="de-DE" sz="4400" b="1" dirty="0" smtClean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  <a:r>
              <a:rPr lang="de-DE" sz="3200" b="1" dirty="0" smtClean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</a:t>
            </a:r>
          </a:p>
          <a:p>
            <a:pPr algn="ctr"/>
            <a:r>
              <a:rPr lang="de-DE" sz="3200" b="1" dirty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3200" b="1" dirty="0" smtClean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        </a:t>
            </a:r>
            <a:r>
              <a:rPr lang="de-DE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Henry Montag CFP</a:t>
            </a:r>
            <a:r>
              <a:rPr lang="de-DE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       </a:t>
            </a:r>
            <a:r>
              <a:rPr lang="de-DE" sz="1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ALL RIGHTS RESERVED   HM  2019                                           </a:t>
            </a:r>
            <a:r>
              <a:rPr lang="de-DE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TOLI Center East</a:t>
            </a:r>
          </a:p>
          <a:p>
            <a:pPr algn="ctr"/>
            <a:endParaRPr lang="de-DE" sz="4800" b="1" dirty="0">
              <a:solidFill>
                <a:srgbClr val="64646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de-DE" sz="2800" b="1" dirty="0" smtClean="0">
              <a:solidFill>
                <a:srgbClr val="64646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9816" y="526529"/>
            <a:ext cx="9699777" cy="2423148"/>
          </a:xfrm>
        </p:spPr>
        <p:txBody>
          <a:bodyPr>
            <a:noAutofit/>
          </a:bodyPr>
          <a:lstStyle/>
          <a:p>
            <a:r>
              <a:rPr lang="en-US" sz="3600" dirty="0" smtClean="0"/>
              <a:t>Nassau County Estate Planning </a:t>
            </a:r>
            <a:r>
              <a:rPr lang="en-US" sz="3600" dirty="0" err="1" smtClean="0"/>
              <a:t>Council</a:t>
            </a:r>
            <a:r>
              <a:rPr lang="en-US" sz="3600" dirty="0" err="1" smtClean="0">
                <a:solidFill>
                  <a:schemeClr val="tx1"/>
                </a:solidFill>
              </a:rPr>
              <a:t>ounsel</a:t>
            </a:r>
            <a:r>
              <a:rPr lang="en-US" sz="3600" dirty="0" smtClean="0">
                <a:solidFill>
                  <a:schemeClr val="tx1"/>
                </a:solidFill>
              </a:rPr>
              <a:t>                       </a:t>
            </a:r>
            <a:r>
              <a:rPr lang="en-US" sz="3600" dirty="0" smtClean="0">
                <a:solidFill>
                  <a:schemeClr val="accent1"/>
                </a:solidFill>
              </a:rPr>
              <a:t>             </a:t>
            </a:r>
            <a:r>
              <a:rPr lang="en-US" sz="800" dirty="0" smtClean="0">
                <a:solidFill>
                  <a:schemeClr val="bg1"/>
                </a:solidFill>
              </a:rPr>
              <a:t>A</a:t>
            </a:r>
            <a:r>
              <a:rPr lang="en-US" sz="5400" dirty="0" smtClean="0">
                <a:solidFill>
                  <a:srgbClr val="FF0000"/>
                </a:solidFill>
              </a:rPr>
              <a:t>                  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Feb 21 2019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dirty="0" smtClean="0">
                <a:solidFill>
                  <a:schemeClr val="tx1"/>
                </a:solidFill>
              </a:rPr>
              <a:t>      </a:t>
            </a:r>
            <a:r>
              <a:rPr lang="en-US" sz="4000" dirty="0" smtClean="0">
                <a:solidFill>
                  <a:srgbClr val="FF0728"/>
                </a:solidFill>
              </a:rPr>
              <a:t>THE LIFE INS POLICY CRISIS.                        </a:t>
            </a:r>
            <a:r>
              <a:rPr lang="en-US" sz="3200" dirty="0" smtClean="0">
                <a:solidFill>
                  <a:schemeClr val="tx1"/>
                </a:solidFill>
              </a:rPr>
              <a:t>The Advisors’ &amp; Trustees’ Guide to </a:t>
            </a:r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anaging Risk   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4294967295"/>
          </p:nvPr>
        </p:nvSpPr>
        <p:spPr>
          <a:xfrm>
            <a:off x="0" y="1514006"/>
            <a:ext cx="45719" cy="45719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530942" y="2667253"/>
            <a:ext cx="632705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11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de-DE" sz="2000" b="1" dirty="0">
              <a:solidFill>
                <a:srgbClr val="64646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5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8800"/>
            <a:ext cx="9223569" cy="632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FACTS ABOUT UNIVERSAL LIFE                           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/>
              <a:t>                       LIFE 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 flipH="1">
            <a:off x="8820941" y="854994"/>
            <a:ext cx="45719" cy="3362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82880" y="1439153"/>
            <a:ext cx="980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  55</a:t>
            </a:r>
            <a:r>
              <a:rPr lang="en-US" sz="3200" b="1" dirty="0" smtClean="0"/>
              <a:t>% of Life Ins bought 1983-2003Non Guaranteed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6854" y="2119168"/>
            <a:ext cx="802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70</a:t>
            </a:r>
            <a:r>
              <a:rPr lang="en-US" sz="3600" b="1" dirty="0">
                <a:solidFill>
                  <a:srgbClr val="FF0000"/>
                </a:solidFill>
              </a:rPr>
              <a:t>% of Accommodation Trustees  haven’t reviewed Life </a:t>
            </a:r>
            <a:r>
              <a:rPr lang="en-US" sz="3600" b="1" dirty="0" smtClean="0">
                <a:solidFill>
                  <a:srgbClr val="FF0000"/>
                </a:solidFill>
              </a:rPr>
              <a:t>Pol’s  </a:t>
            </a:r>
            <a:r>
              <a:rPr lang="en-US" sz="3600" b="1" dirty="0">
                <a:solidFill>
                  <a:srgbClr val="FF0000"/>
                </a:solidFill>
              </a:rPr>
              <a:t>in 12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290" y="2116372"/>
            <a:ext cx="802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June 2014 Harris Poll 60% of Private Owners believe their Life Ins premium is “ Set in Stone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4594" y="5269412"/>
            <a:ext cx="868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96254"/>
            <a:ext cx="1014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10%Trust Owned Life Ins owned by Corporate Trustees </a:t>
            </a:r>
          </a:p>
          <a:p>
            <a:r>
              <a:rPr lang="en-US" sz="3200" dirty="0" smtClean="0"/>
              <a:t>90% owned by Amateur Trustee Eldest /Closest Child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6260546"/>
            <a:ext cx="346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38" y="6137682"/>
            <a:ext cx="994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Approximately 23%  Expiring Prematurely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501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POLICIES LAPSE??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900" y="1408176"/>
            <a:ext cx="9067800" cy="46256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DUE TO REDUCED INTEREST RATES &amp; NEGLECT</a:t>
            </a:r>
          </a:p>
          <a:p>
            <a:pPr marL="11887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Whole Life and Term Ins Both </a:t>
            </a:r>
            <a:r>
              <a:rPr lang="en-US" dirty="0" smtClean="0"/>
              <a:t>Guaranteed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So Life policies considered ‘Buy and Hold Asset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Should have been considered a ‘Buy &amp; Manage’   </a:t>
            </a:r>
          </a:p>
          <a:p>
            <a:pPr marL="118872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Universal policies have not performed as expected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9" y="60960"/>
            <a:ext cx="8858836" cy="10711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M55 Purchases </a:t>
            </a:r>
            <a:r>
              <a:rPr lang="en-US" b="1" dirty="0"/>
              <a:t>$</a:t>
            </a:r>
            <a:r>
              <a:rPr lang="en-US" b="1" dirty="0" smtClean="0"/>
              <a:t>1Mil Life Ins Oct 1988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24" y="1090549"/>
            <a:ext cx="9289952" cy="5537983"/>
          </a:xfrm>
        </p:spPr>
        <p:txBody>
          <a:bodyPr>
            <a:noAutofit/>
          </a:bodyPr>
          <a:lstStyle/>
          <a:p>
            <a:pPr>
              <a:tabLst>
                <a:tab pos="2290763" algn="l"/>
              </a:tabLst>
            </a:pPr>
            <a:r>
              <a:rPr lang="en-US" dirty="0" smtClean="0"/>
              <a:t>Agent:	How much Insurance?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Mr. Smith:	</a:t>
            </a:r>
            <a:r>
              <a:rPr lang="en-US" b="1" dirty="0" smtClean="0"/>
              <a:t>$1,000,000</a:t>
            </a:r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dirty="0" smtClean="0"/>
              <a:t>Agent:	How long last?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Mr. Smith:	Age </a:t>
            </a:r>
            <a:r>
              <a:rPr lang="en-US" b="1" dirty="0" smtClean="0"/>
              <a:t>95</a:t>
            </a:r>
            <a:r>
              <a:rPr lang="en-US" dirty="0" smtClean="0"/>
              <a:t> Automatically Assumed by </a:t>
            </a:r>
            <a:r>
              <a:rPr lang="en-US" dirty="0"/>
              <a:t>M</a:t>
            </a:r>
            <a:r>
              <a:rPr lang="en-US" dirty="0" smtClean="0"/>
              <a:t>any Agents</a:t>
            </a:r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dirty="0" smtClean="0"/>
              <a:t>Agent:	What Interest Rate?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Mr. Smith:	</a:t>
            </a:r>
            <a:r>
              <a:rPr lang="en-US" b="1" dirty="0" smtClean="0">
                <a:solidFill>
                  <a:srgbClr val="FF0000"/>
                </a:solidFill>
              </a:rPr>
              <a:t>10-12% </a:t>
            </a:r>
            <a:r>
              <a:rPr lang="en-US" dirty="0" smtClean="0"/>
              <a:t> settled on </a:t>
            </a:r>
            <a:r>
              <a:rPr lang="en-US" b="1" dirty="0" smtClean="0">
                <a:solidFill>
                  <a:srgbClr val="FF0000"/>
                </a:solidFill>
              </a:rPr>
              <a:t>9%</a:t>
            </a:r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dirty="0" smtClean="0"/>
              <a:t>Agent:          Premium needed for </a:t>
            </a:r>
            <a:r>
              <a:rPr lang="en-US" b="1" dirty="0" smtClean="0"/>
              <a:t>$1Mil </a:t>
            </a:r>
            <a:r>
              <a:rPr lang="en-US" dirty="0" smtClean="0"/>
              <a:t>to </a:t>
            </a:r>
            <a:r>
              <a:rPr lang="en-US" b="1" dirty="0" smtClean="0"/>
              <a:t>age 95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B050"/>
                </a:solidFill>
              </a:rPr>
              <a:t>$14,000</a:t>
            </a:r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dirty="0" smtClean="0"/>
              <a:t>Agent:          To avoid Estate Taxes have it owned by a Trust</a:t>
            </a:r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dirty="0" smtClean="0"/>
              <a:t>Agent:	Who should be trustee?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Mr. Smith:	My oldest son/daughter</a:t>
            </a:r>
          </a:p>
          <a:p>
            <a:pPr>
              <a:tabLst>
                <a:tab pos="2290763" algn="l"/>
              </a:tabLst>
            </a:pPr>
            <a:endParaRPr lang="en-US" dirty="0" smtClean="0"/>
          </a:p>
          <a:p>
            <a:pPr>
              <a:spcBef>
                <a:spcPts val="400"/>
              </a:spcBef>
              <a:tabLst>
                <a:tab pos="2290763" algn="l"/>
              </a:tabLst>
            </a:pPr>
            <a:r>
              <a:rPr lang="en-US" sz="2400" dirty="0" smtClean="0"/>
              <a:t>No </a:t>
            </a:r>
            <a:r>
              <a:rPr lang="en-US" sz="2400" dirty="0"/>
              <a:t>M</a:t>
            </a:r>
            <a:r>
              <a:rPr lang="en-US" sz="2400" dirty="0" smtClean="0"/>
              <a:t>ention of;</a:t>
            </a:r>
          </a:p>
          <a:p>
            <a:pPr lvl="1">
              <a:spcBef>
                <a:spcPts val="300"/>
              </a:spcBef>
              <a:tabLst>
                <a:tab pos="2290763" algn="l"/>
              </a:tabLst>
            </a:pPr>
            <a:r>
              <a:rPr lang="en-US" sz="2400" dirty="0" smtClean="0"/>
              <a:t>Guarantee nor Duration of Coverage period</a:t>
            </a:r>
          </a:p>
          <a:p>
            <a:pPr lvl="1">
              <a:spcBef>
                <a:spcPts val="300"/>
              </a:spcBef>
              <a:tabLst>
                <a:tab pos="2290763" algn="l"/>
              </a:tabLst>
            </a:pPr>
            <a:r>
              <a:rPr lang="en-US" sz="2400" dirty="0" smtClean="0"/>
              <a:t>Changing Interest rate Strategy  Active Management</a:t>
            </a:r>
          </a:p>
          <a:p>
            <a:pPr lvl="1">
              <a:spcBef>
                <a:spcPts val="300"/>
              </a:spcBef>
              <a:tabLst>
                <a:tab pos="2290763" algn="l"/>
              </a:tabLst>
            </a:pPr>
            <a:r>
              <a:rPr lang="en-US" sz="2400" dirty="0" smtClean="0"/>
              <a:t>Trustee Qualifications, </a:t>
            </a:r>
            <a:r>
              <a:rPr lang="en-US" sz="2400" dirty="0"/>
              <a:t>S</a:t>
            </a:r>
            <a:r>
              <a:rPr lang="en-US" sz="2400" dirty="0" smtClean="0"/>
              <a:t>pecialized </a:t>
            </a:r>
            <a:r>
              <a:rPr lang="en-US" sz="2400" dirty="0"/>
              <a:t>K</a:t>
            </a:r>
            <a:r>
              <a:rPr lang="en-US" sz="2400" dirty="0" smtClean="0"/>
              <a:t>nowledge &amp; Skills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Mr. Smith Age 85 Oct 2018               – 30 Years Later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956" y="1422853"/>
            <a:ext cx="9754688" cy="5315572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8-9%</a:t>
            </a:r>
            <a:r>
              <a:rPr lang="en-US" b="1" dirty="0" smtClean="0"/>
              <a:t> </a:t>
            </a:r>
            <a:r>
              <a:rPr lang="en-US" dirty="0" smtClean="0"/>
              <a:t>interest rate not achieved</a:t>
            </a:r>
          </a:p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4.1% </a:t>
            </a:r>
            <a:r>
              <a:rPr lang="en-US" dirty="0" smtClean="0"/>
              <a:t>actual interest rate achieved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At current </a:t>
            </a:r>
            <a:r>
              <a:rPr lang="en-US" b="1" dirty="0" smtClean="0">
                <a:solidFill>
                  <a:srgbClr val="FF0000"/>
                </a:solidFill>
              </a:rPr>
              <a:t>$14,000 </a:t>
            </a:r>
            <a:r>
              <a:rPr lang="en-US" dirty="0" smtClean="0"/>
              <a:t>premium, </a:t>
            </a:r>
            <a:r>
              <a:rPr lang="en-US" dirty="0"/>
              <a:t>I</a:t>
            </a:r>
            <a:r>
              <a:rPr lang="en-US" dirty="0" smtClean="0"/>
              <a:t>ns will expire in 2020 </a:t>
            </a:r>
            <a:r>
              <a:rPr lang="en-US" b="1" dirty="0" smtClean="0"/>
              <a:t>age 87</a:t>
            </a:r>
            <a:endParaRPr lang="en-US" b="1" dirty="0"/>
          </a:p>
          <a:p>
            <a:pPr marL="118872" indent="0">
              <a:spcBef>
                <a:spcPts val="900"/>
              </a:spcBef>
              <a:buNone/>
            </a:pPr>
            <a:endParaRPr lang="en-US" b="1" dirty="0" smtClean="0"/>
          </a:p>
          <a:p>
            <a:pPr>
              <a:spcBef>
                <a:spcPts val="900"/>
              </a:spcBef>
            </a:pPr>
            <a:r>
              <a:rPr lang="en-US" sz="2400" b="1" dirty="0" smtClean="0"/>
              <a:t>Premium needed today to cover to age 95  </a:t>
            </a:r>
            <a:r>
              <a:rPr lang="en-US" sz="2400" b="1" dirty="0" smtClean="0">
                <a:solidFill>
                  <a:srgbClr val="FF0728"/>
                </a:solidFill>
              </a:rPr>
              <a:t>$26,000</a:t>
            </a:r>
          </a:p>
          <a:p>
            <a:pPr>
              <a:spcBef>
                <a:spcPts val="900"/>
              </a:spcBef>
            </a:pPr>
            <a:endParaRPr lang="en-US" dirty="0" smtClean="0">
              <a:solidFill>
                <a:srgbClr val="FF0728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2400" b="1" dirty="0" smtClean="0"/>
              <a:t>Current premium provides </a:t>
            </a:r>
            <a:r>
              <a:rPr lang="en-US" sz="2400" b="1" dirty="0" smtClean="0">
                <a:solidFill>
                  <a:srgbClr val="FF0000"/>
                </a:solidFill>
              </a:rPr>
              <a:t>$450,000 </a:t>
            </a:r>
            <a:r>
              <a:rPr lang="en-US" sz="2400" b="1" dirty="0" smtClean="0"/>
              <a:t>to age 95</a:t>
            </a:r>
          </a:p>
          <a:p>
            <a:pPr marL="118872" indent="0">
              <a:spcBef>
                <a:spcPts val="900"/>
              </a:spcBef>
              <a:buNone/>
            </a:pPr>
            <a:endParaRPr lang="en-US" b="1" dirty="0" smtClean="0"/>
          </a:p>
          <a:p>
            <a:pPr marL="118872" indent="0"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RESULTS OF BUY &amp; HOLD RATHER THAN BUY &amp; MANAGE</a:t>
            </a:r>
          </a:p>
          <a:p>
            <a:pPr marL="118872" indent="0">
              <a:spcBef>
                <a:spcPts val="900"/>
              </a:spcBef>
              <a:buNone/>
            </a:pPr>
            <a:endParaRPr lang="en-US" b="1" dirty="0"/>
          </a:p>
          <a:p>
            <a:pPr marL="118872" indent="0">
              <a:spcBef>
                <a:spcPts val="900"/>
              </a:spcBef>
              <a:buNone/>
            </a:pPr>
            <a:r>
              <a:rPr lang="en-US" b="1" dirty="0" smtClean="0"/>
              <a:t>UNIVERSAL LIFE INS IS  GOOD FLEXIBLE PRODUCT 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BUT DOES NOT COME WITH AUTO SELF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51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0300" y="119063"/>
            <a:ext cx="8013700" cy="1636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TRUST OWNED LIFE INS,TOLI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              OR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PRIVATELY OWNED LIFE 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35469" y="1894973"/>
            <a:ext cx="8021637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LONG THE CONTRACT WILL SURVIVE???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sz="2800" b="1" dirty="0" smtClean="0">
                <a:solidFill>
                  <a:srgbClr val="00B0F0"/>
                </a:solidFill>
              </a:rPr>
              <a:t>DEPENDS ON </a:t>
            </a:r>
            <a:r>
              <a:rPr lang="en-US" sz="2400" dirty="0" smtClean="0"/>
              <a:t> </a:t>
            </a:r>
          </a:p>
          <a:p>
            <a:r>
              <a:rPr lang="en-US" sz="4400" dirty="0" smtClean="0"/>
              <a:t>The Action In-action of Advisor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The Insurance Agent/Broker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The CPA, ATTNY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The Private Trustee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The Institutional Trustee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The Insurance Company</a:t>
            </a:r>
          </a:p>
          <a:p>
            <a:pPr marL="118872" indent="0">
              <a:buNone/>
            </a:pPr>
            <a:r>
              <a:rPr lang="en-US" sz="2400" dirty="0" smtClean="0"/>
              <a:t>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Attny Role in TOLI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8812" y="1775191"/>
            <a:ext cx="10388990" cy="4625609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/>
              <a:t>Gathers all relevant data</a:t>
            </a:r>
          </a:p>
          <a:p>
            <a:r>
              <a:rPr lang="en-US" sz="14400" dirty="0" smtClean="0"/>
              <a:t>Reviews client intentions</a:t>
            </a:r>
          </a:p>
          <a:p>
            <a:r>
              <a:rPr lang="en-US" sz="14400" dirty="0" smtClean="0"/>
              <a:t>Discusses those named Trustee, Beneficiary</a:t>
            </a:r>
          </a:p>
          <a:p>
            <a:r>
              <a:rPr lang="en-US" sz="14400" dirty="0" smtClean="0"/>
              <a:t>Discusses administrative Crummey provisions</a:t>
            </a:r>
          </a:p>
          <a:p>
            <a:r>
              <a:rPr lang="en-US" sz="14400" dirty="0" smtClean="0"/>
              <a:t>Discusses trustees role and duties</a:t>
            </a:r>
          </a:p>
          <a:p>
            <a:endParaRPr lang="en-US" sz="14400" dirty="0"/>
          </a:p>
          <a:p>
            <a:pPr marL="118872" indent="0">
              <a:buNone/>
            </a:pPr>
            <a:r>
              <a:rPr lang="en-US" sz="14400" dirty="0" smtClean="0">
                <a:solidFill>
                  <a:srgbClr val="FF0000"/>
                </a:solidFill>
              </a:rPr>
              <a:t>                   </a:t>
            </a:r>
            <a:r>
              <a:rPr lang="en-US" sz="16000" dirty="0" smtClean="0">
                <a:solidFill>
                  <a:srgbClr val="FF0000"/>
                </a:solidFill>
              </a:rPr>
              <a:t>Does Not Discuss</a:t>
            </a:r>
          </a:p>
          <a:p>
            <a:r>
              <a:rPr lang="en-US" sz="14400" dirty="0" smtClean="0">
                <a:solidFill>
                  <a:srgbClr val="FF0000"/>
                </a:solidFill>
              </a:rPr>
              <a:t>The Need for Owner/Trustee to:</a:t>
            </a:r>
          </a:p>
          <a:p>
            <a:pPr marL="118872" indent="0">
              <a:buNone/>
            </a:pPr>
            <a:r>
              <a:rPr lang="en-US" sz="14400" dirty="0" smtClean="0">
                <a:solidFill>
                  <a:srgbClr val="FF0000"/>
                </a:solidFill>
              </a:rPr>
              <a:t>Monitor, Review &amp; Actively Manage</a:t>
            </a:r>
          </a:p>
          <a:p>
            <a:pPr marL="118872" indent="0">
              <a:buNone/>
            </a:pPr>
            <a:r>
              <a:rPr lang="en-US" sz="14400" dirty="0" smtClean="0">
                <a:solidFill>
                  <a:srgbClr val="FF0000"/>
                </a:solidFill>
              </a:rPr>
              <a:t> Grantor’s Life Insurance policy on an ongoing basis</a:t>
            </a:r>
            <a:r>
              <a:rPr lang="en-US" sz="14400" dirty="0" smtClean="0"/>
              <a:t>.</a:t>
            </a:r>
          </a:p>
          <a:p>
            <a:pPr marL="118872" indent="0">
              <a:buNone/>
            </a:pPr>
            <a:r>
              <a:rPr lang="en-US" sz="13500" dirty="0" smtClean="0"/>
              <a:t>  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65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The  CPA’s  Role in  TOLI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confirm Life Insurance required</a:t>
            </a:r>
            <a:endParaRPr lang="en-US" dirty="0"/>
          </a:p>
          <a:p>
            <a:r>
              <a:rPr lang="en-US" dirty="0" smtClean="0"/>
              <a:t>May confirm adequate cash flow available</a:t>
            </a:r>
            <a:endParaRPr lang="en-US" dirty="0"/>
          </a:p>
          <a:p>
            <a:r>
              <a:rPr lang="en-US" dirty="0" smtClean="0"/>
              <a:t>Prepares Trust or Gift Tax Returns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 Usually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Involved in: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Pointing out Problem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Performance Evaluations</a:t>
            </a:r>
            <a:r>
              <a:rPr lang="en-US" dirty="0" smtClean="0"/>
              <a:t>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Annual Monitoring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Attesting to Adequacy of Premium Payments,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9"/>
          <p:cNvSpPr txBox="1"/>
          <p:nvPr/>
        </p:nvSpPr>
        <p:spPr bwMode="gray">
          <a:xfrm>
            <a:off x="144855" y="422585"/>
            <a:ext cx="8268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1"/>
                </a:solidFill>
                <a:latin typeface="Corbel"/>
              </a:rPr>
              <a:t>Institutional Trustee Duties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5213" y="1540329"/>
            <a:ext cx="8744857" cy="4884855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dirty="0" smtClean="0">
                <a:solidFill>
                  <a:srgbClr val="646464"/>
                </a:solidFill>
              </a:rPr>
              <a:t>Fulfill their fiduciary duties in managing TOLI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dirty="0" smtClean="0">
                <a:solidFill>
                  <a:srgbClr val="646464"/>
                </a:solidFill>
              </a:rPr>
              <a:t>Have Fiduciary Liability for maintaining trust assets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dirty="0" smtClean="0">
                <a:solidFill>
                  <a:srgbClr val="646464"/>
                </a:solidFill>
              </a:rPr>
              <a:t>Attempt to </a:t>
            </a:r>
            <a:r>
              <a:rPr lang="en-US" sz="3800" b="1" dirty="0">
                <a:solidFill>
                  <a:srgbClr val="646464"/>
                </a:solidFill>
              </a:rPr>
              <a:t>m</a:t>
            </a:r>
            <a:r>
              <a:rPr lang="en-US" sz="3800" b="1" dirty="0" smtClean="0">
                <a:solidFill>
                  <a:srgbClr val="646464"/>
                </a:solidFill>
              </a:rPr>
              <a:t>inimize their liability exposure</a:t>
            </a:r>
            <a:endParaRPr lang="en-US" sz="3800" b="1" noProof="1" smtClean="0">
              <a:solidFill>
                <a:srgbClr val="646464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noProof="1" smtClean="0">
                <a:solidFill>
                  <a:srgbClr val="646464"/>
                </a:solidFill>
              </a:rPr>
              <a:t>Avoid any damage to organizations reputation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noProof="1" smtClean="0">
                <a:solidFill>
                  <a:srgbClr val="646464"/>
                </a:solidFill>
              </a:rPr>
              <a:t>Familiar with  all available </a:t>
            </a:r>
            <a:r>
              <a:rPr lang="en-US" sz="3800" b="1" noProof="1">
                <a:solidFill>
                  <a:srgbClr val="646464"/>
                </a:solidFill>
              </a:rPr>
              <a:t>o</a:t>
            </a:r>
            <a:r>
              <a:rPr lang="en-US" sz="3800" b="1" noProof="1" smtClean="0">
                <a:solidFill>
                  <a:srgbClr val="646464"/>
                </a:solidFill>
              </a:rPr>
              <a:t>ptions, and benefits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noProof="1" smtClean="0">
                <a:solidFill>
                  <a:srgbClr val="646464"/>
                </a:solidFill>
              </a:rPr>
              <a:t>In compliance with all OCC annual regulations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3800" b="1" noProof="1" smtClean="0">
                <a:solidFill>
                  <a:srgbClr val="646464"/>
                </a:solidFill>
              </a:rPr>
              <a:t>Outsource expert services needed for life Insurance</a:t>
            </a:r>
            <a:endParaRPr lang="en-US" sz="3800" b="1" noProof="1">
              <a:solidFill>
                <a:srgbClr val="646464"/>
              </a:solidFill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/>
            </a:pPr>
            <a:endParaRPr lang="en-US" sz="3000" b="1" noProof="1" smtClean="0">
              <a:solidFill>
                <a:srgbClr val="646464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endParaRPr lang="en-US" sz="2400" b="1" noProof="1" smtClean="0">
              <a:solidFill>
                <a:srgbClr val="646464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r>
              <a:rPr lang="en-US" sz="4800" b="1" noProof="1" smtClean="0">
                <a:solidFill>
                  <a:srgbClr val="00B050"/>
                </a:solidFill>
              </a:rPr>
              <a:t>PREMIUMS RAISED OVER THE YEARS TO COVER TO AGE 95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endParaRPr lang="en-US" sz="4800" b="1" noProof="1">
              <a:solidFill>
                <a:srgbClr val="FF0000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endParaRPr lang="en-US" sz="2400" b="1" noProof="1" smtClean="0">
              <a:solidFill>
                <a:srgbClr val="646464"/>
              </a:solidFill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/>
            </a:pPr>
            <a:endParaRPr lang="en-US" sz="2400" b="1" dirty="0" smtClean="0">
              <a:solidFill>
                <a:srgbClr val="646464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/>
            </a:pPr>
            <a:endParaRPr lang="en-US" sz="2400" b="1" noProof="1" smtClean="0">
              <a:solidFill>
                <a:srgbClr val="646464"/>
              </a:solidFill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2855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Private Trustee Role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6795"/>
            <a:ext cx="9144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  <a:p>
            <a:pPr marL="118872" indent="0">
              <a:buNone/>
            </a:pPr>
            <a:r>
              <a:rPr lang="en-US" dirty="0" smtClean="0"/>
              <a:t>  Often Eldest or </a:t>
            </a:r>
            <a:r>
              <a:rPr lang="en-US" dirty="0"/>
              <a:t>G</a:t>
            </a:r>
            <a:r>
              <a:rPr lang="en-US" dirty="0" smtClean="0"/>
              <a:t>eographically </a:t>
            </a:r>
            <a:r>
              <a:rPr lang="en-US" dirty="0"/>
              <a:t>C</a:t>
            </a:r>
            <a:r>
              <a:rPr lang="en-US" dirty="0" smtClean="0"/>
              <a:t>losest Child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Asked to Sign Life Insurance Application as Owner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</a:t>
            </a:r>
          </a:p>
          <a:p>
            <a:pPr marL="118872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9134"/>
            <a:ext cx="11347554" cy="5748729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                             </a:t>
            </a:r>
          </a:p>
          <a:p>
            <a:pPr marL="0" indent="0" defTabSz="457200">
              <a:buNone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                                    </a:t>
            </a:r>
            <a:r>
              <a:rPr lang="en-US" sz="2800" b="1" dirty="0" smtClean="0">
                <a:solidFill>
                  <a:srgbClr val="00B050"/>
                </a:solidFill>
              </a:rPr>
              <a:t>GOOD NEWS</a:t>
            </a:r>
          </a:p>
          <a:p>
            <a:pPr marL="0" indent="0" defTabSz="457200">
              <a:buNone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</a:rPr>
              <a:t>An Honor and Statement of Trust        </a:t>
            </a:r>
          </a:p>
          <a:p>
            <a:pPr marL="0" indent="0" defTabSz="457200">
              <a:buNone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   An opportunity to manage all of the Trust’s assets</a:t>
            </a:r>
          </a:p>
          <a:p>
            <a:pPr marL="0" indent="0" defTabSz="457200">
              <a:buNone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  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646464"/>
              </a:solidFill>
            </a:endParaRPr>
          </a:p>
          <a:p>
            <a:pPr marL="0" indent="0" defTabSz="4572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BAD NEWS</a:t>
            </a:r>
            <a:endParaRPr lang="en-US" sz="2800" b="1" dirty="0" smtClean="0">
              <a:solidFill>
                <a:srgbClr val="646464"/>
              </a:solidFill>
            </a:endParaRPr>
          </a:p>
          <a:p>
            <a:pPr marL="0" indent="0" defTabSz="45720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Fiduciary </a:t>
            </a:r>
            <a:r>
              <a:rPr lang="en-US" sz="2800" b="1" dirty="0">
                <a:solidFill>
                  <a:srgbClr val="FF0000"/>
                </a:solidFill>
              </a:rPr>
              <a:t>liability &amp; personally responsible for loss of assets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defTabSz="45720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defTabSz="4572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But No Instruction is provided by parents nor adviser’s </a:t>
            </a:r>
          </a:p>
          <a:p>
            <a:pPr marL="0" indent="0" defTabSz="45720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defTabSz="4572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Unaware of problem nor possess skills to  manage ILIT</a:t>
            </a:r>
          </a:p>
          <a:p>
            <a:pPr marL="0" indent="0" defTabSz="457200">
              <a:buNone/>
            </a:pPr>
            <a:endParaRPr lang="en-US" sz="2800" b="1" dirty="0">
              <a:solidFill>
                <a:srgbClr val="646464"/>
              </a:solidFill>
            </a:endParaRPr>
          </a:p>
          <a:p>
            <a:pPr marL="0" indent="0" defTabSz="457200">
              <a:buNone/>
            </a:pPr>
            <a:r>
              <a:rPr lang="en-US" sz="2800" b="1" dirty="0" smtClean="0">
                <a:solidFill>
                  <a:srgbClr val="646464"/>
                </a:solidFill>
              </a:rPr>
              <a:t>  </a:t>
            </a:r>
            <a:r>
              <a:rPr lang="en-US" sz="2800" b="1" dirty="0" smtClean="0">
                <a:solidFill>
                  <a:srgbClr val="FF0728"/>
                </a:solidFill>
              </a:rPr>
              <a:t>RESPONSIBLE FOR 23% EXPIRING PREMATURELY</a:t>
            </a:r>
          </a:p>
        </p:txBody>
      </p:sp>
      <p:sp>
        <p:nvSpPr>
          <p:cNvPr id="6" name="Textfeld 19"/>
          <p:cNvSpPr txBox="1"/>
          <p:nvPr/>
        </p:nvSpPr>
        <p:spPr bwMode="gray">
          <a:xfrm>
            <a:off x="1419465" y="0"/>
            <a:ext cx="62167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00B050"/>
                </a:solidFill>
                <a:latin typeface="Corbel"/>
              </a:rPr>
              <a:t>Good News </a:t>
            </a:r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– </a:t>
            </a:r>
            <a:r>
              <a:rPr lang="de-DE" sz="4800" dirty="0" smtClean="0">
                <a:solidFill>
                  <a:srgbClr val="FF0000"/>
                </a:solidFill>
                <a:latin typeface="Corbel"/>
              </a:rPr>
              <a:t>Bad News</a:t>
            </a:r>
          </a:p>
          <a:p>
            <a:pPr algn="ctr"/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An Amateuer Trustee is:</a:t>
            </a:r>
          </a:p>
        </p:txBody>
      </p:sp>
    </p:spTree>
    <p:extLst>
      <p:ext uri="{BB962C8B-B14F-4D97-AF65-F5344CB8AC3E}">
        <p14:creationId xmlns:p14="http://schemas.microsoft.com/office/powerpoint/2010/main" val="37986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11100" dirty="0" smtClean="0"/>
              <a:t>Types of Life Ins</a:t>
            </a:r>
          </a:p>
          <a:p>
            <a:endParaRPr lang="en-US" sz="11100" dirty="0"/>
          </a:p>
          <a:p>
            <a:r>
              <a:rPr lang="en-US" sz="11100" dirty="0" smtClean="0"/>
              <a:t>Different uses for different Objectives</a:t>
            </a:r>
          </a:p>
          <a:p>
            <a:endParaRPr lang="en-US" sz="11100" dirty="0"/>
          </a:p>
          <a:p>
            <a:r>
              <a:rPr lang="en-US" sz="11100" dirty="0" smtClean="0"/>
              <a:t>Effect of Interest Rates &amp; In-Attention</a:t>
            </a:r>
          </a:p>
          <a:p>
            <a:endParaRPr lang="en-US" sz="11100" dirty="0"/>
          </a:p>
          <a:p>
            <a:r>
              <a:rPr lang="en-US" sz="11100" dirty="0" smtClean="0"/>
              <a:t>Advisors’ Role &amp; Duration of Coverage</a:t>
            </a:r>
          </a:p>
          <a:p>
            <a:endParaRPr lang="en-US" sz="11100" dirty="0"/>
          </a:p>
          <a:p>
            <a:r>
              <a:rPr lang="en-US" sz="11100" dirty="0" smtClean="0"/>
              <a:t>Trustees/Owners Role to Maintain Coverage</a:t>
            </a:r>
          </a:p>
          <a:p>
            <a:endParaRPr lang="en-US" sz="11100" dirty="0"/>
          </a:p>
          <a:p>
            <a:r>
              <a:rPr lang="en-US" sz="11100" dirty="0" smtClean="0"/>
              <a:t>Current Insurer Trends &amp; Unknown Problems.</a:t>
            </a:r>
          </a:p>
          <a:p>
            <a:endParaRPr lang="en-US" sz="11100" dirty="0"/>
          </a:p>
          <a:p>
            <a:r>
              <a:rPr lang="en-US" sz="11100" dirty="0" smtClean="0"/>
              <a:t>Strategies To Avoid and  Solve Problems</a:t>
            </a:r>
            <a:endParaRPr lang="en-US" sz="11100" dirty="0"/>
          </a:p>
        </p:txBody>
      </p:sp>
    </p:spTree>
    <p:extLst>
      <p:ext uri="{BB962C8B-B14F-4D97-AF65-F5344CB8AC3E}">
        <p14:creationId xmlns:p14="http://schemas.microsoft.com/office/powerpoint/2010/main" val="39864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Traditional Agent’s Broker’s Role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6255" y="1354531"/>
            <a:ext cx="10004261" cy="550346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Many Agents/Brokers Don’t properly Service their Clients.              </a:t>
            </a:r>
            <a:r>
              <a:rPr lang="en-US" sz="2800" b="1" dirty="0" smtClean="0">
                <a:solidFill>
                  <a:schemeClr val="bg1"/>
                </a:solidFill>
              </a:rPr>
              <a:t>W </a:t>
            </a:r>
            <a:r>
              <a:rPr lang="en-US" sz="2800" b="1" dirty="0" smtClean="0"/>
              <a:t>                                  Why?</a:t>
            </a:r>
          </a:p>
          <a:p>
            <a:pPr lvl="1">
              <a:spcBef>
                <a:spcPts val="400"/>
              </a:spcBef>
            </a:pPr>
            <a:endParaRPr lang="en-US" dirty="0"/>
          </a:p>
          <a:p>
            <a:pPr lvl="1">
              <a:spcBef>
                <a:spcPts val="400"/>
              </a:spcBef>
            </a:pPr>
            <a:r>
              <a:rPr lang="en-US" sz="3000" dirty="0" smtClean="0"/>
              <a:t>No $$ Incentive to service existing policy/client</a:t>
            </a:r>
          </a:p>
          <a:p>
            <a:pPr lvl="1">
              <a:spcBef>
                <a:spcPts val="400"/>
              </a:spcBef>
            </a:pPr>
            <a:r>
              <a:rPr lang="en-US" sz="3000" dirty="0" smtClean="0"/>
              <a:t>Lion’s share of commission earned up front</a:t>
            </a:r>
          </a:p>
          <a:p>
            <a:pPr marL="768096" lvl="2" indent="0">
              <a:spcBef>
                <a:spcPts val="400"/>
              </a:spcBef>
              <a:buNone/>
            </a:pPr>
            <a:r>
              <a:rPr lang="en-US" sz="3000" dirty="0" smtClean="0"/>
              <a:t>50-75% at initial sale &amp; 5% for ongoing service</a:t>
            </a:r>
          </a:p>
          <a:p>
            <a:pPr marL="768096" lvl="2" indent="0">
              <a:spcBef>
                <a:spcPts val="400"/>
              </a:spcBef>
              <a:buNone/>
            </a:pPr>
            <a:endParaRPr lang="en-US" sz="3000" dirty="0" smtClean="0"/>
          </a:p>
          <a:p>
            <a:pPr lvl="1">
              <a:spcBef>
                <a:spcPts val="400"/>
              </a:spcBef>
            </a:pPr>
            <a:r>
              <a:rPr lang="en-US" sz="3000" dirty="0" smtClean="0"/>
              <a:t>Embarrassed, </a:t>
            </a:r>
            <a:r>
              <a:rPr lang="en-US" sz="3000" dirty="0"/>
              <a:t>N</a:t>
            </a:r>
            <a:r>
              <a:rPr lang="en-US" sz="3000" dirty="0" smtClean="0"/>
              <a:t>ot providing sufficient services</a:t>
            </a:r>
          </a:p>
          <a:p>
            <a:pPr lvl="1">
              <a:spcBef>
                <a:spcPts val="400"/>
              </a:spcBef>
            </a:pPr>
            <a:endParaRPr lang="en-US" sz="3000" dirty="0" smtClean="0"/>
          </a:p>
          <a:p>
            <a:pPr lvl="1">
              <a:spcBef>
                <a:spcPts val="400"/>
              </a:spcBef>
            </a:pPr>
            <a:r>
              <a:rPr lang="en-US" sz="3000" dirty="0" smtClean="0"/>
              <a:t>High percent leave/retire resulting in many Orphans</a:t>
            </a:r>
          </a:p>
          <a:p>
            <a:pPr lvl="1">
              <a:spcBef>
                <a:spcPts val="400"/>
              </a:spcBef>
            </a:pPr>
            <a:r>
              <a:rPr lang="en-US" sz="3000" dirty="0" smtClean="0"/>
              <a:t>New agents try </a:t>
            </a:r>
            <a:r>
              <a:rPr lang="en-US" sz="3000" b="1" dirty="0" smtClean="0"/>
              <a:t>Sell</a:t>
            </a:r>
            <a:r>
              <a:rPr lang="en-US" sz="3000" dirty="0" smtClean="0"/>
              <a:t> rather than </a:t>
            </a:r>
            <a:r>
              <a:rPr lang="en-US" sz="3000" b="1" dirty="0" smtClean="0"/>
              <a:t>Service</a:t>
            </a:r>
            <a:r>
              <a:rPr lang="en-US" sz="3000" dirty="0" smtClean="0"/>
              <a:t> Orphans</a:t>
            </a:r>
          </a:p>
          <a:p>
            <a:pPr lvl="1">
              <a:spcBef>
                <a:spcPts val="400"/>
              </a:spcBef>
            </a:pPr>
            <a:endParaRPr lang="en-US" sz="3000" dirty="0"/>
          </a:p>
          <a:p>
            <a:pPr lvl="1">
              <a:spcBef>
                <a:spcPts val="400"/>
              </a:spcBef>
            </a:pPr>
            <a:r>
              <a:rPr lang="en-US" sz="3000" dirty="0" smtClean="0"/>
              <a:t>Clients don’t understand policy nor want to discuss</a:t>
            </a:r>
          </a:p>
          <a:p>
            <a:pPr lvl="1">
              <a:spcBef>
                <a:spcPts val="400"/>
              </a:spcBef>
            </a:pPr>
            <a:endParaRPr lang="en-US" sz="3000" dirty="0" smtClean="0"/>
          </a:p>
          <a:p>
            <a:pPr lvl="1">
              <a:spcBef>
                <a:spcPts val="400"/>
              </a:spcBef>
            </a:pPr>
            <a:r>
              <a:rPr lang="en-US" sz="3000" dirty="0" smtClean="0">
                <a:solidFill>
                  <a:srgbClr val="00B0F0"/>
                </a:solidFill>
              </a:rPr>
              <a:t>UBS Financial Services, Inc. vs Thompson</a:t>
            </a:r>
          </a:p>
        </p:txBody>
      </p:sp>
    </p:spTree>
    <p:extLst>
      <p:ext uri="{BB962C8B-B14F-4D97-AF65-F5344CB8AC3E}">
        <p14:creationId xmlns:p14="http://schemas.microsoft.com/office/powerpoint/2010/main" val="29419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5618" y="956604"/>
            <a:ext cx="11997396" cy="682401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§"/>
            </a:pPr>
            <a:endParaRPr lang="en-US" sz="14400" b="1" noProof="1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800" b="1" noProof="1">
                <a:solidFill>
                  <a:srgbClr val="00B0F0"/>
                </a:solidFill>
              </a:rPr>
              <a:t>Life </a:t>
            </a:r>
            <a:r>
              <a:rPr lang="en-US" sz="12800" b="1" noProof="1" smtClean="0">
                <a:solidFill>
                  <a:srgbClr val="00B0F0"/>
                </a:solidFill>
              </a:rPr>
              <a:t>Agent Prime Responsibility is </a:t>
            </a:r>
            <a:r>
              <a:rPr lang="en-US" sz="12800" b="1" noProof="1">
                <a:solidFill>
                  <a:srgbClr val="00B0F0"/>
                </a:solidFill>
              </a:rPr>
              <a:t>to </a:t>
            </a:r>
            <a:r>
              <a:rPr lang="en-US" sz="12800" b="1" noProof="1" smtClean="0">
                <a:solidFill>
                  <a:srgbClr val="00B0F0"/>
                </a:solidFill>
              </a:rPr>
              <a:t>Market</a:t>
            </a:r>
          </a:p>
          <a:p>
            <a:pPr>
              <a:buFont typeface="Wingdings" charset="2"/>
              <a:buChar char="§"/>
            </a:pPr>
            <a:endParaRPr lang="en-US" sz="12800" b="1" noProof="1" smtClean="0">
              <a:solidFill>
                <a:srgbClr val="00B0F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800" b="1" noProof="1" smtClean="0">
                <a:solidFill>
                  <a:srgbClr val="7030A0"/>
                </a:solidFill>
              </a:rPr>
              <a:t>Insurer Duty to Provide Policy &amp; Annual Statement</a:t>
            </a:r>
          </a:p>
          <a:p>
            <a:pPr marL="118872" indent="0">
              <a:buNone/>
            </a:pPr>
            <a:endParaRPr lang="en-US" sz="9600" b="1" noProof="1" smtClean="0">
              <a:solidFill>
                <a:srgbClr val="646464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1200" b="1" noProof="1" smtClean="0">
                <a:solidFill>
                  <a:srgbClr val="FF0000"/>
                </a:solidFill>
              </a:rPr>
              <a:t>        </a:t>
            </a:r>
            <a:r>
              <a:rPr lang="en-US" sz="9600" b="1" noProof="1" smtClean="0">
                <a:solidFill>
                  <a:srgbClr val="FF0000"/>
                </a:solidFill>
              </a:rPr>
              <a:t>Encourages  Reliance On Original “As-Sold” Illustrations</a:t>
            </a:r>
          </a:p>
          <a:p>
            <a:pPr>
              <a:buFont typeface="Wingdings" charset="2"/>
              <a:buChar char="§"/>
            </a:pPr>
            <a:endParaRPr lang="en-US" sz="9600" b="1" noProof="1" smtClean="0">
              <a:solidFill>
                <a:srgbClr val="646464"/>
              </a:solidFill>
            </a:endParaRPr>
          </a:p>
          <a:p>
            <a:pPr marL="118872" indent="0">
              <a:buNone/>
            </a:pPr>
            <a:r>
              <a:rPr lang="en-US" sz="9600" b="1" noProof="1" smtClean="0">
                <a:solidFill>
                  <a:srgbClr val="646464"/>
                </a:solidFill>
              </a:rPr>
              <a:t>            </a:t>
            </a:r>
            <a:r>
              <a:rPr lang="en-US" sz="9600" b="1" noProof="1" smtClean="0">
                <a:solidFill>
                  <a:srgbClr val="FF0728"/>
                </a:solidFill>
              </a:rPr>
              <a:t>Encourages “Buy &amp; Hol</a:t>
            </a:r>
            <a:r>
              <a:rPr lang="en-US" sz="9600" b="1" noProof="1" smtClean="0">
                <a:solidFill>
                  <a:srgbClr val="FF0000"/>
                </a:solidFill>
              </a:rPr>
              <a:t>d” Mentality</a:t>
            </a:r>
          </a:p>
          <a:p>
            <a:pPr>
              <a:buFont typeface="Wingdings" charset="2"/>
              <a:buChar char="§"/>
            </a:pPr>
            <a:endParaRPr lang="en-US" sz="9600" b="1" noProof="1">
              <a:solidFill>
                <a:srgbClr val="646464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9600" b="1" noProof="1" smtClean="0">
                <a:solidFill>
                  <a:srgbClr val="FF0728"/>
                </a:solidFill>
              </a:rPr>
              <a:t>       Notice to policy holders of Problem </a:t>
            </a:r>
            <a:r>
              <a:rPr lang="en-US" sz="9600" b="1" noProof="1" smtClean="0">
                <a:solidFill>
                  <a:srgbClr val="FF0000"/>
                </a:solidFill>
              </a:rPr>
              <a:t>is Not Sufficient</a:t>
            </a:r>
          </a:p>
          <a:p>
            <a:pPr>
              <a:buFont typeface="Wingdings" charset="2"/>
              <a:buChar char="§"/>
            </a:pPr>
            <a:endParaRPr lang="en-US" sz="9600" b="1" noProof="1">
              <a:solidFill>
                <a:srgbClr val="646464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9600" b="1" noProof="1" smtClean="0">
                <a:solidFill>
                  <a:srgbClr val="FF0000"/>
                </a:solidFill>
              </a:rPr>
              <a:t>       Currently Increasing COI’s first time </a:t>
            </a:r>
            <a:endParaRPr lang="en-US" sz="9600" b="1" noProof="1" smtClean="0">
              <a:solidFill>
                <a:srgbClr val="7030A0"/>
              </a:solidFill>
            </a:endParaRPr>
          </a:p>
          <a:p>
            <a:pPr>
              <a:buFont typeface="Wingdings" charset="2"/>
              <a:buChar char="§"/>
            </a:pPr>
            <a:endParaRPr lang="en-US" sz="9600" b="1" noProof="1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9600" b="1" noProof="1" smtClean="0">
                <a:solidFill>
                  <a:srgbClr val="FF0000"/>
                </a:solidFill>
              </a:rPr>
              <a:t>      Insurance Company </a:t>
            </a:r>
            <a:r>
              <a:rPr lang="en-US" sz="9600" b="1" noProof="1">
                <a:solidFill>
                  <a:srgbClr val="FF0000"/>
                </a:solidFill>
              </a:rPr>
              <a:t>Content with </a:t>
            </a:r>
            <a:r>
              <a:rPr lang="en-US" sz="9600" b="1" noProof="1" smtClean="0">
                <a:solidFill>
                  <a:srgbClr val="FF0000"/>
                </a:solidFill>
              </a:rPr>
              <a:t>Current Situation</a:t>
            </a:r>
          </a:p>
          <a:p>
            <a:pPr>
              <a:buFont typeface="Wingdings" charset="2"/>
              <a:buChar char="§"/>
            </a:pPr>
            <a:r>
              <a:rPr lang="en-US" sz="9600" b="1" noProof="1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9600" b="1" noProof="1" smtClean="0">
                <a:solidFill>
                  <a:srgbClr val="646464"/>
                </a:solidFill>
              </a:rPr>
              <a:t>                                        </a:t>
            </a:r>
            <a:endParaRPr lang="en-US" sz="9600" b="1" noProof="1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9600" b="1" noProof="1" smtClean="0">
                <a:solidFill>
                  <a:srgbClr val="FF0000"/>
                </a:solidFill>
              </a:rPr>
              <a:t>                                      In </a:t>
            </a:r>
            <a:r>
              <a:rPr lang="en-US" sz="9600" b="1" noProof="1">
                <a:solidFill>
                  <a:srgbClr val="FF0000"/>
                </a:solidFill>
              </a:rPr>
              <a:t>Best </a:t>
            </a:r>
            <a:r>
              <a:rPr lang="en-US" sz="9600" b="1" noProof="1" smtClean="0">
                <a:solidFill>
                  <a:srgbClr val="FF0000"/>
                </a:solidFill>
              </a:rPr>
              <a:t>Interest </a:t>
            </a:r>
            <a:r>
              <a:rPr lang="en-US" sz="9600" b="1" noProof="1">
                <a:solidFill>
                  <a:srgbClr val="FF0000"/>
                </a:solidFill>
              </a:rPr>
              <a:t>of Insurer </a:t>
            </a:r>
            <a:endParaRPr lang="en-US" sz="9600" b="1" noProof="1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9600" b="1" noProof="1" smtClean="0">
                <a:solidFill>
                  <a:srgbClr val="FF0000"/>
                </a:solidFill>
              </a:rPr>
              <a:t>                                    When </a:t>
            </a:r>
            <a:r>
              <a:rPr lang="en-US" sz="9600" b="1" noProof="1">
                <a:solidFill>
                  <a:srgbClr val="FF0000"/>
                </a:solidFill>
              </a:rPr>
              <a:t>Contract E</a:t>
            </a:r>
            <a:r>
              <a:rPr lang="en-US" sz="9600" b="1" noProof="1" smtClean="0">
                <a:solidFill>
                  <a:srgbClr val="FF0000"/>
                </a:solidFill>
              </a:rPr>
              <a:t>xpires or are Reduced</a:t>
            </a:r>
            <a:endParaRPr lang="en-US" sz="9600" b="1" noProof="1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endParaRPr lang="en-US" sz="9600" b="1" noProof="1">
              <a:solidFill>
                <a:srgbClr val="646464"/>
              </a:solidFill>
            </a:endParaRPr>
          </a:p>
          <a:p>
            <a:pPr>
              <a:buFont typeface="Wingdings" charset="2"/>
              <a:buChar char="§"/>
            </a:pPr>
            <a:endParaRPr lang="en-US" sz="9600" b="1" noProof="1" smtClean="0">
              <a:solidFill>
                <a:srgbClr val="0070C0"/>
              </a:solidFill>
            </a:endParaRPr>
          </a:p>
          <a:p>
            <a:pPr marL="118872" indent="0">
              <a:buNone/>
            </a:pP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</p:txBody>
      </p:sp>
      <p:sp>
        <p:nvSpPr>
          <p:cNvPr id="5" name="Textfeld 19"/>
          <p:cNvSpPr txBox="1"/>
          <p:nvPr/>
        </p:nvSpPr>
        <p:spPr bwMode="gray">
          <a:xfrm>
            <a:off x="94908" y="371785"/>
            <a:ext cx="874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FFFFFF"/>
                </a:solidFill>
              </a:rPr>
              <a:t>Insurance Industry‘s Posturing</a:t>
            </a:r>
            <a:endParaRPr lang="de-DE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41" y="1015068"/>
            <a:ext cx="6949440" cy="1060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Notice Important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TO MAKE MATTERS WORSE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THE PERFECT STORM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9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-55483" y="-9832"/>
            <a:ext cx="9568543" cy="6182617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              INCREASING COST OF INSURANCE</a:t>
            </a:r>
          </a:p>
          <a:p>
            <a:r>
              <a:rPr lang="en-US" b="1" dirty="0" smtClean="0"/>
              <a:t>     </a:t>
            </a:r>
            <a:r>
              <a:rPr lang="en-US" sz="4600" b="1" dirty="0" smtClean="0">
                <a:solidFill>
                  <a:srgbClr val="FF0000"/>
                </a:solidFill>
              </a:rPr>
              <a:t>INCEASING COST OF INSURANCE (COI’S)</a:t>
            </a:r>
            <a:endParaRPr lang="en-US" sz="4600" b="1" dirty="0"/>
          </a:p>
          <a:p>
            <a:pPr marL="118872" indent="0">
              <a:buNone/>
            </a:pPr>
            <a:r>
              <a:rPr lang="en-US" sz="4600" dirty="0" smtClean="0">
                <a:solidFill>
                  <a:srgbClr val="FF0000"/>
                </a:solidFill>
              </a:rPr>
              <a:t>           </a:t>
            </a:r>
            <a:r>
              <a:rPr lang="en-US" sz="4600" b="1" dirty="0" smtClean="0">
                <a:solidFill>
                  <a:srgbClr val="FF0000"/>
                </a:solidFill>
              </a:rPr>
              <a:t>NOW</a:t>
            </a:r>
            <a:r>
              <a:rPr lang="en-US" sz="4600" dirty="0" smtClean="0">
                <a:solidFill>
                  <a:srgbClr val="FF0000"/>
                </a:solidFill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</a:rPr>
              <a:t>CREATES THE PERFECT STORM</a:t>
            </a:r>
          </a:p>
          <a:p>
            <a:pPr marL="118872" indent="0">
              <a:buNone/>
            </a:pPr>
            <a:endParaRPr lang="en-US" sz="4600" dirty="0" smtClean="0"/>
          </a:p>
          <a:p>
            <a:r>
              <a:rPr lang="en-US" dirty="0" smtClean="0"/>
              <a:t>IN ADDITION TO REDUCED INTEREST RATES</a:t>
            </a:r>
          </a:p>
          <a:p>
            <a:endParaRPr lang="en-US" dirty="0"/>
          </a:p>
          <a:p>
            <a:r>
              <a:rPr lang="en-US" dirty="0" smtClean="0"/>
              <a:t>IN ADDITION TO YEARS OF NEGLECT</a:t>
            </a:r>
          </a:p>
          <a:p>
            <a:endParaRPr lang="en-US" dirty="0"/>
          </a:p>
          <a:p>
            <a:r>
              <a:rPr lang="en-US" dirty="0" smtClean="0"/>
              <a:t>INSURERS  HAVE BEGUN TO INCREASE COI’S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     WSJ REFERS TO PROCESS AS TABOO GONE ASTRAY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3600" dirty="0" smtClean="0"/>
              <a:t>     Commerce Clearing House Article May 2017</a:t>
            </a:r>
          </a:p>
          <a:p>
            <a:endParaRPr lang="en-US" dirty="0"/>
          </a:p>
          <a:p>
            <a:r>
              <a:rPr lang="en-US" dirty="0" smtClean="0"/>
              <a:t>WSJ FEATURE STORY SEPT 19 2018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FOLLOW UP TRUSTS &amp; ESTATES MAG SEPT </a:t>
            </a:r>
            <a:r>
              <a:rPr lang="en-US" smtClean="0"/>
              <a:t>30 2018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FURTHER EXACERBATING AN ALREADY </a:t>
            </a:r>
            <a:r>
              <a:rPr lang="en-US" dirty="0"/>
              <a:t>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9"/>
          <p:cNvSpPr txBox="1"/>
          <p:nvPr/>
        </p:nvSpPr>
        <p:spPr bwMode="gray">
          <a:xfrm>
            <a:off x="-152797" y="312519"/>
            <a:ext cx="976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>
                <a:solidFill>
                  <a:srgbClr val="FFFFFF"/>
                </a:solidFill>
                <a:latin typeface="Corbel"/>
              </a:rPr>
              <a:t>Attributes of Trust Owned Life Insurance  </a:t>
            </a:r>
            <a:endParaRPr lang="de-DE" sz="44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414538"/>
            <a:ext cx="1023449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2400" b="1" dirty="0" smtClean="0">
                <a:solidFill>
                  <a:srgbClr val="646464"/>
                </a:solidFill>
              </a:rPr>
              <a:t>  </a:t>
            </a:r>
            <a:r>
              <a:rPr lang="en-US" sz="3200" b="1" dirty="0" smtClean="0">
                <a:solidFill>
                  <a:srgbClr val="646464"/>
                </a:solidFill>
              </a:rPr>
              <a:t>A Tax Free, Leveraged, Risk Transfer Mechanism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3200" b="1" dirty="0" smtClean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646464"/>
                </a:solidFill>
              </a:rPr>
              <a:t>  A Sophisticated Financial Asset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3200" b="1" dirty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646464"/>
                </a:solidFill>
              </a:rPr>
              <a:t>Provides Creditor Protection &amp; Management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3200" b="1" dirty="0" smtClean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646464"/>
                </a:solidFill>
              </a:rPr>
              <a:t>  Insurance Ideally Suited For Trust Ownership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646464"/>
                </a:solidFill>
              </a:rPr>
              <a:t>            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BUT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646464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Life Insurance Policies Are Not Self-Managing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</a:rPr>
              <a:t>Inadequately Funded Life Policies Can &amp; Do Lapse </a:t>
            </a:r>
          </a:p>
          <a:p>
            <a:pPr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Clr>
                <a:schemeClr val="accent1"/>
              </a:buClr>
              <a:buSzPct val="80000"/>
            </a:pPr>
            <a:endParaRPr lang="en-US" sz="2400" b="1" dirty="0" smtClean="0">
              <a:solidFill>
                <a:srgbClr val="646464"/>
              </a:solidFill>
            </a:endParaRPr>
          </a:p>
          <a:p>
            <a:r>
              <a:rPr lang="en-US" b="1" dirty="0" smtClean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829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Issues for Trustees</a:t>
            </a:r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4774" y="1156447"/>
            <a:ext cx="11287594" cy="61887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000" dirty="0" smtClean="0"/>
              <a:t>Policies </a:t>
            </a:r>
            <a:r>
              <a:rPr lang="en-US" sz="3000" dirty="0" smtClean="0">
                <a:solidFill>
                  <a:srgbClr val="FF0000"/>
                </a:solidFill>
              </a:rPr>
              <a:t> didn’t perform </a:t>
            </a:r>
            <a:r>
              <a:rPr lang="en-US" sz="3000" dirty="0" smtClean="0"/>
              <a:t>as illustrated Inadequate funding</a:t>
            </a:r>
          </a:p>
          <a:p>
            <a:pPr lvl="1"/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Company’s financial position may have </a:t>
            </a:r>
            <a:r>
              <a:rPr lang="en-US" sz="3000" dirty="0">
                <a:solidFill>
                  <a:srgbClr val="FF0000"/>
                </a:solidFill>
              </a:rPr>
              <a:t>D</a:t>
            </a:r>
            <a:r>
              <a:rPr lang="en-US" sz="3000" dirty="0" smtClean="0">
                <a:solidFill>
                  <a:srgbClr val="FF0000"/>
                </a:solidFill>
              </a:rPr>
              <a:t>eteriorated</a:t>
            </a:r>
          </a:p>
          <a:p>
            <a:pPr lvl="1"/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Cost of Insurance </a:t>
            </a:r>
            <a:r>
              <a:rPr lang="en-US" sz="3000" dirty="0" smtClean="0"/>
              <a:t>has changed [new mortality tables 2010]</a:t>
            </a:r>
          </a:p>
          <a:p>
            <a:pPr marL="457200" lvl="1" indent="0">
              <a:buNone/>
            </a:pPr>
            <a:r>
              <a:rPr lang="en-US" sz="3000" dirty="0" smtClean="0"/>
              <a:t>                                                                   [increased COI’s 2016]</a:t>
            </a:r>
          </a:p>
          <a:p>
            <a:pPr marL="457200" lvl="1" indent="0">
              <a:buNone/>
            </a:pPr>
            <a:r>
              <a:rPr lang="en-US" sz="3000" dirty="0" smtClean="0"/>
              <a:t>Company’s  Investment, </a:t>
            </a:r>
            <a:r>
              <a:rPr lang="en-US" sz="3000" dirty="0" smtClean="0">
                <a:solidFill>
                  <a:srgbClr val="FF0000"/>
                </a:solidFill>
              </a:rPr>
              <a:t>Interest rate experience </a:t>
            </a:r>
            <a:r>
              <a:rPr lang="en-US" sz="3000" dirty="0" smtClean="0"/>
              <a:t>changed</a:t>
            </a:r>
          </a:p>
          <a:p>
            <a:pPr lvl="1"/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Companies are constantly developing new features</a:t>
            </a:r>
            <a:endParaRPr lang="en-US" sz="3000" dirty="0" smtClean="0">
              <a:solidFill>
                <a:srgbClr val="00B050"/>
              </a:solidFill>
            </a:endParaRP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39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837"/>
            <a:ext cx="9144000" cy="7382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000" dirty="0" smtClean="0"/>
              <a:t>WHY IS LIFE INSURANCE EXPIRING EARLY??   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71" y="1239973"/>
            <a:ext cx="9488658" cy="4625609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dirty="0" smtClean="0"/>
              <a:t>Few Owners/Trustees know there is a problem            </a:t>
            </a:r>
            <a:r>
              <a:rPr lang="en-US" sz="1800" dirty="0" smtClean="0"/>
              <a:t>B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Few Advisors provide Guidance to Owner/Trustee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Private Trustees do not have Insurance knowledge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No one monitored performance evaluation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Interest rates steadily declined over last 25 years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Insurer hasn’t advised owner to increase premiums</a:t>
            </a:r>
          </a:p>
          <a:p>
            <a:pPr marL="118872" indent="0">
              <a:buNone/>
            </a:pPr>
            <a:endParaRPr lang="en-US" sz="2800" dirty="0"/>
          </a:p>
          <a:p>
            <a:pPr marL="118872" indent="0">
              <a:spcBef>
                <a:spcPts val="900"/>
              </a:spcBef>
              <a:buNone/>
            </a:pPr>
            <a:r>
              <a:rPr lang="en-US" sz="2800" dirty="0" smtClean="0"/>
              <a:t>           ‘</a:t>
            </a:r>
            <a:r>
              <a:rPr lang="en-US" sz="2800" dirty="0" smtClean="0">
                <a:solidFill>
                  <a:srgbClr val="FF0000"/>
                </a:solidFill>
              </a:rPr>
              <a:t>BUY &amp; HOLD’  </a:t>
            </a:r>
            <a:r>
              <a:rPr lang="en-US" sz="2800" dirty="0" smtClean="0"/>
              <a:t>VS </a:t>
            </a:r>
            <a:r>
              <a:rPr lang="en-US" sz="2800" b="1" dirty="0" smtClean="0">
                <a:solidFill>
                  <a:srgbClr val="00B050"/>
                </a:solidFill>
              </a:rPr>
              <a:t>‘BUY &amp; MANAGE’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sz="2800" dirty="0" smtClean="0"/>
              <a:t>Policy lacks active </a:t>
            </a:r>
            <a:r>
              <a:rPr lang="en-US" sz="2800" dirty="0"/>
              <a:t>S</a:t>
            </a:r>
            <a:r>
              <a:rPr lang="en-US" sz="2800" dirty="0" smtClean="0"/>
              <a:t>elf </a:t>
            </a:r>
            <a:r>
              <a:rPr lang="en-US" sz="2800" dirty="0"/>
              <a:t>M</a:t>
            </a:r>
            <a:r>
              <a:rPr lang="en-US" sz="2800" dirty="0" smtClean="0"/>
              <a:t>anagement!!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sz="2800" dirty="0" smtClean="0"/>
              <a:t>50+% of individual/TOLI </a:t>
            </a:r>
            <a:r>
              <a:rPr lang="en-US" sz="2800" dirty="0"/>
              <a:t>P</a:t>
            </a:r>
            <a:r>
              <a:rPr lang="en-US" sz="2800" dirty="0" smtClean="0"/>
              <a:t>olicies Not Guaranteed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sz="2800" dirty="0" smtClean="0"/>
              <a:t>       </a:t>
            </a:r>
            <a:r>
              <a:rPr lang="en-US" sz="3200" dirty="0" smtClean="0">
                <a:solidFill>
                  <a:srgbClr val="FF0000"/>
                </a:solidFill>
              </a:rPr>
              <a:t>23 % at 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isk of Expiring Prematurely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961" y="52855"/>
            <a:ext cx="11969646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                </a:t>
            </a:r>
            <a:r>
              <a:rPr lang="en-US" sz="5300" dirty="0" smtClean="0">
                <a:latin typeface="Sylfaen" panose="010A0502050306030303" pitchFamily="18" charset="0"/>
              </a:rPr>
              <a:t>Wall Street Journal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 INSURANCE </a:t>
            </a:r>
            <a:r>
              <a:rPr lang="en-US" dirty="0" smtClean="0">
                <a:solidFill>
                  <a:srgbClr val="FF0728"/>
                </a:solidFill>
              </a:rPr>
              <a:t>NOT</a:t>
            </a:r>
            <a:r>
              <a:rPr lang="en-US" dirty="0" smtClean="0"/>
              <a:t> BEING MANAGED               B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112543" y="1389996"/>
            <a:ext cx="11127546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“I’ve written multiple stories over the past five years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the Wall Street Journal about the impact of low interest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rates on universal life policies. The problem is exacerbated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because many people underfunded their policies,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often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unaware of how important it was to keep them well-funded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 Of the many consumers I’ve interviewed,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most don’t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understand how the policies actually work.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Many have long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since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lost contact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with the sales agents.  I see </a:t>
            </a:r>
            <a:r>
              <a:rPr lang="en-US" altLang="en-US" sz="2400" i="1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many</a:t>
            </a:r>
            <a:r>
              <a:rPr kumimoji="0" lang="en-US" altLang="en-US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consumer          responses to the stories, as the problem is so recurring”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Leslie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Scism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Senior News Editor,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Money &amp; Investment Section,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The Wall Street Journal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smtClean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Endorsement for “The Advisors Guide to Managing Risk”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ABA 2017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7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384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INSURANCE MARKETPLACE STANDARDS ASSOC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75191"/>
            <a:ext cx="8677003" cy="4625609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“While insurers have not publicized the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ssue, there is a growing concern in the industry about lapsing universal life policies.”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dirty="0" smtClean="0"/>
              <a:t>        Donald Walters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General Counsel IMSA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677" y="155448"/>
            <a:ext cx="10388991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Matching Policy with 1 of 2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1300" y="1775191"/>
            <a:ext cx="95377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 smtClean="0"/>
              <a:t> POLICIES FOR MAXIMUM DEATH BENEFIT</a:t>
            </a:r>
            <a:endParaRPr lang="en-US" b="1" dirty="0"/>
          </a:p>
          <a:p>
            <a:r>
              <a:rPr lang="en-US" dirty="0" smtClean="0"/>
              <a:t>        TERM</a:t>
            </a:r>
          </a:p>
          <a:p>
            <a:r>
              <a:rPr lang="en-US" dirty="0"/>
              <a:t> </a:t>
            </a:r>
            <a:r>
              <a:rPr lang="en-US" dirty="0" smtClean="0"/>
              <a:t>       UNIVERSAL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b="1" dirty="0" smtClean="0"/>
              <a:t>POLICIES FOR ACCUMULATION/LIVING BENEFITS</a:t>
            </a:r>
          </a:p>
          <a:p>
            <a:r>
              <a:rPr lang="en-US" dirty="0" smtClean="0"/>
              <a:t>       WHOLE LIFE</a:t>
            </a:r>
          </a:p>
          <a:p>
            <a:r>
              <a:rPr lang="en-US" dirty="0" smtClean="0"/>
              <a:t>       INDEXED UNIVERSAL LIFE </a:t>
            </a:r>
          </a:p>
          <a:p>
            <a:r>
              <a:rPr lang="en-US" dirty="0" smtClean="0"/>
              <a:t>       VARIABLE UNIVERSAL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WHAT NEEDS TO BE DONE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32" y="1408176"/>
            <a:ext cx="9158068" cy="5185655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B050"/>
                </a:solidFill>
              </a:rPr>
              <a:t>PROVIDE GUIDANCE TO AMATEUR TRUSTEE                 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        ADVOCATE FOR ASSETS OF NEXT GENERATION</a:t>
            </a:r>
            <a:r>
              <a:rPr lang="en-US" sz="2800" dirty="0" smtClean="0"/>
              <a:t>            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B050"/>
                </a:solidFill>
              </a:rPr>
              <a:t>EXERCISE 1 of 5 POLICY REMEDIATION OPTIONS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</a:t>
            </a:r>
          </a:p>
          <a:p>
            <a:pPr marL="118872" indent="0">
              <a:buNone/>
            </a:pPr>
            <a:r>
              <a:rPr lang="en-US" dirty="0" smtClean="0"/>
              <a:t>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IF NOT YOU THEN WHO??</a:t>
            </a:r>
          </a:p>
          <a:p>
            <a:pPr marL="118872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b="1" dirty="0" smtClean="0"/>
              <a:t>IN ADDITION REQUEST AND SET UP</a:t>
            </a:r>
          </a:p>
          <a:p>
            <a:pPr marL="118872" indent="0">
              <a:buNone/>
            </a:pPr>
            <a:endParaRPr lang="en-US" sz="2800" dirty="0" smtClean="0"/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     </a:t>
            </a:r>
            <a:r>
              <a:rPr lang="en-US" sz="2800" dirty="0" smtClean="0"/>
              <a:t>UPIA   Uniform Prudent Investor Act</a:t>
            </a: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     IPS      Investment Policy Statement</a:t>
            </a: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     IPE     Insurance Performance Evaluation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AFS    Adequate Funding Statement</a:t>
            </a: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9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3662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Uniform Prudent Investor Act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                UPIA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8940800" cy="62103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11200" dirty="0" smtClean="0"/>
              <a:t>                                       </a:t>
            </a:r>
          </a:p>
          <a:p>
            <a:pPr marL="118872" indent="0">
              <a:buNone/>
            </a:pPr>
            <a:r>
              <a:rPr lang="en-US" sz="12800" i="1" dirty="0"/>
              <a:t>Restatement of the Law of Trusts</a:t>
            </a:r>
            <a:r>
              <a:rPr lang="en-US" sz="12800" dirty="0"/>
              <a:t> adopted by </a:t>
            </a:r>
            <a:r>
              <a:rPr lang="en-US" sz="12800" dirty="0" smtClean="0"/>
              <a:t>most                                            </a:t>
            </a:r>
            <a:r>
              <a:rPr lang="en-US" sz="12800" dirty="0"/>
              <a:t>states</a:t>
            </a:r>
            <a:r>
              <a:rPr lang="en-US" sz="12800" dirty="0" smtClean="0"/>
              <a:t>, establishes standards </a:t>
            </a:r>
            <a:r>
              <a:rPr lang="en-US" sz="12800" dirty="0"/>
              <a:t>for </a:t>
            </a:r>
            <a:r>
              <a:rPr lang="en-US" sz="12800" dirty="0" smtClean="0"/>
              <a:t>trustees.  </a:t>
            </a:r>
          </a:p>
          <a:p>
            <a:pPr marL="118872" indent="0">
              <a:buNone/>
            </a:pPr>
            <a:r>
              <a:rPr lang="en-US" sz="11200" b="1" dirty="0">
                <a:solidFill>
                  <a:srgbClr val="00B050"/>
                </a:solidFill>
              </a:rPr>
              <a:t> </a:t>
            </a:r>
            <a:r>
              <a:rPr lang="en-US" sz="11200" b="1" dirty="0" smtClean="0">
                <a:solidFill>
                  <a:srgbClr val="00B050"/>
                </a:solidFill>
              </a:rPr>
              <a:t>               </a:t>
            </a:r>
            <a:r>
              <a:rPr lang="en-US" sz="12800" b="1" dirty="0" smtClean="0">
                <a:solidFill>
                  <a:srgbClr val="00B050"/>
                </a:solidFill>
              </a:rPr>
              <a:t>MUST HAVE PROCESS IN PLACE                                                               </a:t>
            </a:r>
            <a:endParaRPr lang="en-US" sz="12800" b="1" dirty="0">
              <a:solidFill>
                <a:srgbClr val="00B050"/>
              </a:solidFill>
            </a:endParaRPr>
          </a:p>
          <a:p>
            <a:endParaRPr lang="en-US" sz="11200" dirty="0" smtClean="0"/>
          </a:p>
          <a:p>
            <a:pPr marL="118872" indent="0">
              <a:buNone/>
            </a:pPr>
            <a:r>
              <a:rPr lang="en-US" sz="11200" dirty="0" smtClean="0"/>
              <a:t>       TREAT A LIFE POLICY LIKE ANY OTHER ASSET</a:t>
            </a:r>
          </a:p>
          <a:p>
            <a:pPr marL="118872" indent="0">
              <a:buNone/>
            </a:pPr>
            <a:endParaRPr lang="en-US" sz="11200" dirty="0"/>
          </a:p>
          <a:p>
            <a:pPr marL="118872" indent="0">
              <a:buNone/>
            </a:pPr>
            <a:r>
              <a:rPr lang="en-US" sz="11200" dirty="0" smtClean="0"/>
              <a:t>       SUBJECT TO REVIEW AND MONITORING</a:t>
            </a:r>
          </a:p>
          <a:p>
            <a:pPr marL="118872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                                     </a:t>
            </a:r>
          </a:p>
          <a:p>
            <a:pPr marL="118872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 OFFICE OF CONTROLLER OF CURRENCY 2012 STATES</a:t>
            </a:r>
          </a:p>
          <a:p>
            <a:pPr marL="118872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</a:t>
            </a:r>
          </a:p>
          <a:p>
            <a:pPr marL="118872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 DUTY TO DELEGATE</a:t>
            </a:r>
          </a:p>
          <a:p>
            <a:pPr marL="118872" indent="0">
              <a:buNone/>
            </a:pPr>
            <a:endParaRPr lang="en-US" sz="11200" dirty="0"/>
          </a:p>
          <a:p>
            <a:pPr marL="118872" indent="0">
              <a:buNone/>
            </a:pPr>
            <a:r>
              <a:rPr lang="en-US" sz="11200" dirty="0" smtClean="0"/>
              <a:t>      IF TRUSTEE LACKS EXPERTISE HIRE EXPERT                                                            </a:t>
            </a:r>
          </a:p>
          <a:p>
            <a:pPr marL="118872" indent="0">
              <a:buNone/>
            </a:pPr>
            <a:endParaRPr lang="en-US" sz="11200" dirty="0"/>
          </a:p>
          <a:p>
            <a:pPr marL="118872" indent="0">
              <a:buNone/>
            </a:pPr>
            <a:r>
              <a:rPr lang="en-US" sz="11200" dirty="0" smtClean="0"/>
              <a:t>      ABANDON </a:t>
            </a:r>
            <a:r>
              <a:rPr lang="en-US" sz="11200" dirty="0" smtClean="0">
                <a:solidFill>
                  <a:srgbClr val="FF0000"/>
                </a:solidFill>
              </a:rPr>
              <a:t>‘BUY &amp; HOLD’  </a:t>
            </a:r>
            <a:r>
              <a:rPr lang="en-US" sz="11200" dirty="0" smtClean="0"/>
              <a:t>FOR </a:t>
            </a:r>
            <a:r>
              <a:rPr lang="en-US" sz="11200" b="1" dirty="0" smtClean="0">
                <a:solidFill>
                  <a:srgbClr val="00B050"/>
                </a:solidFill>
              </a:rPr>
              <a:t>“BUY &amp; MANAGE</a:t>
            </a:r>
            <a:r>
              <a:rPr lang="en-US" sz="5100" b="1" dirty="0" smtClean="0">
                <a:solidFill>
                  <a:srgbClr val="00B050"/>
                </a:solidFill>
              </a:rPr>
              <a:t>”</a:t>
            </a:r>
          </a:p>
          <a:p>
            <a:pPr marL="118872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                                                                                           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0785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76837"/>
            <a:ext cx="9385992" cy="738231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Investment Policy Statement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186" y="1224643"/>
            <a:ext cx="9573065" cy="5633357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dirty="0"/>
              <a:t>        Clarifies </a:t>
            </a:r>
            <a:r>
              <a:rPr lang="en-US" sz="2800" dirty="0" smtClean="0"/>
              <a:t>Role </a:t>
            </a:r>
            <a:r>
              <a:rPr lang="en-US" sz="2800" dirty="0"/>
              <a:t>of </a:t>
            </a:r>
            <a:r>
              <a:rPr lang="en-US" sz="2800" dirty="0" smtClean="0"/>
              <a:t>Each </a:t>
            </a:r>
            <a:r>
              <a:rPr lang="en-US" sz="2800" dirty="0"/>
              <a:t>ILIT </a:t>
            </a:r>
            <a:r>
              <a:rPr lang="en-US" sz="2800" dirty="0" smtClean="0"/>
              <a:t>Participant</a:t>
            </a: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  Every Owner/Trustee Should Obtain Grantor’s;  </a:t>
            </a:r>
            <a:endParaRPr lang="en-US" dirty="0" smtClean="0"/>
          </a:p>
          <a:p>
            <a:pPr marL="118872" indent="0">
              <a:buNone/>
            </a:pPr>
            <a:endParaRPr lang="en-US" sz="2800" dirty="0" smtClean="0"/>
          </a:p>
          <a:p>
            <a:pPr lvl="1">
              <a:spcBef>
                <a:spcPts val="400"/>
              </a:spcBef>
            </a:pPr>
            <a:r>
              <a:rPr lang="en-US" sz="2800" dirty="0" smtClean="0"/>
              <a:t>Guidance regarding Grantor’s purpose for policy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Intent to provide  for specific beneficiary needs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Evaluate today’s risk tolerance guidance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Preference for restorative action if necessary</a:t>
            </a:r>
          </a:p>
          <a:p>
            <a:pPr lvl="1">
              <a:spcBef>
                <a:spcPts val="400"/>
              </a:spcBef>
            </a:pPr>
            <a:endParaRPr lang="en-US" sz="2800" dirty="0" smtClean="0"/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800" dirty="0" smtClean="0"/>
              <a:t>                   </a:t>
            </a:r>
            <a:r>
              <a:rPr lang="en-US" sz="2800" b="1" dirty="0" smtClean="0"/>
              <a:t>WHAT YOU CAN DO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ASK AGENT TO OBTAIN SUITABILITY LETTER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B050"/>
                </a:solidFill>
              </a:rPr>
              <a:t>TAKE RESPONSIBILITY FOR THE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     LIFE INSURANCE FUNDING YOUR TRUST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8106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INSURANCE PERFORMANCE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INSURERS FISCAL HEALTH</a:t>
            </a:r>
          </a:p>
          <a:p>
            <a:endParaRPr lang="en-US" dirty="0"/>
          </a:p>
          <a:p>
            <a:r>
              <a:rPr lang="en-US" dirty="0" smtClean="0"/>
              <a:t>CURRENT RATINGS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HAS INSURER INCREASED COI’S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   HAS POLICY PERFORMED AS ILLUSTRATED</a:t>
            </a:r>
          </a:p>
          <a:p>
            <a:endParaRPr lang="en-US" dirty="0" smtClean="0"/>
          </a:p>
          <a:p>
            <a:r>
              <a:rPr lang="en-US" dirty="0" smtClean="0"/>
              <a:t>OBTAIN HISTORIC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699404" y="2368502"/>
            <a:ext cx="8337384" cy="37786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latin typeface="Times"/>
                <a:ea typeface="Times New Roman" pitchFamily="-1" charset="0"/>
                <a:cs typeface="Times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Times"/>
                <a:ea typeface="Times New Roman" pitchFamily="-1" charset="0"/>
                <a:cs typeface="Times"/>
              </a:rPr>
              <a:t>	</a:t>
            </a:r>
            <a:endParaRPr lang="en-US" sz="1946" b="1" dirty="0" smtClean="0">
              <a:solidFill>
                <a:srgbClr val="646464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ea typeface="Times New Roman" pitchFamily="-1" charset="0"/>
                <a:cs typeface="Times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feld 19"/>
          <p:cNvSpPr txBox="1"/>
          <p:nvPr/>
        </p:nvSpPr>
        <p:spPr bwMode="gray">
          <a:xfrm>
            <a:off x="-107524" y="236688"/>
            <a:ext cx="9075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bel"/>
              </a:rPr>
              <a:t>  </a:t>
            </a:r>
            <a:r>
              <a:rPr lang="de-DE" sz="5400" dirty="0" smtClean="0">
                <a:solidFill>
                  <a:srgbClr val="FFFFFF"/>
                </a:solidFill>
                <a:latin typeface="Corbel"/>
              </a:rPr>
              <a:t>Adequate Funding Statement </a:t>
            </a:r>
            <a:endParaRPr lang="de-DE" sz="54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516" y="2990244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1" smtClean="0">
                <a:solidFill>
                  <a:srgbClr val="FFFFFF"/>
                </a:solidFill>
              </a:rPr>
              <a:t>20%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1495" y="3451909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1" smtClean="0">
                <a:solidFill>
                  <a:srgbClr val="FFFFFF"/>
                </a:solidFill>
              </a:rPr>
              <a:t>20%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357" y="1559083"/>
            <a:ext cx="821453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646464"/>
                </a:solidFill>
              </a:rPr>
              <a:t>                                                                                                                        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646464"/>
                </a:solidFill>
              </a:rPr>
              <a:t>                       </a:t>
            </a:r>
            <a:r>
              <a:rPr lang="en-US" sz="3200" b="1" dirty="0" smtClean="0">
                <a:solidFill>
                  <a:srgbClr val="00B050"/>
                </a:solidFill>
              </a:rPr>
              <a:t>“Adequate Funding Statement” </a:t>
            </a:r>
          </a:p>
          <a:p>
            <a:pPr>
              <a:buClr>
                <a:schemeClr val="accent1"/>
              </a:buClr>
              <a:buSzPct val="80000"/>
            </a:pPr>
            <a:endParaRPr lang="en-US" sz="2400" b="1" dirty="0" smtClean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646464"/>
                </a:solidFill>
              </a:rPr>
              <a:t> </a:t>
            </a:r>
            <a:r>
              <a:rPr lang="en-US" sz="2400" b="1" dirty="0">
                <a:solidFill>
                  <a:srgbClr val="646464"/>
                </a:solidFill>
              </a:rPr>
              <a:t>D</a:t>
            </a:r>
            <a:r>
              <a:rPr lang="en-US" sz="2400" b="1" dirty="0" smtClean="0">
                <a:solidFill>
                  <a:srgbClr val="646464"/>
                </a:solidFill>
              </a:rPr>
              <a:t>efines the required premium needed to guarantee policy is adequately funded to remain in force to specific desired age.</a:t>
            </a:r>
          </a:p>
          <a:p>
            <a:pPr>
              <a:buClr>
                <a:schemeClr val="accent1"/>
              </a:buClr>
              <a:buSzPct val="80000"/>
            </a:pPr>
            <a:endParaRPr lang="en-US" sz="2400" b="1" dirty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646464"/>
                </a:solidFill>
              </a:rPr>
              <a:t> </a:t>
            </a:r>
          </a:p>
          <a:p>
            <a:pPr>
              <a:buClr>
                <a:schemeClr val="accent1"/>
              </a:buClr>
              <a:buSzPct val="80000"/>
            </a:pPr>
            <a:endParaRPr lang="en-US" sz="2400" b="1" dirty="0">
              <a:solidFill>
                <a:srgbClr val="646464"/>
              </a:solidFill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646464"/>
                </a:solidFill>
              </a:rPr>
              <a:t>   Provides documentation demonstrating trustees prudent exercise of fiduciary power in event of a future lawsuit.  </a:t>
            </a:r>
            <a:endParaRPr lang="en-US" sz="2400" b="1" noProof="1" smtClean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Remediation Options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911"/>
            <a:ext cx="9052560" cy="5593089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US" sz="2400" dirty="0" smtClean="0"/>
              <a:t>Reduce face amount                                         </a:t>
            </a: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400" dirty="0" smtClean="0"/>
              <a:t>Pay a higher premium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Obtain guaranteed new contract if qualified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Life Settlement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Convert to Income stream or Pay for LTCI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Policy Rescue if policy loans are </a:t>
            </a:r>
            <a:r>
              <a:rPr lang="en-US" sz="2400" b="1" dirty="0" smtClean="0"/>
              <a:t>Not</a:t>
            </a:r>
            <a:r>
              <a:rPr lang="en-US" sz="2400" dirty="0" smtClean="0"/>
              <a:t>  Manageable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Combination of above..</a:t>
            </a:r>
            <a:endParaRPr lang="en-US" sz="2400" dirty="0"/>
          </a:p>
          <a:p>
            <a:pPr marL="118872" indent="0">
              <a:spcBef>
                <a:spcPts val="900"/>
              </a:spcBef>
              <a:buNone/>
            </a:pPr>
            <a:r>
              <a:rPr lang="en-US" sz="2400" b="1" dirty="0" smtClean="0"/>
              <a:t>                               Objectives 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Identify &amp; extend current duration of coverage   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 smtClean="0"/>
              <a:t>           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 </a:t>
            </a:r>
            <a:r>
              <a:rPr lang="en-US" sz="2400" dirty="0" smtClean="0"/>
              <a:t>Re-align Current </a:t>
            </a:r>
            <a:r>
              <a:rPr lang="en-US" sz="2400" dirty="0"/>
              <a:t>H</a:t>
            </a:r>
            <a:r>
              <a:rPr lang="en-US" sz="2400" dirty="0" smtClean="0"/>
              <a:t>oldings with Corrected Objectives</a:t>
            </a:r>
          </a:p>
          <a:p>
            <a:pPr marL="118872" indent="0">
              <a:spcBef>
                <a:spcPts val="900"/>
              </a:spcBef>
              <a:buNone/>
            </a:pPr>
            <a:r>
              <a:rPr lang="en-US" sz="2800" b="1" dirty="0" smtClean="0"/>
              <a:t>                         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68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7"/>
            <a:ext cx="8382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CCC00"/>
                </a:solidFill>
              </a:rPr>
              <a:t>New York’s Top </a:t>
            </a:r>
            <a:r>
              <a:rPr lang="en-US" dirty="0">
                <a:solidFill>
                  <a:srgbClr val="CCCC00"/>
                </a:solidFill>
              </a:rPr>
              <a:t>C</a:t>
            </a:r>
            <a:r>
              <a:rPr lang="en-US" dirty="0" smtClean="0">
                <a:solidFill>
                  <a:srgbClr val="CCCC00"/>
                </a:solidFill>
              </a:rPr>
              <a:t>ourt </a:t>
            </a:r>
            <a:r>
              <a:rPr lang="en-US" dirty="0">
                <a:solidFill>
                  <a:srgbClr val="CCCC00"/>
                </a:solidFill>
              </a:rPr>
              <a:t>S</a:t>
            </a:r>
            <a:r>
              <a:rPr lang="en-US" dirty="0" smtClean="0">
                <a:solidFill>
                  <a:srgbClr val="CCCC00"/>
                </a:solidFill>
              </a:rPr>
              <a:t>ays </a:t>
            </a:r>
            <a:r>
              <a:rPr lang="en-US" dirty="0">
                <a:solidFill>
                  <a:srgbClr val="CCCC00"/>
                </a:solidFill>
              </a:rPr>
              <a:t>E</a:t>
            </a:r>
            <a:r>
              <a:rPr lang="en-US" dirty="0" smtClean="0">
                <a:solidFill>
                  <a:srgbClr val="CCCC00"/>
                </a:solidFill>
              </a:rPr>
              <a:t>states </a:t>
            </a:r>
            <a:r>
              <a:rPr lang="en-US" dirty="0">
                <a:solidFill>
                  <a:srgbClr val="CCCC00"/>
                </a:solidFill>
              </a:rPr>
              <a:t>C</a:t>
            </a:r>
            <a:r>
              <a:rPr lang="en-US" dirty="0" smtClean="0">
                <a:solidFill>
                  <a:srgbClr val="CCCC00"/>
                </a:solidFill>
              </a:rPr>
              <a:t>an </a:t>
            </a:r>
            <a:r>
              <a:rPr lang="en-US" dirty="0">
                <a:solidFill>
                  <a:srgbClr val="CCCC00"/>
                </a:solidFill>
              </a:rPr>
              <a:t>B</a:t>
            </a:r>
            <a:r>
              <a:rPr lang="en-US" dirty="0" smtClean="0">
                <a:solidFill>
                  <a:srgbClr val="CCCC00"/>
                </a:solidFill>
              </a:rPr>
              <a:t>ring </a:t>
            </a:r>
            <a:r>
              <a:rPr lang="en-US" dirty="0">
                <a:solidFill>
                  <a:srgbClr val="CCCC00"/>
                </a:solidFill>
              </a:rPr>
              <a:t>M</a:t>
            </a:r>
            <a:r>
              <a:rPr lang="en-US" dirty="0" smtClean="0">
                <a:solidFill>
                  <a:srgbClr val="CCCC00"/>
                </a:solidFill>
              </a:rPr>
              <a:t>alpractice </a:t>
            </a:r>
            <a:r>
              <a:rPr lang="en-US" dirty="0">
                <a:solidFill>
                  <a:srgbClr val="CCCC00"/>
                </a:solidFill>
              </a:rPr>
              <a:t>S</a:t>
            </a:r>
            <a:r>
              <a:rPr lang="en-US" dirty="0" smtClean="0">
                <a:solidFill>
                  <a:srgbClr val="CCCC00"/>
                </a:solidFill>
              </a:rPr>
              <a:t>uits                 </a:t>
            </a:r>
            <a:r>
              <a:rPr lang="en-US" sz="2200" dirty="0" smtClean="0">
                <a:solidFill>
                  <a:srgbClr val="CCCC00"/>
                </a:solidFill>
              </a:rPr>
              <a:t>Investment News  July 2010.</a:t>
            </a:r>
            <a:endParaRPr lang="en-US" sz="2200" dirty="0">
              <a:solidFill>
                <a:srgbClr val="CCCC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	</a:t>
            </a:r>
            <a:r>
              <a:rPr lang="en-US" sz="2800" dirty="0" smtClean="0"/>
              <a:t>June 29, 2010 Overturning state law, New York’s highest court this month ruled that estates and beneficiaries can sue estate-planning attorneys for malpractice. “The decision is going to change the whole dynamic between estate-planning attorneys and the executor after death,” said Henry J. Leibowitz, senior counsel in the personal-planning department at Proskauer Rose LLP. “Courts decide cases based on precedence, </a:t>
            </a:r>
            <a:r>
              <a:rPr lang="en-US" sz="2800" dirty="0"/>
              <a:t>&amp;</a:t>
            </a:r>
            <a:r>
              <a:rPr lang="en-US" sz="2800" dirty="0" smtClean="0"/>
              <a:t>there are years&amp; years of cases that say attorneys are protected this way.”</a:t>
            </a:r>
            <a:r>
              <a:rPr lang="en-US" sz="1200" dirty="0" smtClean="0"/>
              <a:t>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48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3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</a:t>
            </a:r>
            <a:br>
              <a:rPr lang="en-US" dirty="0" smtClean="0"/>
            </a:br>
            <a:r>
              <a:rPr lang="en-US" dirty="0" smtClean="0"/>
              <a:t>Explore Other Insurer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Possibilities</a:t>
            </a:r>
          </a:p>
          <a:p>
            <a:pPr marL="118872" indent="0">
              <a:buNone/>
            </a:pPr>
            <a:r>
              <a:rPr lang="en-US" sz="3900" dirty="0"/>
              <a:t> </a:t>
            </a:r>
            <a:r>
              <a:rPr lang="en-US" sz="3900" dirty="0" smtClean="0"/>
              <a:t>       </a:t>
            </a:r>
            <a:endParaRPr lang="en-US" sz="3300" dirty="0" smtClean="0"/>
          </a:p>
          <a:p>
            <a:pPr marL="118872" indent="0">
              <a:buNone/>
            </a:pPr>
            <a:r>
              <a:rPr lang="en-US" dirty="0" smtClean="0"/>
              <a:t>          Better underwriting</a:t>
            </a:r>
          </a:p>
          <a:p>
            <a:pPr marL="118872" indent="0">
              <a:buNone/>
            </a:pPr>
            <a:r>
              <a:rPr lang="en-US" dirty="0" smtClean="0"/>
              <a:t>          Lower costs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More coverage</a:t>
            </a:r>
          </a:p>
          <a:p>
            <a:pPr marL="118872" indent="0">
              <a:buNone/>
            </a:pPr>
            <a:r>
              <a:rPr lang="en-US" dirty="0" smtClean="0"/>
              <a:t>          More benefits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500" dirty="0" smtClean="0"/>
              <a:t>Obtain “Request for Proposals” &amp; Analyze</a:t>
            </a:r>
          </a:p>
          <a:p>
            <a:pPr marL="118872" indent="0">
              <a:buNone/>
            </a:pPr>
            <a:endParaRPr lang="en-US" sz="3500" dirty="0" smtClean="0"/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endParaRPr lang="en-US" dirty="0" smtClean="0"/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endParaRPr lang="en-US" dirty="0" smtClean="0"/>
          </a:p>
          <a:p>
            <a:pPr marL="118872" indent="0">
              <a:buNone/>
            </a:pPr>
            <a:r>
              <a:rPr lang="en-US" sz="3900" dirty="0" smtClean="0"/>
              <a:t>        </a:t>
            </a:r>
            <a:r>
              <a:rPr lang="en-US" sz="3900" dirty="0" smtClean="0">
                <a:solidFill>
                  <a:srgbClr val="FF0000"/>
                </a:solidFill>
              </a:rPr>
              <a:t>Poor Health               </a:t>
            </a:r>
            <a:r>
              <a:rPr lang="en-US" sz="3900" dirty="0" smtClean="0"/>
              <a:t>May</a:t>
            </a:r>
            <a:r>
              <a:rPr lang="en-US" dirty="0" smtClean="0"/>
              <a:t> prevent this option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155448"/>
            <a:ext cx="92329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If Life Insurance No Longer Required??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sz="3300" dirty="0" smtClean="0"/>
              <a:t>Current </a:t>
            </a:r>
            <a:r>
              <a:rPr lang="en-US" sz="3300" dirty="0"/>
              <a:t>R</a:t>
            </a:r>
            <a:r>
              <a:rPr lang="en-US" sz="3300" dirty="0" smtClean="0"/>
              <a:t>educed Estate Tax Requires Less Ins</a:t>
            </a:r>
          </a:p>
          <a:p>
            <a:endParaRPr lang="en-US" sz="3300" dirty="0"/>
          </a:p>
          <a:p>
            <a:r>
              <a:rPr lang="en-US" sz="3300" dirty="0" smtClean="0"/>
              <a:t>Many </a:t>
            </a:r>
            <a:r>
              <a:rPr lang="en-US" sz="3300" dirty="0" err="1" smtClean="0"/>
              <a:t>Insd’s</a:t>
            </a:r>
            <a:r>
              <a:rPr lang="en-US" sz="3300" dirty="0" smtClean="0"/>
              <a:t>/Trustees Reducing Life Ins Portfolio</a:t>
            </a:r>
          </a:p>
          <a:p>
            <a:endParaRPr lang="en-US" sz="3300" dirty="0" smtClean="0"/>
          </a:p>
          <a:p>
            <a:r>
              <a:rPr lang="en-US" sz="3300" dirty="0" smtClean="0"/>
              <a:t>Should Life  Insurance Portfolio be Reduced???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3900" dirty="0" smtClean="0"/>
              <a:t>               </a:t>
            </a:r>
            <a:r>
              <a:rPr lang="en-US" sz="3900" b="1" dirty="0" smtClean="0"/>
              <a:t>Options to Reduce Life Ins</a:t>
            </a:r>
          </a:p>
          <a:p>
            <a:pPr marL="118872" indent="0">
              <a:buNone/>
            </a:pPr>
            <a:endParaRPr lang="en-US" sz="3900" dirty="0" smtClean="0"/>
          </a:p>
          <a:p>
            <a:r>
              <a:rPr lang="en-US" sz="3800" dirty="0" smtClean="0"/>
              <a:t>Surrender Cash Value</a:t>
            </a:r>
          </a:p>
          <a:p>
            <a:r>
              <a:rPr lang="en-US" sz="3800" dirty="0" smtClean="0"/>
              <a:t>Discontinue Premium</a:t>
            </a:r>
          </a:p>
          <a:p>
            <a:r>
              <a:rPr lang="en-US" sz="3800" dirty="0" smtClean="0"/>
              <a:t>Life Settlement</a:t>
            </a:r>
          </a:p>
          <a:p>
            <a:r>
              <a:rPr lang="en-US" sz="3800" dirty="0" smtClean="0"/>
              <a:t>Convert to LTCI or Annuity</a:t>
            </a:r>
            <a:endParaRPr lang="en-US" sz="3800" dirty="0"/>
          </a:p>
          <a:p>
            <a:pPr marL="118872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5300" dirty="0" smtClean="0"/>
              <a:t>Life Settlement Option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OPTIONS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Surrender &amp; Obtain Cash Value.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Stop Paying &amp; In Time Policy will Lapse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OR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Obtain a </a:t>
            </a:r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O</a:t>
            </a:r>
            <a:r>
              <a:rPr lang="en-US" dirty="0" smtClean="0"/>
              <a:t>ffer on Secondary Market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&amp; Instead of paying $26,000 Insd can receive a Lump sum or Partial Buyout of his Life Ins Policy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118872" indent="0">
              <a:buNone/>
            </a:pPr>
            <a:r>
              <a:rPr lang="en-US" dirty="0" smtClean="0"/>
              <a:t>    Insurance Company Prohibits Agent Discussion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700" dirty="0" smtClean="0"/>
              <a:t>Grille vs Lincoln National Life </a:t>
            </a:r>
          </a:p>
          <a:p>
            <a:pPr marL="118872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WHY?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9"/>
          <p:cNvSpPr txBox="1"/>
          <p:nvPr/>
        </p:nvSpPr>
        <p:spPr bwMode="gray">
          <a:xfrm>
            <a:off x="860971" y="380252"/>
            <a:ext cx="6836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FFFFFF"/>
                </a:solidFill>
                <a:latin typeface="Corbel"/>
              </a:rPr>
              <a:t>3Types of Policy Design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2741" y="700222"/>
            <a:ext cx="8840274" cy="5494101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</a:rPr>
              <a:t>Whole Life      Guaranteed</a:t>
            </a:r>
            <a:r>
              <a:rPr kumimoji="0" lang="en-US" sz="1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</a:rPr>
              <a:t> for Life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dirty="0" smtClean="0">
                <a:solidFill>
                  <a:srgbClr val="FF0000"/>
                </a:solidFill>
                <a:latin typeface="Corbel"/>
              </a:rPr>
              <a:t>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       Dividends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dirty="0">
                <a:solidFill>
                  <a:srgbClr val="FF0000"/>
                </a:solidFill>
                <a:latin typeface="Corbel"/>
              </a:rPr>
              <a:t>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       Blended </a:t>
            </a:r>
            <a:r>
              <a:rPr lang="en-US" sz="12800" b="1" noProof="0" dirty="0" smtClean="0">
                <a:solidFill>
                  <a:srgbClr val="FF0000"/>
                </a:solidFill>
                <a:latin typeface="Corbel"/>
              </a:rPr>
              <a:t>Policies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 Pay for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dirty="0">
                <a:solidFill>
                  <a:srgbClr val="FF0000"/>
                </a:solidFill>
                <a:latin typeface="Corbel"/>
              </a:rPr>
              <a:t> </a:t>
            </a:r>
            <a:r>
              <a:rPr lang="en-US" sz="12800" b="1" dirty="0" smtClean="0">
                <a:solidFill>
                  <a:srgbClr val="FF0000"/>
                </a:solidFill>
                <a:latin typeface="Corbel"/>
              </a:rPr>
              <a:t>                            ***</a:t>
            </a:r>
            <a:endParaRPr lang="en-US" sz="12800" b="1" dirty="0">
              <a:solidFill>
                <a:srgbClr val="646464"/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   Flexible</a:t>
            </a:r>
            <a:r>
              <a:rPr kumimoji="0" lang="en-US" sz="1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 Premium    </a:t>
            </a:r>
            <a:r>
              <a:rPr kumimoji="0" lang="en-US" sz="12800" b="1" i="0" u="none" strike="noStrike" kern="1200" cap="none" spc="0" normalizeH="0" noProof="0" dirty="0" smtClean="0">
                <a:ln>
                  <a:noFill/>
                </a:ln>
                <a:solidFill>
                  <a:srgbClr val="FF0728"/>
                </a:solidFill>
                <a:effectLst/>
                <a:uLnTx/>
                <a:uFillTx/>
                <a:latin typeface="Corbel"/>
              </a:rPr>
              <a:t>Not Guaranteed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rgbClr val="FF0728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         Universal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dirty="0">
                <a:solidFill>
                  <a:srgbClr val="646464"/>
                </a:solidFill>
                <a:latin typeface="Corbel"/>
              </a:rPr>
              <a:t> </a:t>
            </a:r>
            <a:r>
              <a:rPr lang="en-US" sz="12800" b="1" dirty="0" smtClean="0">
                <a:solidFill>
                  <a:srgbClr val="646464"/>
                </a:solidFill>
                <a:latin typeface="Corbel"/>
              </a:rPr>
              <a:t>          Variable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12800" b="1" i="0" u="none" strike="noStrike" kern="120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        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Indexed</a:t>
            </a:r>
            <a:r>
              <a:rPr lang="en-US" sz="12800" b="1" dirty="0" smtClean="0">
                <a:solidFill>
                  <a:srgbClr val="646464"/>
                </a:solidFill>
                <a:latin typeface="Corbel"/>
              </a:rPr>
              <a:t>                                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         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</a:rPr>
              <a:t>Guaranteed Universal</a:t>
            </a:r>
            <a:r>
              <a:rPr kumimoji="0" lang="en-US" sz="1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</a:rPr>
              <a:t>  since 2003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baseline="0" dirty="0">
                <a:solidFill>
                  <a:srgbClr val="00B050"/>
                </a:solidFill>
                <a:latin typeface="Corbel"/>
              </a:rPr>
              <a:t> </a:t>
            </a:r>
            <a:r>
              <a:rPr lang="en-US" sz="12800" b="1" baseline="0" dirty="0" smtClean="0">
                <a:solidFill>
                  <a:srgbClr val="00B050"/>
                </a:solidFill>
                <a:latin typeface="Corbel"/>
              </a:rPr>
              <a:t>                                ***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800" b="1" dirty="0">
                <a:solidFill>
                  <a:srgbClr val="00B050"/>
                </a:solidFill>
                <a:latin typeface="Corbel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Corbel"/>
              </a:rPr>
              <a:t>      Term     Guaranteed to age  83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orbel"/>
              </a:rPr>
              <a:t>                </a:t>
            </a:r>
            <a:r>
              <a:rPr lang="en-US" sz="12800" b="1" dirty="0" smtClean="0">
                <a:solidFill>
                  <a:srgbClr val="646464"/>
                </a:solidFill>
                <a:latin typeface="Corbel"/>
              </a:rPr>
              <a:t> </a:t>
            </a:r>
            <a:r>
              <a:rPr lang="en-US" sz="12800" b="1" dirty="0">
                <a:solidFill>
                  <a:srgbClr val="646464"/>
                </a:solidFill>
                <a:latin typeface="Corbel"/>
              </a:rPr>
              <a:t>L</a:t>
            </a:r>
            <a:r>
              <a:rPr lang="en-US" sz="12800" b="1" dirty="0" smtClean="0">
                <a:solidFill>
                  <a:srgbClr val="646464"/>
                </a:solidFill>
                <a:latin typeface="Corbel"/>
              </a:rPr>
              <a:t>ess than 2% payout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4004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8" y="-114729"/>
            <a:ext cx="9290957" cy="15375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YORK STATE DEPT OF FINANCIAL SERVICES ADOPTS INSURED ‘BEST INTEREST RULE’ July 2018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629" y="1422853"/>
            <a:ext cx="9486899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AGENT TO BE REQUIRED TO ACT IN BEST INTEREST OF INSD </a:t>
            </a:r>
          </a:p>
          <a:p>
            <a:pPr marL="118872" indent="0">
              <a:buNone/>
            </a:pPr>
            <a:r>
              <a:rPr lang="en-US" b="1" dirty="0" smtClean="0"/>
              <a:t>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 NOT EFFECTIVE UNTIL FEB 2020  </a:t>
            </a:r>
            <a:r>
              <a:rPr lang="en-US" b="1" dirty="0" smtClean="0"/>
              <a:t> </a:t>
            </a:r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YOUR CLIENT NEEDS HELP TODAY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sz="3200" dirty="0"/>
          </a:p>
          <a:p>
            <a:pPr marL="118872" indent="0">
              <a:buNone/>
            </a:pPr>
            <a:endParaRPr lang="en-US" sz="3200" dirty="0" smtClean="0"/>
          </a:p>
          <a:p>
            <a:pPr marL="118872" indent="0">
              <a:buNone/>
            </a:pPr>
            <a:r>
              <a:rPr lang="en-US" sz="3200" dirty="0" smtClean="0"/>
              <a:t>                   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CLOSING 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744" y="1289400"/>
            <a:ext cx="9615747" cy="5568600"/>
          </a:xfrm>
        </p:spPr>
        <p:txBody>
          <a:bodyPr>
            <a:normAutofit lnSpcReduction="10000"/>
          </a:bodyPr>
          <a:lstStyle/>
          <a:p>
            <a:pPr marL="118872" lvl="0" indent="0">
              <a:buNone/>
            </a:pPr>
            <a:r>
              <a:rPr lang="en-US" sz="2400" dirty="0" smtClean="0"/>
              <a:t>Major problem between1983–2002 </a:t>
            </a:r>
            <a:r>
              <a:rPr lang="en-US" sz="2400" dirty="0" smtClean="0">
                <a:solidFill>
                  <a:srgbClr val="00B050"/>
                </a:solidFill>
              </a:rPr>
              <a:t>Guaranteed in 2003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r>
              <a:rPr lang="en-US" sz="2400" dirty="0"/>
              <a:t>11% of </a:t>
            </a:r>
            <a:r>
              <a:rPr lang="en-US" sz="2400" b="1" dirty="0"/>
              <a:t>Guaranteed U</a:t>
            </a:r>
            <a:r>
              <a:rPr lang="en-US" sz="2400" b="1" dirty="0" smtClean="0"/>
              <a:t>niversal life </a:t>
            </a:r>
            <a:r>
              <a:rPr lang="en-US" sz="2400" dirty="0" smtClean="0"/>
              <a:t>already lapsing early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Indexed </a:t>
            </a:r>
            <a:r>
              <a:rPr lang="en-US" sz="2400" dirty="0" smtClean="0"/>
              <a:t>Universal </a:t>
            </a:r>
            <a:r>
              <a:rPr lang="en-US" sz="2400" dirty="0"/>
              <a:t>life (</a:t>
            </a:r>
            <a:r>
              <a:rPr lang="en-US" sz="2400" b="1" dirty="0"/>
              <a:t>IUL)</a:t>
            </a:r>
            <a:r>
              <a:rPr lang="en-US" sz="2400" dirty="0"/>
              <a:t> becomes new </a:t>
            </a:r>
            <a:r>
              <a:rPr lang="en-US" sz="2400" dirty="0" smtClean="0"/>
              <a:t>Future Problem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Advise &amp; Guide clients before there’s a problem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Better for them and better for your practice.</a:t>
            </a:r>
            <a:r>
              <a:rPr lang="en-US" sz="2400" dirty="0"/>
              <a:t> 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Collaborate with other advisors with specific expertise</a:t>
            </a:r>
          </a:p>
          <a:p>
            <a:pPr lvl="0"/>
            <a:endParaRPr lang="en-US" sz="2400" dirty="0"/>
          </a:p>
          <a:p>
            <a:pPr marL="118872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Similar Working for Individually or Trust Owned Life Ins</a:t>
            </a:r>
          </a:p>
          <a:p>
            <a:pPr marL="118872" lvl="0" indent="0">
              <a:buNone/>
            </a:pPr>
            <a:endParaRPr lang="en-US" sz="2400" dirty="0"/>
          </a:p>
          <a:p>
            <a:pPr marL="118872" lv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Performance Evaluations are an Absolute Necessity</a:t>
            </a:r>
          </a:p>
          <a:p>
            <a:pPr marL="118872" lv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448"/>
            <a:ext cx="8480323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DISCOUNT FLYER For ABA Book!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452" y="1774825"/>
            <a:ext cx="3185096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CCCC00"/>
                </a:solidFill>
              </a:rPr>
              <a:t>      BASED ON TODAY’S FACTS</a:t>
            </a:r>
            <a:endParaRPr lang="en-US" sz="5400" dirty="0">
              <a:solidFill>
                <a:srgbClr val="CCCC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-232834" y="1710267"/>
            <a:ext cx="9237133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$1mil UL policy held within  Irrevocable Life Insurance Trust </a:t>
            </a:r>
          </a:p>
          <a:p>
            <a:r>
              <a:rPr lang="en-US" sz="2600" dirty="0" smtClean="0"/>
              <a:t>Health –Policy Issued with Standard  Smoker rates in 2003,  </a:t>
            </a:r>
          </a:p>
          <a:p>
            <a:r>
              <a:rPr lang="en-US" sz="2600" dirty="0" smtClean="0"/>
              <a:t>Current premium requirements were  </a:t>
            </a:r>
            <a:r>
              <a:rPr lang="en-US" sz="2600" b="1" dirty="0" smtClean="0">
                <a:solidFill>
                  <a:srgbClr val="FF0000"/>
                </a:solidFill>
              </a:rPr>
              <a:t>$24,300 </a:t>
            </a:r>
            <a:endParaRPr lang="en-US" sz="2600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2600" dirty="0" smtClean="0"/>
              <a:t>     Policy death benefit guaranteed  </a:t>
            </a:r>
            <a:r>
              <a:rPr lang="en-US" sz="2600" b="1" dirty="0" smtClean="0"/>
              <a:t>to </a:t>
            </a:r>
            <a:r>
              <a:rPr lang="en-US" sz="2600" b="1" dirty="0" smtClean="0">
                <a:solidFill>
                  <a:srgbClr val="FF0000"/>
                </a:solidFill>
              </a:rPr>
              <a:t>age 84</a:t>
            </a:r>
          </a:p>
          <a:p>
            <a:pPr marL="118872" indent="0">
              <a:buNone/>
            </a:pPr>
            <a:endParaRPr lang="en-US" sz="2600" b="1" dirty="0" smtClean="0"/>
          </a:p>
          <a:p>
            <a:r>
              <a:rPr lang="en-US" sz="3600" b="1" dirty="0" smtClean="0"/>
              <a:t>Outcome of Review</a:t>
            </a:r>
          </a:p>
          <a:p>
            <a:r>
              <a:rPr lang="en-US" sz="2800" dirty="0">
                <a:solidFill>
                  <a:srgbClr val="00B050"/>
                </a:solidFill>
              </a:rPr>
              <a:t>New Standard Plus  rates negotiated in </a:t>
            </a:r>
            <a:r>
              <a:rPr lang="en-US" sz="2800" dirty="0" smtClean="0">
                <a:solidFill>
                  <a:srgbClr val="00B050"/>
                </a:solidFill>
              </a:rPr>
              <a:t>2018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Reduce premiums to $19,400    &amp;                                                Extended Guarantee of  $1mm to age 93.</a:t>
            </a:r>
          </a:p>
        </p:txBody>
      </p:sp>
    </p:spTree>
    <p:extLst>
      <p:ext uri="{BB962C8B-B14F-4D97-AF65-F5344CB8AC3E}">
        <p14:creationId xmlns:p14="http://schemas.microsoft.com/office/powerpoint/2010/main" val="406626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rgbClr val="CCCC00"/>
                </a:solidFill>
              </a:rPr>
              <a:t>Case Example #2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031" y="1561672"/>
            <a:ext cx="8567224" cy="529632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Male 52 – 2 Contracts with </a:t>
            </a:r>
            <a:r>
              <a:rPr lang="en-US" dirty="0" smtClean="0">
                <a:solidFill>
                  <a:srgbClr val="FF0000"/>
                </a:solidFill>
              </a:rPr>
              <a:t>B+ rated carrier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Total Death benefit </a:t>
            </a:r>
            <a:r>
              <a:rPr lang="en-US" dirty="0" smtClean="0">
                <a:solidFill>
                  <a:srgbClr val="FF0000"/>
                </a:solidFill>
              </a:rPr>
              <a:t>$1,160,000 </a:t>
            </a:r>
            <a:r>
              <a:rPr lang="en-US" dirty="0" smtClean="0"/>
              <a:t>with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Cash Value of $90,000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Current Premium $10,600 </a:t>
            </a:r>
            <a:r>
              <a:rPr lang="en-US" dirty="0" smtClean="0">
                <a:solidFill>
                  <a:srgbClr val="FF0000"/>
                </a:solidFill>
              </a:rPr>
              <a:t>Guaranteed to age 84</a:t>
            </a:r>
          </a:p>
          <a:p>
            <a:pPr marL="118872" indent="0">
              <a:lnSpc>
                <a:spcPct val="80000"/>
              </a:lnSpc>
              <a:buNone/>
            </a:pPr>
            <a:endParaRPr lang="en-US" dirty="0" smtClean="0"/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/>
              <a:t>  By Arranging a $90,000 1035 Tax </a:t>
            </a:r>
            <a:r>
              <a:rPr lang="en-US" b="1" dirty="0"/>
              <a:t>F</a:t>
            </a:r>
            <a:r>
              <a:rPr lang="en-US" b="1" dirty="0" smtClean="0"/>
              <a:t>ree </a:t>
            </a:r>
            <a:r>
              <a:rPr lang="en-US" b="1" dirty="0"/>
              <a:t>E</a:t>
            </a:r>
            <a:r>
              <a:rPr lang="en-US" b="1" dirty="0" smtClean="0"/>
              <a:t>xchange   &amp;  A Medical Exam we were able to:</a:t>
            </a:r>
            <a:endParaRPr lang="en-US" b="1" dirty="0"/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CCCC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Increased Death Benefit to $1,875,000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 Step Up Quality to an A+ rated carrier,</a:t>
            </a:r>
          </a:p>
          <a:p>
            <a:pPr marL="118872" indent="0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 Guaranteed new policy to age 100    </a:t>
            </a:r>
          </a:p>
          <a:p>
            <a:pPr marL="118872" indent="0">
              <a:lnSpc>
                <a:spcPct val="80000"/>
              </a:lnSpc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 WHILE Maintaining the Same $10,600 Premium</a:t>
            </a:r>
          </a:p>
        </p:txBody>
      </p:sp>
    </p:spTree>
    <p:extLst>
      <p:ext uri="{BB962C8B-B14F-4D97-AF65-F5344CB8AC3E}">
        <p14:creationId xmlns:p14="http://schemas.microsoft.com/office/powerpoint/2010/main" val="3194441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 #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169333" y="1447800"/>
            <a:ext cx="4233333" cy="4495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CURRENT SITUATION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Whole Life</a:t>
            </a:r>
            <a:endParaRPr lang="en-US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dirty="0" smtClean="0"/>
              <a:t>M 65  F 61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728"/>
                </a:solidFill>
              </a:rPr>
              <a:t>$1MIL Second to Die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728"/>
                </a:solidFill>
              </a:rPr>
              <a:t>Premium $16,000</a:t>
            </a:r>
          </a:p>
          <a:p>
            <a:pPr marL="118872" indent="0">
              <a:buNone/>
            </a:pPr>
            <a:endParaRPr lang="en-US" dirty="0" smtClean="0">
              <a:solidFill>
                <a:srgbClr val="FF0728"/>
              </a:solidFill>
            </a:endParaRP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4495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PROPOSED SITUATION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Guaranteed Universal</a:t>
            </a:r>
          </a:p>
          <a:p>
            <a:pPr marL="118872" indent="0">
              <a:buNone/>
            </a:pPr>
            <a:r>
              <a:rPr lang="en-US" dirty="0" smtClean="0"/>
              <a:t>M 65  F 61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$2 MIL Second to Die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Premium  $16,000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marL="118872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DUE  TO</a:t>
            </a:r>
            <a:endParaRPr lang="en-US" dirty="0">
              <a:solidFill>
                <a:srgbClr val="00B050"/>
              </a:solidFill>
            </a:endParaRPr>
          </a:p>
          <a:p>
            <a:pPr marL="118872" indent="0">
              <a:buNone/>
            </a:pPr>
            <a:r>
              <a:rPr lang="en-US" dirty="0"/>
              <a:t>GOOD HEALTH &amp;</a:t>
            </a:r>
          </a:p>
          <a:p>
            <a:pPr marL="118872" indent="0">
              <a:buNone/>
            </a:pPr>
            <a:r>
              <a:rPr lang="en-US" dirty="0"/>
              <a:t>TAX FREE EXCHANGE </a:t>
            </a:r>
          </a:p>
          <a:p>
            <a:pPr marL="118872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699" y="118624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Leave Your Heirs With More Money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Insurance  Arbitrage   #4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33203" y="1396536"/>
            <a:ext cx="8229600" cy="5211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Situation    </a:t>
            </a:r>
            <a:r>
              <a:rPr lang="en-US" sz="2400" dirty="0" smtClean="0"/>
              <a:t>             </a:t>
            </a:r>
            <a:r>
              <a:rPr lang="en-US" sz="2400" b="1" dirty="0" smtClean="0">
                <a:solidFill>
                  <a:srgbClr val="7030A0"/>
                </a:solidFill>
              </a:rPr>
              <a:t>What bet life   ? What bet Annuity</a:t>
            </a:r>
            <a:r>
              <a:rPr lang="en-US" sz="2400" dirty="0" smtClean="0"/>
              <a:t>?                              </a:t>
            </a:r>
          </a:p>
          <a:p>
            <a:pPr lvl="1" eaLnBrk="1" hangingPunct="1"/>
            <a:r>
              <a:rPr lang="en-US" sz="2400" dirty="0" smtClean="0"/>
              <a:t>Male 76 has $600,000 in Taxable CD earning 3.0% gross RESULTING IN  </a:t>
            </a:r>
            <a:r>
              <a:rPr lang="en-US" sz="2400" dirty="0" smtClean="0">
                <a:solidFill>
                  <a:srgbClr val="FF0728"/>
                </a:solidFill>
              </a:rPr>
              <a:t>2.0%  = $12,000 Net Annual Income</a:t>
            </a:r>
          </a:p>
          <a:p>
            <a:pPr eaLnBrk="1" hangingPunct="1"/>
            <a:r>
              <a:rPr lang="en-US" sz="2400" b="1" dirty="0" smtClean="0"/>
              <a:t>Solution</a:t>
            </a:r>
          </a:p>
          <a:p>
            <a:pPr lvl="1" eaLnBrk="1" hangingPunct="1"/>
            <a:r>
              <a:rPr lang="en-US" sz="2400" dirty="0" smtClean="0">
                <a:solidFill>
                  <a:srgbClr val="00B050"/>
                </a:solidFill>
              </a:rPr>
              <a:t>Purchase $285,000 SPIA paying $26,300 Net Annual Incom</a:t>
            </a:r>
          </a:p>
          <a:p>
            <a:pPr lvl="1" eaLnBrk="1" hangingPunct="1"/>
            <a:r>
              <a:rPr lang="en-US" sz="2400" dirty="0" smtClean="0">
                <a:solidFill>
                  <a:srgbClr val="00B050"/>
                </a:solidFill>
              </a:rPr>
              <a:t>Purchase $315,000 SPIA paying $29,000 Net &amp; use to purchase $600,000 life insurance.</a:t>
            </a:r>
          </a:p>
          <a:p>
            <a:pPr eaLnBrk="1" hangingPunct="1"/>
            <a:r>
              <a:rPr lang="en-US" sz="2400" b="1" dirty="0" smtClean="0"/>
              <a:t>Result</a:t>
            </a:r>
          </a:p>
          <a:p>
            <a:pPr lvl="1" eaLnBrk="1" hangingPunct="1"/>
            <a:r>
              <a:rPr lang="en-US" sz="2400" dirty="0" smtClean="0">
                <a:solidFill>
                  <a:srgbClr val="00B050"/>
                </a:solidFill>
              </a:rPr>
              <a:t>Net Lifetime Income(2 times) Guaranteed against risk</a:t>
            </a:r>
          </a:p>
          <a:p>
            <a:pPr lvl="1" eaLnBrk="1" hangingPunct="1"/>
            <a:r>
              <a:rPr lang="en-US" sz="2400" dirty="0" smtClean="0">
                <a:solidFill>
                  <a:srgbClr val="00B050"/>
                </a:solidFill>
              </a:rPr>
              <a:t>$600,000 Asset Removed from taxable estate</a:t>
            </a:r>
          </a:p>
          <a:p>
            <a:pPr lvl="1" eaLnBrk="1" hangingPunct="1"/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79596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V="1">
            <a:off x="2819400" y="5795962"/>
            <a:ext cx="1524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5795962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81800" y="5819931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09800" y="586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5867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7000" y="5867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7" name="TextBox 16"/>
          <p:cNvSpPr txBox="1">
            <a:spLocks noChangeArrowheads="1"/>
          </p:cNvSpPr>
          <p:nvPr/>
        </p:nvSpPr>
        <p:spPr bwMode="auto">
          <a:xfrm>
            <a:off x="762000" y="5868988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ckwell" pitchFamily="18" charset="0"/>
              </a:rPr>
              <a:t>Tax Deferred Account</a:t>
            </a:r>
          </a:p>
        </p:txBody>
      </p:sp>
      <p:sp>
        <p:nvSpPr>
          <p:cNvPr id="50188" name="TextBox 17"/>
          <p:cNvSpPr txBox="1">
            <a:spLocks noChangeArrowheads="1"/>
          </p:cNvSpPr>
          <p:nvPr/>
        </p:nvSpPr>
        <p:spPr bwMode="auto">
          <a:xfrm>
            <a:off x="3048000" y="6008688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Rockwell" pitchFamily="18" charset="0"/>
              </a:rPr>
              <a:t>SPIA</a:t>
            </a:r>
          </a:p>
        </p:txBody>
      </p:sp>
      <p:sp>
        <p:nvSpPr>
          <p:cNvPr id="50189" name="TextBox 18"/>
          <p:cNvSpPr txBox="1">
            <a:spLocks noChangeArrowheads="1"/>
          </p:cNvSpPr>
          <p:nvPr/>
        </p:nvSpPr>
        <p:spPr bwMode="auto">
          <a:xfrm>
            <a:off x="5029200" y="5862637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Rockwell" pitchFamily="18" charset="0"/>
              </a:rPr>
              <a:t>Life Insurance Policy</a:t>
            </a:r>
          </a:p>
        </p:txBody>
      </p:sp>
      <p:sp>
        <p:nvSpPr>
          <p:cNvPr id="50190" name="TextBox 19"/>
          <p:cNvSpPr txBox="1">
            <a:spLocks noChangeArrowheads="1"/>
          </p:cNvSpPr>
          <p:nvPr/>
        </p:nvSpPr>
        <p:spPr bwMode="auto">
          <a:xfrm>
            <a:off x="7010400" y="5840544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Rockwell" pitchFamily="18" charset="0"/>
              </a:rPr>
              <a:t>Income Tax Free</a:t>
            </a:r>
          </a:p>
        </p:txBody>
      </p:sp>
    </p:spTree>
    <p:extLst>
      <p:ext uri="{BB962C8B-B14F-4D97-AF65-F5344CB8AC3E}">
        <p14:creationId xmlns:p14="http://schemas.microsoft.com/office/powerpoint/2010/main" val="3243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	</a:t>
            </a: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erm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are  Ins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452596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dirty="0" smtClean="0"/>
              <a:t>Daily Benefit</a:t>
            </a:r>
          </a:p>
          <a:p>
            <a:r>
              <a:rPr lang="en-US" sz="3600" dirty="0" smtClean="0"/>
              <a:t>Duration</a:t>
            </a:r>
          </a:p>
          <a:p>
            <a:r>
              <a:rPr lang="en-US" sz="3600" dirty="0" smtClean="0"/>
              <a:t>Waiting period</a:t>
            </a:r>
          </a:p>
          <a:p>
            <a:r>
              <a:rPr lang="en-US" sz="3600" dirty="0" smtClean="0"/>
              <a:t>Inflation options</a:t>
            </a:r>
          </a:p>
          <a:p>
            <a:r>
              <a:rPr lang="en-US" sz="3600" dirty="0" smtClean="0"/>
              <a:t>How qualify  to purchase/ Underwriting</a:t>
            </a:r>
          </a:p>
          <a:p>
            <a:r>
              <a:rPr lang="en-US" sz="3600" dirty="0" smtClean="0"/>
              <a:t>How Collect Benefits</a:t>
            </a:r>
          </a:p>
          <a:p>
            <a:r>
              <a:rPr lang="en-US" sz="3600" dirty="0" smtClean="0"/>
              <a:t>Industry overview &amp; Future outlook</a:t>
            </a:r>
          </a:p>
          <a:p>
            <a:r>
              <a:rPr lang="en-US" sz="3600" dirty="0" smtClean="0"/>
              <a:t>Traditional /Stand Alone  Plans</a:t>
            </a:r>
          </a:p>
          <a:p>
            <a:r>
              <a:rPr lang="en-US" sz="3600" dirty="0" smtClean="0"/>
              <a:t>Linked/Hybrid/Combo  Plans</a:t>
            </a:r>
          </a:p>
          <a:p>
            <a:r>
              <a:rPr lang="en-US" sz="3600" dirty="0" smtClean="0"/>
              <a:t>Deductibility and Credits as Incentive  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Pension Protection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59409"/>
            <a:ext cx="8229600" cy="49926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11200" dirty="0" smtClean="0">
                <a:solidFill>
                  <a:srgbClr val="00B0F0"/>
                </a:solidFill>
              </a:rPr>
              <a:t>                       Long Term Care Ins &amp; Life Ins</a:t>
            </a:r>
          </a:p>
          <a:p>
            <a:pPr marL="118872" indent="0">
              <a:buNone/>
            </a:pPr>
            <a:r>
              <a:rPr lang="en-US" sz="11200" dirty="0" smtClean="0">
                <a:solidFill>
                  <a:srgbClr val="00B0F0"/>
                </a:solidFill>
              </a:rPr>
              <a:t>  </a:t>
            </a:r>
          </a:p>
          <a:p>
            <a:pPr marL="118872" indent="0">
              <a:buNone/>
            </a:pPr>
            <a:r>
              <a:rPr lang="en-US" sz="11200" dirty="0" smtClean="0"/>
              <a:t>Long Term Care Premiums Rise 40-60%</a:t>
            </a:r>
          </a:p>
          <a:p>
            <a:pPr marL="118872" indent="0">
              <a:buNone/>
            </a:pPr>
            <a:r>
              <a:rPr lang="en-US" sz="11200" dirty="0" smtClean="0"/>
              <a:t>Long Term Care Benefits   </a:t>
            </a:r>
          </a:p>
          <a:p>
            <a:pPr marL="118872" indent="0">
              <a:buNone/>
            </a:pPr>
            <a:r>
              <a:rPr lang="en-US" sz="11200" dirty="0" smtClean="0"/>
              <a:t>Long term care Issues </a:t>
            </a:r>
          </a:p>
          <a:p>
            <a:pPr marL="118872" indent="0">
              <a:buNone/>
            </a:pPr>
            <a:r>
              <a:rPr lang="en-US" sz="11200" dirty="0" smtClean="0"/>
              <a:t>       </a:t>
            </a:r>
            <a:r>
              <a:rPr lang="en-US" sz="11200" dirty="0" smtClean="0">
                <a:solidFill>
                  <a:srgbClr val="FF0000"/>
                </a:solidFill>
              </a:rPr>
              <a:t>MAY NOT USE  / WASTE MONEY/ SELF INSURE </a:t>
            </a:r>
          </a:p>
          <a:p>
            <a:pPr marL="118872" indent="0">
              <a:buNone/>
            </a:pPr>
            <a:r>
              <a:rPr lang="en-US" sz="11200" dirty="0" smtClean="0"/>
              <a:t>                 </a:t>
            </a:r>
          </a:p>
          <a:p>
            <a:pPr marL="118872" indent="0">
              <a:buNone/>
            </a:pPr>
            <a:endParaRPr lang="en-US" sz="11200" dirty="0" smtClean="0"/>
          </a:p>
          <a:p>
            <a:pPr marL="118872" indent="0">
              <a:buNone/>
            </a:pPr>
            <a:r>
              <a:rPr lang="en-US" sz="11200" dirty="0" smtClean="0"/>
              <a:t>     </a:t>
            </a:r>
            <a:r>
              <a:rPr lang="en-US" sz="11200" dirty="0" smtClean="0">
                <a:solidFill>
                  <a:srgbClr val="00B050"/>
                </a:solidFill>
              </a:rPr>
              <a:t>NEW BENEFITS PREVIOUSLY UNAVAILABLE</a:t>
            </a:r>
          </a:p>
          <a:p>
            <a:pPr marL="118872" indent="0">
              <a:buNone/>
            </a:pPr>
            <a:r>
              <a:rPr lang="en-US" sz="11200" dirty="0" smtClean="0"/>
              <a:t>Insurance Industry Solution Combine Life &amp; LTCI</a:t>
            </a:r>
          </a:p>
          <a:p>
            <a:pPr marL="118872" indent="0">
              <a:buNone/>
            </a:pPr>
            <a:endParaRPr lang="en-US" sz="11200" dirty="0" smtClean="0"/>
          </a:p>
          <a:p>
            <a:pPr marL="118872" indent="0">
              <a:buNone/>
            </a:pPr>
            <a:r>
              <a:rPr lang="en-US" sz="11200" dirty="0">
                <a:solidFill>
                  <a:srgbClr val="FF0000"/>
                </a:solidFill>
              </a:rPr>
              <a:t>CHRONIC CARE  vs  Long Term Care Rider</a:t>
            </a:r>
            <a:endParaRPr lang="en-US" sz="11200" dirty="0" smtClean="0"/>
          </a:p>
          <a:p>
            <a:pPr marL="118872" indent="0">
              <a:buNone/>
            </a:pPr>
            <a:r>
              <a:rPr lang="en-US" sz="11200" dirty="0" smtClean="0">
                <a:solidFill>
                  <a:schemeClr val="accent4">
                    <a:lumMod val="75000"/>
                  </a:schemeClr>
                </a:solidFill>
              </a:rPr>
              <a:t> Good News      Leverage /Tax Benefits / Wont Waste $</a:t>
            </a:r>
            <a:endParaRPr lang="en-US" sz="112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11200" dirty="0">
                <a:solidFill>
                  <a:srgbClr val="FF0000"/>
                </a:solidFill>
              </a:rPr>
              <a:t> </a:t>
            </a:r>
            <a:r>
              <a:rPr lang="en-US" sz="11200" dirty="0" smtClean="0">
                <a:solidFill>
                  <a:srgbClr val="FF0000"/>
                </a:solidFill>
              </a:rPr>
              <a:t>           </a:t>
            </a:r>
          </a:p>
          <a:p>
            <a:pPr marL="118872" indent="0">
              <a:buNone/>
            </a:pPr>
            <a:r>
              <a:rPr lang="en-US" sz="11200" dirty="0" smtClean="0"/>
              <a:t>Tax Free transfer from Annuity if used to pay LTC </a:t>
            </a:r>
          </a:p>
          <a:p>
            <a:pPr marL="118872" indent="0">
              <a:buNone/>
            </a:pPr>
            <a:r>
              <a:rPr lang="en-US" sz="11200" dirty="0" smtClean="0"/>
              <a:t>Ability to use SPIA to pay LTCI premiums </a:t>
            </a:r>
          </a:p>
          <a:p>
            <a:pPr marL="118872" indent="0">
              <a:buNone/>
            </a:pPr>
            <a:endParaRPr lang="en-US" sz="11200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824" y="1525553"/>
            <a:ext cx="10433538" cy="4525963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Char char="§"/>
            </a:pPr>
            <a:r>
              <a:rPr lang="en-US" sz="2400" b="1" dirty="0" smtClean="0">
                <a:solidFill>
                  <a:srgbClr val="646464"/>
                </a:solidFill>
                <a:latin typeface="Corbel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</a:rPr>
              <a:t>If Full Premium Paid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3% is Guaranteed</a:t>
            </a:r>
            <a:r>
              <a:rPr lang="en-US" sz="3600" b="1" dirty="0" smtClean="0">
                <a:solidFill>
                  <a:srgbClr val="646464"/>
                </a:solidFill>
              </a:rPr>
              <a:t> </a:t>
            </a:r>
          </a:p>
          <a:p>
            <a:pPr marL="0" indent="0">
              <a:buFont typeface="Wingdings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   But Dividends Not Guaranteed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smtClean="0">
                <a:solidFill>
                  <a:srgbClr val="646464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Not Good for Maximum </a:t>
            </a:r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</a:rPr>
              <a:t>eath </a:t>
            </a:r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</a:rPr>
              <a:t>enefit </a:t>
            </a:r>
          </a:p>
          <a:p>
            <a:pPr marL="0" indent="0">
              <a:buFont typeface="Wingdings" charset="2"/>
              <a:buChar char="§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646464"/>
                </a:solidFill>
              </a:rPr>
              <a:t>  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Good for Tax Deferred Accumulation</a:t>
            </a:r>
          </a:p>
        </p:txBody>
      </p:sp>
      <p:sp>
        <p:nvSpPr>
          <p:cNvPr id="5" name="Textfeld 19"/>
          <p:cNvSpPr txBox="1"/>
          <p:nvPr/>
        </p:nvSpPr>
        <p:spPr bwMode="gray">
          <a:xfrm>
            <a:off x="1776218" y="0"/>
            <a:ext cx="5497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Whole Life Insurance</a:t>
            </a:r>
          </a:p>
          <a:p>
            <a:pPr algn="ctr"/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25% </a:t>
            </a:r>
            <a:endParaRPr lang="de-DE" sz="4800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91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114800" y="5086350"/>
            <a:ext cx="1828800" cy="342900"/>
          </a:xfrm>
          <a:prstGeom prst="flowChartAlternateProcess">
            <a:avLst/>
          </a:prstGeom>
          <a:gradFill rotWithShape="0">
            <a:gsLst>
              <a:gs pos="0">
                <a:srgbClr val="00703C"/>
              </a:gs>
              <a:gs pos="50000">
                <a:srgbClr val="CCE2D8"/>
              </a:gs>
              <a:gs pos="100000">
                <a:srgbClr val="00703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Rockwell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00200" y="5086350"/>
            <a:ext cx="1828800" cy="342900"/>
          </a:xfrm>
          <a:prstGeom prst="flowChartAlternateProcess">
            <a:avLst/>
          </a:prstGeom>
          <a:gradFill rotWithShape="0">
            <a:gsLst>
              <a:gs pos="0">
                <a:srgbClr val="00703C"/>
              </a:gs>
              <a:gs pos="50000">
                <a:srgbClr val="CCE2D8"/>
              </a:gs>
              <a:gs pos="100000">
                <a:srgbClr val="00703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Rockwell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953000" y="2133600"/>
            <a:ext cx="3578225" cy="3476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83D"/>
              </a:gs>
              <a:gs pos="50000">
                <a:srgbClr val="006431"/>
              </a:gs>
              <a:gs pos="100000">
                <a:srgbClr val="00431F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703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705100" y="3565525"/>
            <a:ext cx="2095500" cy="20367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83D"/>
              </a:gs>
              <a:gs pos="50000">
                <a:srgbClr val="006431"/>
              </a:gs>
              <a:gs pos="100000">
                <a:srgbClr val="00431F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703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58825" y="4114800"/>
            <a:ext cx="1450975" cy="1411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83D"/>
              </a:gs>
              <a:gs pos="50000">
                <a:srgbClr val="006431"/>
              </a:gs>
              <a:gs pos="100000">
                <a:srgbClr val="00431F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703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4114800"/>
            <a:ext cx="14478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$100,000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Premium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95600" y="3714750"/>
            <a:ext cx="17145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$159,689 Death Benefit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4000" y="2555875"/>
            <a:ext cx="2590800" cy="1784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$497,067</a:t>
            </a:r>
          </a:p>
          <a:p>
            <a:pPr algn="ctr">
              <a:spcAft>
                <a:spcPct val="50000"/>
              </a:spcAf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Care Benefit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Up To $6,654 monthly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For 6 Years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28850" y="46482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OR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24400" y="462915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OR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533400" y="152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800" dirty="0">
                <a:latin typeface="Calibri" pitchFamily="34" charset="0"/>
              </a:rPr>
              <a:t>How Total Living Coverage(TLC) Works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85800" y="1912938"/>
            <a:ext cx="4191000" cy="1446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Calibri" charset="0"/>
              </a:rPr>
              <a:t>Example for a 68-year old male,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Calibri" charset="0"/>
              </a:rPr>
              <a:t>Preferred non-tobacco user. Benefits vary according  to age, gender and tobacco use. 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THANK  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MONTAG  CFP, CLTC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HENRY@THETOLICENTEREAST.COM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                                 516 695-4662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www.THETOLICENTEREAST.COM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569660"/>
            <a:ext cx="1064924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charset="2"/>
              <a:buChar char="§"/>
            </a:pPr>
            <a:endParaRPr lang="en-US" sz="2400" b="1" dirty="0" smtClean="0">
              <a:solidFill>
                <a:srgbClr val="646464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2800" b="1" dirty="0" smtClean="0">
                <a:solidFill>
                  <a:srgbClr val="646464"/>
                </a:solidFill>
                <a:latin typeface="Corbel"/>
              </a:rPr>
              <a:t>  </a:t>
            </a:r>
            <a:r>
              <a:rPr lang="en-US" sz="3300" b="1" dirty="0" smtClean="0">
                <a:solidFill>
                  <a:srgbClr val="FF0000"/>
                </a:solidFill>
                <a:latin typeface="Corbel"/>
              </a:rPr>
              <a:t>Death Benefit                 Not Guaranteed</a:t>
            </a:r>
          </a:p>
          <a:p>
            <a:pPr marL="0" indent="0">
              <a:buFont typeface="Wingdings" charset="2"/>
              <a:buChar char="§"/>
            </a:pPr>
            <a:endParaRPr lang="en-US" sz="3300" b="1" dirty="0" smtClean="0">
              <a:solidFill>
                <a:srgbClr val="FF0000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646464"/>
                </a:solidFill>
                <a:latin typeface="Corbel"/>
              </a:rPr>
              <a:t>  </a:t>
            </a:r>
            <a:r>
              <a:rPr lang="en-US" sz="3300" b="1" dirty="0" smtClean="0">
                <a:solidFill>
                  <a:srgbClr val="FF0000"/>
                </a:solidFill>
                <a:latin typeface="Corbel"/>
              </a:rPr>
              <a:t>Duration of Contract    Not Guaranteed</a:t>
            </a:r>
          </a:p>
          <a:p>
            <a:pPr marL="0" indent="0">
              <a:buFont typeface="Wingdings" charset="2"/>
              <a:buChar char="§"/>
            </a:pPr>
            <a:endParaRPr lang="en-US" sz="3300" b="1" dirty="0" smtClean="0">
              <a:solidFill>
                <a:srgbClr val="646464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646464"/>
                </a:solidFill>
                <a:latin typeface="Corbel"/>
              </a:rPr>
              <a:t>  </a:t>
            </a:r>
            <a:r>
              <a:rPr lang="en-US" sz="3300" b="1" dirty="0" smtClean="0">
                <a:solidFill>
                  <a:srgbClr val="FF0000"/>
                </a:solidFill>
                <a:latin typeface="Corbel"/>
              </a:rPr>
              <a:t>Premium                            Not Guaranteed</a:t>
            </a:r>
          </a:p>
          <a:p>
            <a:pPr marL="0" indent="0">
              <a:buFont typeface="Wingdings" charset="2"/>
              <a:buChar char="§"/>
            </a:pPr>
            <a:endParaRPr lang="en-US" sz="3300" b="1" dirty="0">
              <a:solidFill>
                <a:srgbClr val="FF0000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FF0000"/>
                </a:solidFill>
                <a:latin typeface="Corbel"/>
              </a:rPr>
              <a:t> Cash Values                         Not Guaranteed</a:t>
            </a:r>
          </a:p>
          <a:p>
            <a:pPr marL="0" indent="0">
              <a:buFont typeface="Wingdings" charset="2"/>
              <a:buChar char="§"/>
            </a:pPr>
            <a:endParaRPr lang="en-US" sz="3300" b="1" dirty="0" smtClean="0">
              <a:solidFill>
                <a:srgbClr val="646464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646464"/>
                </a:solidFill>
                <a:latin typeface="Corbel"/>
              </a:rPr>
              <a:t>  All  Values Based on Stock Market Performance</a:t>
            </a: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646464"/>
                </a:solidFill>
                <a:latin typeface="Corbel"/>
              </a:rPr>
              <a:t>  Variable Life Must be Reviewed for Status Annually</a:t>
            </a:r>
          </a:p>
          <a:p>
            <a:pPr marL="0" indent="0">
              <a:buFont typeface="Wingdings" charset="2"/>
              <a:buChar char="§"/>
            </a:pPr>
            <a:endParaRPr lang="en-US" sz="3300" b="1" dirty="0">
              <a:solidFill>
                <a:srgbClr val="646464"/>
              </a:solidFill>
              <a:latin typeface="Corbel"/>
            </a:endParaRPr>
          </a:p>
          <a:p>
            <a:pPr marL="0" indent="0">
              <a:buFont typeface="Wingdings" charset="2"/>
              <a:buChar char="§"/>
            </a:pPr>
            <a:r>
              <a:rPr lang="en-US" sz="3300" b="1" dirty="0" smtClean="0">
                <a:solidFill>
                  <a:srgbClr val="00B050"/>
                </a:solidFill>
                <a:latin typeface="Corbel"/>
              </a:rPr>
              <a:t>GOOD FOR MAXIMIZING TAX DEFERRED GROWTH &amp;      DISTRIBUTIONS IN DEFERRED COMPENSATION PLANS</a:t>
            </a:r>
            <a:endParaRPr lang="en-US" sz="3300" b="1" dirty="0">
              <a:solidFill>
                <a:srgbClr val="00B050"/>
              </a:solidFill>
              <a:latin typeface="Corbel"/>
            </a:endParaRPr>
          </a:p>
        </p:txBody>
      </p:sp>
      <p:sp>
        <p:nvSpPr>
          <p:cNvPr id="5" name="Textfeld 19"/>
          <p:cNvSpPr txBox="1"/>
          <p:nvPr/>
        </p:nvSpPr>
        <p:spPr bwMode="gray">
          <a:xfrm>
            <a:off x="1801011" y="0"/>
            <a:ext cx="59538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Variable Life Insurance</a:t>
            </a:r>
          </a:p>
          <a:p>
            <a:pPr algn="ctr"/>
            <a:r>
              <a:rPr lang="de-DE" sz="4800" dirty="0" smtClean="0">
                <a:solidFill>
                  <a:srgbClr val="FFFFFF"/>
                </a:solidFill>
                <a:latin typeface="Corbel"/>
              </a:rPr>
              <a:t>12% </a:t>
            </a:r>
            <a:endParaRPr lang="de-DE" sz="4800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453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542"/>
            <a:ext cx="8229600" cy="1578396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                </a:t>
            </a:r>
            <a:r>
              <a:rPr lang="en-US" sz="4900" dirty="0" smtClean="0">
                <a:solidFill>
                  <a:schemeClr val="bg1"/>
                </a:solidFill>
              </a:rPr>
              <a:t>TERM INSURANCE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sz="4900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6000" dirty="0" smtClean="0">
                <a:solidFill>
                  <a:schemeClr val="bg1"/>
                </a:solidFill>
              </a:rPr>
              <a:t>22%                     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                  TIME PERIODS   </a:t>
            </a:r>
          </a:p>
          <a:p>
            <a:r>
              <a:rPr lang="en-US" dirty="0"/>
              <a:t>1</a:t>
            </a:r>
            <a:r>
              <a:rPr lang="en-US" dirty="0" smtClean="0"/>
              <a:t> -30 YEAR UP TO AGE 84 MAXIMUM</a:t>
            </a:r>
          </a:p>
          <a:p>
            <a:r>
              <a:rPr lang="en-US" dirty="0" smtClean="0"/>
              <a:t>ENTIRE TIME DB &amp; PREMIUM </a:t>
            </a:r>
            <a:r>
              <a:rPr lang="en-US" dirty="0" smtClean="0">
                <a:solidFill>
                  <a:srgbClr val="00B050"/>
                </a:solidFill>
              </a:rPr>
              <a:t>GUARANTEED</a:t>
            </a:r>
          </a:p>
          <a:p>
            <a:r>
              <a:rPr lang="en-US" dirty="0" smtClean="0"/>
              <a:t>2% OF TERM EVER GETS COLLECTED</a:t>
            </a:r>
          </a:p>
          <a:p>
            <a:endParaRPr lang="en-US" dirty="0"/>
          </a:p>
          <a:p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B0F0"/>
                </a:solidFill>
              </a:rPr>
              <a:t>USES FOR TERM </a:t>
            </a:r>
          </a:p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                  </a:t>
            </a:r>
            <a:r>
              <a:rPr lang="en-US" sz="4400" dirty="0" smtClean="0">
                <a:solidFill>
                  <a:srgbClr val="00B0F0"/>
                </a:solidFill>
              </a:rPr>
              <a:t>Maximize </a:t>
            </a:r>
            <a:r>
              <a:rPr lang="en-US" sz="4400" dirty="0">
                <a:solidFill>
                  <a:srgbClr val="00B0F0"/>
                </a:solidFill>
              </a:rPr>
              <a:t>D</a:t>
            </a:r>
            <a:r>
              <a:rPr lang="en-US" sz="4400" dirty="0" smtClean="0">
                <a:solidFill>
                  <a:srgbClr val="00B0F0"/>
                </a:solidFill>
              </a:rPr>
              <a:t>eath Benefit</a:t>
            </a:r>
          </a:p>
          <a:p>
            <a:endParaRPr lang="en-US" sz="4400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FAMILY INCOME  /COLLEGE FUND</a:t>
            </a:r>
          </a:p>
          <a:p>
            <a:r>
              <a:rPr lang="en-US" dirty="0" smtClean="0"/>
              <a:t>MTGE OR LOANS</a:t>
            </a:r>
          </a:p>
          <a:p>
            <a:r>
              <a:rPr lang="en-US" dirty="0" smtClean="0"/>
              <a:t>BUSINESS BUY 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988" y="164295"/>
            <a:ext cx="8481060" cy="73823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Universal &amp; Indexed Life – 41%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374"/>
            <a:ext cx="9743048" cy="5671626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dirty="0" smtClean="0"/>
              <a:t>Policy performance is 100% based on Trustee’s Action &amp; Inaction</a:t>
            </a:r>
          </a:p>
          <a:p>
            <a:pPr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  <a:tabLst>
                <a:tab pos="5948363" algn="l"/>
              </a:tabLst>
            </a:pPr>
            <a:r>
              <a:rPr lang="en-US" dirty="0" smtClean="0"/>
              <a:t>Premium based on current interest rates	</a:t>
            </a:r>
            <a:r>
              <a:rPr lang="en-US" dirty="0" smtClean="0">
                <a:solidFill>
                  <a:srgbClr val="C00000"/>
                </a:solidFill>
              </a:rPr>
              <a:t>Not Guaranteed</a:t>
            </a:r>
          </a:p>
          <a:p>
            <a:pPr>
              <a:spcBef>
                <a:spcPts val="900"/>
              </a:spcBef>
              <a:tabLst>
                <a:tab pos="5948363" algn="l"/>
              </a:tabLst>
            </a:pPr>
            <a:endParaRPr lang="en-US" dirty="0" smtClean="0"/>
          </a:p>
          <a:p>
            <a:pPr>
              <a:spcBef>
                <a:spcPts val="900"/>
              </a:spcBef>
              <a:tabLst>
                <a:tab pos="5948363" algn="l"/>
              </a:tabLst>
            </a:pPr>
            <a:r>
              <a:rPr lang="en-US" dirty="0" smtClean="0"/>
              <a:t>Duration of Coverage       </a:t>
            </a:r>
            <a:r>
              <a:rPr lang="en-US" dirty="0" smtClean="0">
                <a:solidFill>
                  <a:srgbClr val="C00000"/>
                </a:solidFill>
              </a:rPr>
              <a:t>Not Guaranteed   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UNTIL 2003</a:t>
            </a:r>
            <a:endParaRPr lang="en-US" dirty="0" smtClean="0"/>
          </a:p>
          <a:p>
            <a:pPr marL="118872" indent="0">
              <a:spcBef>
                <a:spcPts val="900"/>
              </a:spcBef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Policies must be reviewed and </a:t>
            </a:r>
            <a:r>
              <a:rPr lang="en-US" dirty="0"/>
              <a:t>m</a:t>
            </a:r>
            <a:r>
              <a:rPr lang="en-US" dirty="0" smtClean="0"/>
              <a:t>anaged</a:t>
            </a:r>
          </a:p>
          <a:p>
            <a:pPr>
              <a:spcBef>
                <a:spcPts val="900"/>
              </a:spcBef>
            </a:pPr>
            <a:endParaRPr lang="en-US" dirty="0"/>
          </a:p>
          <a:p>
            <a:pPr>
              <a:spcBef>
                <a:spcPts val="900"/>
              </a:spcBef>
            </a:pPr>
            <a:r>
              <a:rPr lang="en-US" dirty="0" smtClean="0"/>
              <a:t>Significantly reduced interest rates over 25+ years affects coverage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646464"/>
                </a:solidFill>
                <a:latin typeface="Corbel"/>
              </a:rPr>
              <a:t>Death </a:t>
            </a:r>
            <a:r>
              <a:rPr lang="en-US" sz="2800" b="1" dirty="0">
                <a:solidFill>
                  <a:srgbClr val="646464"/>
                </a:solidFill>
                <a:latin typeface="Corbel"/>
              </a:rPr>
              <a:t>Benefit remains the same  Premium remains </a:t>
            </a:r>
            <a:r>
              <a:rPr lang="en-US" sz="2800" b="1" dirty="0" smtClean="0">
                <a:solidFill>
                  <a:srgbClr val="646464"/>
                </a:solidFill>
                <a:latin typeface="Corbel"/>
              </a:rPr>
              <a:t> </a:t>
            </a:r>
            <a:r>
              <a:rPr lang="en-US" sz="2800" b="1" dirty="0">
                <a:solidFill>
                  <a:srgbClr val="646464"/>
                </a:solidFill>
                <a:latin typeface="Corbel"/>
              </a:rPr>
              <a:t>same</a:t>
            </a:r>
          </a:p>
          <a:p>
            <a:pPr>
              <a:buFont typeface="Wingdings" charset="2"/>
              <a:buChar char="§"/>
            </a:pPr>
            <a:endParaRPr lang="en-US" sz="2800" b="1" dirty="0">
              <a:solidFill>
                <a:srgbClr val="646464"/>
              </a:solidFill>
              <a:latin typeface="Corbel"/>
            </a:endParaRPr>
          </a:p>
          <a:p>
            <a:pPr>
              <a:buFont typeface="Wingdings" charset="2"/>
              <a:buChar char="§"/>
            </a:pPr>
            <a:r>
              <a:rPr lang="en-US" sz="2800" b="1" dirty="0">
                <a:solidFill>
                  <a:srgbClr val="646464"/>
                </a:solidFill>
                <a:latin typeface="Corbel"/>
              </a:rPr>
              <a:t>              </a:t>
            </a:r>
            <a:r>
              <a:rPr lang="en-US" sz="2800" b="1" dirty="0" smtClean="0">
                <a:solidFill>
                  <a:srgbClr val="646464"/>
                </a:solidFill>
                <a:latin typeface="Corbel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Corbel"/>
              </a:rPr>
              <a:t>BUT DURATION OF COVERAGE WILL VARY </a:t>
            </a:r>
            <a:endParaRPr lang="en-US" sz="2800" b="1" dirty="0">
              <a:solidFill>
                <a:srgbClr val="FF0000"/>
              </a:solidFill>
              <a:latin typeface="Corbel"/>
            </a:endParaRPr>
          </a:p>
          <a:p>
            <a:pPr marL="457200" lvl="1" indent="0">
              <a:spcBef>
                <a:spcPts val="40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9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BBUYUYBUYBBBBUYBUY BBBBBuuBBBBBBBBBB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RATES CHANGE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413001"/>
            <a:ext cx="592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INTEREST RATES </a:t>
            </a:r>
            <a:r>
              <a:rPr lang="en-US" sz="3600" b="1" dirty="0" smtClean="0">
                <a:solidFill>
                  <a:srgbClr val="00B050"/>
                </a:solidFill>
              </a:rPr>
              <a:t>INCREASE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471" y="2057195"/>
            <a:ext cx="372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DEATH BENEFIT SAME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14471" y="2539590"/>
            <a:ext cx="326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PREMIUM STAYS SAME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89099" y="3001255"/>
            <a:ext cx="620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LENGTH OF COVERAGE CAN INCREASE         PREMIUMS CAN BE REDUCED   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*********************************   </a:t>
            </a:r>
            <a:r>
              <a:rPr lang="en-US" sz="2400" dirty="0" smtClean="0">
                <a:solidFill>
                  <a:srgbClr val="00B050"/>
                </a:solidFill>
              </a:rPr>
              <a:t>                   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467" y="4076948"/>
            <a:ext cx="596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INTEREST RATES    </a:t>
            </a:r>
            <a:r>
              <a:rPr lang="en-US" sz="3200" b="1" dirty="0" smtClean="0">
                <a:solidFill>
                  <a:srgbClr val="FF0000"/>
                </a:solidFill>
              </a:rPr>
              <a:t>DECREASE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106" y="4718702"/>
            <a:ext cx="429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/>
              <a:t>DEATH BENEFIT STAYS SAME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9106" y="5118812"/>
            <a:ext cx="367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/>
              <a:t>PREMIUMS STAY SAME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7484" y="5518922"/>
            <a:ext cx="570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LENGTH OF COVERAGE DECREASES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1533" y="5919032"/>
            <a:ext cx="732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PREMIUMS SHOULD BE </a:t>
            </a:r>
            <a:r>
              <a:rPr lang="en-US" sz="3600" b="1" dirty="0" smtClean="0">
                <a:solidFill>
                  <a:srgbClr val="FF0000"/>
                </a:solidFill>
              </a:rPr>
              <a:t>INCREASED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854994"/>
            <a:ext cx="61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BBUYUY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6718" y="6319142"/>
            <a:ext cx="51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BUY &amp; HOLD vs BUY &amp; MANAGE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766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76705</TotalTime>
  <Words>2476</Words>
  <Application>Microsoft Office PowerPoint</Application>
  <PresentationFormat>On-screen Show (4:3)</PresentationFormat>
  <Paragraphs>628</Paragraphs>
  <Slides>51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Corbel</vt:lpstr>
      <vt:lpstr>Rockwell</vt:lpstr>
      <vt:lpstr>Sylfaen</vt:lpstr>
      <vt:lpstr>Times</vt:lpstr>
      <vt:lpstr>Times New Roman</vt:lpstr>
      <vt:lpstr>Verdana</vt:lpstr>
      <vt:lpstr>Wingdings</vt:lpstr>
      <vt:lpstr>Wingdings 2</vt:lpstr>
      <vt:lpstr>Wingdings 3</vt:lpstr>
      <vt:lpstr>Module</vt:lpstr>
      <vt:lpstr>Nassau County Estate Planning Councilounsel                                    A                   Feb 21 2019         THE LIFE INS POLICY CRISIS.                        The Advisors’ &amp; Trustees’ Guide to Managing Risk                             </vt:lpstr>
      <vt:lpstr>AGENDA</vt:lpstr>
      <vt:lpstr>Matching Policy with 1 of 2 Objectives</vt:lpstr>
      <vt:lpstr>PowerPoint Presentation</vt:lpstr>
      <vt:lpstr>PowerPoint Presentation</vt:lpstr>
      <vt:lpstr>PowerPoint Presentation</vt:lpstr>
      <vt:lpstr>                TERM INSURANCE                                 22%                      </vt:lpstr>
      <vt:lpstr>Universal &amp; Indexed Life – 41%</vt:lpstr>
      <vt:lpstr>INTEREST RATES CHANGE RESULTS</vt:lpstr>
      <vt:lpstr>       FACTS ABOUT UNIVERSAL LIFE                                                                                                            I                       LIFE INSURANCE</vt:lpstr>
      <vt:lpstr>WHY POLICIES LAPSE??</vt:lpstr>
      <vt:lpstr>M55 Purchases $1Mil Life Ins Oct 1988</vt:lpstr>
      <vt:lpstr>Mr. Smith Age 85 Oct 2018               – 30 Years Later</vt:lpstr>
      <vt:lpstr>TRUST OWNED LIFE INS,TOLI                             OR PRIVATELY OWNED LIFE INS</vt:lpstr>
      <vt:lpstr>The Attny Role in TOLI</vt:lpstr>
      <vt:lpstr>        The  CPA’s  Role in  TOLI</vt:lpstr>
      <vt:lpstr>PowerPoint Presentation</vt:lpstr>
      <vt:lpstr>Private Trustee Role</vt:lpstr>
      <vt:lpstr>PowerPoint Presentation</vt:lpstr>
      <vt:lpstr>The Traditional Agent’s Broker’s Role</vt:lpstr>
      <vt:lpstr>PowerPoint Presentation</vt:lpstr>
      <vt:lpstr>Annual Notice Important Statement</vt:lpstr>
      <vt:lpstr>           TO MAKE MATTERS WORSE</vt:lpstr>
      <vt:lpstr>PowerPoint Presentation</vt:lpstr>
      <vt:lpstr>PowerPoint Presentation</vt:lpstr>
      <vt:lpstr>          Issues for Trustees</vt:lpstr>
      <vt:lpstr>  WHY IS LIFE INSURANCE EXPIRING EARLY??       </vt:lpstr>
      <vt:lpstr>                Wall Street Journal     LIFE INSURANCE NOT BEING MANAGED               B</vt:lpstr>
      <vt:lpstr>      INSURANCE MARKETPLACE STANDARDS ASSOC</vt:lpstr>
      <vt:lpstr>       WHAT NEEDS TO BE DONE ?</vt:lpstr>
      <vt:lpstr>Uniform Prudent Investor Act                     UPIA </vt:lpstr>
      <vt:lpstr>Investment Policy Statement</vt:lpstr>
      <vt:lpstr>INSURANCE PERFORMANCE EVALUATION</vt:lpstr>
      <vt:lpstr>PowerPoint Presentation</vt:lpstr>
      <vt:lpstr>Remediation Options</vt:lpstr>
      <vt:lpstr>New York’s Top Court Says Estates Can Bring Malpractice Suits                 Investment News  July 2010.</vt:lpstr>
      <vt:lpstr>                         Explore Other Insurer Contracts</vt:lpstr>
      <vt:lpstr>   If Life Insurance No Longer Required??</vt:lpstr>
      <vt:lpstr>                                   Life Settlement Option</vt:lpstr>
      <vt:lpstr>NEW YORK STATE DEPT OF FINANCIAL SERVICES ADOPTS INSURED ‘BEST INTEREST RULE’ July 2018</vt:lpstr>
      <vt:lpstr>CLOSING REMARKS</vt:lpstr>
      <vt:lpstr>DISCOUNT FLYER For ABA Book!</vt:lpstr>
      <vt:lpstr>      BASED ON TODAY’S FACTS</vt:lpstr>
      <vt:lpstr>Case Example #2</vt:lpstr>
      <vt:lpstr>CASE EXAMPLE  # 3</vt:lpstr>
      <vt:lpstr>Leave Your Heirs With More Money             Insurance  Arbitrage   #4</vt:lpstr>
      <vt:lpstr>                QUESTIONS?</vt:lpstr>
      <vt:lpstr>Long Term Care  Ins Basics</vt:lpstr>
      <vt:lpstr>       Pension Protection Act</vt:lpstr>
      <vt:lpstr>PowerPoint Presentation</vt:lpstr>
      <vt:lpstr>             THANK   YOU</vt:lpstr>
    </vt:vector>
  </TitlesOfParts>
  <Company>Target Focus Training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Hutchinson</dc:creator>
  <cp:lastModifiedBy>Maui</cp:lastModifiedBy>
  <cp:revision>1531</cp:revision>
  <cp:lastPrinted>2014-07-01T21:12:16Z</cp:lastPrinted>
  <dcterms:created xsi:type="dcterms:W3CDTF">2013-10-14T13:43:05Z</dcterms:created>
  <dcterms:modified xsi:type="dcterms:W3CDTF">2019-02-01T19:27:23Z</dcterms:modified>
</cp:coreProperties>
</file>