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handoutMasterIdLst>
    <p:handoutMasterId r:id="rId52"/>
  </p:handoutMasterIdLst>
  <p:sldIdLst>
    <p:sldId id="298" r:id="rId2"/>
    <p:sldId id="566" r:id="rId3"/>
    <p:sldId id="590" r:id="rId4"/>
    <p:sldId id="354" r:id="rId5"/>
    <p:sldId id="455" r:id="rId6"/>
    <p:sldId id="456" r:id="rId7"/>
    <p:sldId id="457" r:id="rId8"/>
    <p:sldId id="498" r:id="rId9"/>
    <p:sldId id="459" r:id="rId10"/>
    <p:sldId id="458" r:id="rId11"/>
    <p:sldId id="500" r:id="rId12"/>
    <p:sldId id="525" r:id="rId13"/>
    <p:sldId id="527" r:id="rId14"/>
    <p:sldId id="526" r:id="rId15"/>
    <p:sldId id="568" r:id="rId16"/>
    <p:sldId id="569" r:id="rId17"/>
    <p:sldId id="570" r:id="rId18"/>
    <p:sldId id="571" r:id="rId19"/>
    <p:sldId id="572" r:id="rId20"/>
    <p:sldId id="573" r:id="rId21"/>
    <p:sldId id="574" r:id="rId22"/>
    <p:sldId id="504" r:id="rId23"/>
    <p:sldId id="589" r:id="rId24"/>
    <p:sldId id="575" r:id="rId25"/>
    <p:sldId id="576" r:id="rId26"/>
    <p:sldId id="577" r:id="rId27"/>
    <p:sldId id="578" r:id="rId28"/>
    <p:sldId id="579" r:id="rId29"/>
    <p:sldId id="580" r:id="rId30"/>
    <p:sldId id="581" r:id="rId31"/>
    <p:sldId id="599" r:id="rId32"/>
    <p:sldId id="601" r:id="rId33"/>
    <p:sldId id="600" r:id="rId34"/>
    <p:sldId id="602" r:id="rId35"/>
    <p:sldId id="583" r:id="rId36"/>
    <p:sldId id="584" r:id="rId37"/>
    <p:sldId id="585" r:id="rId38"/>
    <p:sldId id="586" r:id="rId39"/>
    <p:sldId id="587" r:id="rId40"/>
    <p:sldId id="605" r:id="rId41"/>
    <p:sldId id="588" r:id="rId42"/>
    <p:sldId id="608" r:id="rId43"/>
    <p:sldId id="609" r:id="rId44"/>
    <p:sldId id="611" r:id="rId45"/>
    <p:sldId id="614" r:id="rId46"/>
    <p:sldId id="610" r:id="rId47"/>
    <p:sldId id="612" r:id="rId48"/>
    <p:sldId id="613" r:id="rId49"/>
    <p:sldId id="618"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94" autoAdjust="0"/>
    <p:restoredTop sz="94550" autoAdjust="0"/>
  </p:normalViewPr>
  <p:slideViewPr>
    <p:cSldViewPr>
      <p:cViewPr varScale="1">
        <p:scale>
          <a:sx n="111" d="100"/>
          <a:sy n="111" d="100"/>
        </p:scale>
        <p:origin x="1980" y="96"/>
      </p:cViewPr>
      <p:guideLst>
        <p:guide orient="horz" pos="2160"/>
        <p:guide pos="2880"/>
      </p:guideLst>
    </p:cSldViewPr>
  </p:slideViewPr>
  <p:notesTextViewPr>
    <p:cViewPr>
      <p:scale>
        <a:sx n="1" d="1"/>
        <a:sy n="1" d="1"/>
      </p:scale>
      <p:origin x="0" y="0"/>
    </p:cViewPr>
  </p:notesTextViewPr>
  <p:sorterViewPr>
    <p:cViewPr varScale="1">
      <p:scale>
        <a:sx n="1" d="1"/>
        <a:sy n="1" d="1"/>
      </p:scale>
      <p:origin x="0" y="-13353"/>
    </p:cViewPr>
  </p:sorterViewPr>
  <p:notesViewPr>
    <p:cSldViewPr>
      <p:cViewPr varScale="1">
        <p:scale>
          <a:sx n="84" d="100"/>
          <a:sy n="84" d="100"/>
        </p:scale>
        <p:origin x="-18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0D7BCCAD-DFE1-47EB-B1A7-14A9A3513356}" type="datetimeFigureOut">
              <a:rPr lang="en-US" smtClean="0"/>
              <a:t>12/17/2025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AC7F2D1-3354-4FD6-A816-E10A97E7E828}" type="slidenum">
              <a:rPr lang="en-US" smtClean="0"/>
              <a:t>‹#›</a:t>
            </a:fld>
            <a:endParaRPr lang="en-US" dirty="0"/>
          </a:p>
        </p:txBody>
      </p:sp>
    </p:spTree>
    <p:extLst>
      <p:ext uri="{BB962C8B-B14F-4D97-AF65-F5344CB8AC3E}">
        <p14:creationId xmlns:p14="http://schemas.microsoft.com/office/powerpoint/2010/main" val="3169001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D2E372C-4ED0-4342-8564-AD70EC041E24}" type="datetimeFigureOut">
              <a:rPr lang="en-US" smtClean="0"/>
              <a:t>12/17/2025</a:t>
            </a:fld>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DCA9A96B-6C97-445E-A512-813A75974E75}" type="slidenum">
              <a:rPr lang="en-US" smtClean="0"/>
              <a:t>‹#›</a:t>
            </a:fld>
            <a:endParaRPr lang="en-US" dirty="0"/>
          </a:p>
        </p:txBody>
      </p:sp>
    </p:spTree>
    <p:extLst>
      <p:ext uri="{BB962C8B-B14F-4D97-AF65-F5344CB8AC3E}">
        <p14:creationId xmlns:p14="http://schemas.microsoft.com/office/powerpoint/2010/main" val="356322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1162050"/>
            <a:ext cx="4181475" cy="31369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A9A96B-6C97-445E-A512-813A75974E75}" type="slidenum">
              <a:rPr lang="en-US" smtClean="0"/>
              <a:t>2</a:t>
            </a:fld>
            <a:endParaRPr lang="en-US" dirty="0"/>
          </a:p>
        </p:txBody>
      </p:sp>
    </p:spTree>
    <p:extLst>
      <p:ext uri="{BB962C8B-B14F-4D97-AF65-F5344CB8AC3E}">
        <p14:creationId xmlns:p14="http://schemas.microsoft.com/office/powerpoint/2010/main" val="118758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DE28C-A5A3-5744-050E-4CD9A26589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C375C2-380B-A9BB-7C05-3F58806C0A72}"/>
              </a:ext>
            </a:extLst>
          </p:cNvPr>
          <p:cNvSpPr>
            <a:spLocks noGrp="1" noRot="1" noChangeAspect="1"/>
          </p:cNvSpPr>
          <p:nvPr>
            <p:ph type="sldImg"/>
          </p:nvPr>
        </p:nvSpPr>
        <p:spPr>
          <a:xfrm>
            <a:off x="1492250" y="1162050"/>
            <a:ext cx="4181475" cy="3136900"/>
          </a:xfrm>
          <a:prstGeom prst="rect">
            <a:avLst/>
          </a:prstGeom>
          <a:noFill/>
          <a:ln w="12700">
            <a:solidFill>
              <a:prstClr val="black"/>
            </a:solidFill>
          </a:ln>
        </p:spPr>
      </p:sp>
      <p:sp>
        <p:nvSpPr>
          <p:cNvPr id="3" name="Notes Placeholder 2">
            <a:extLst>
              <a:ext uri="{FF2B5EF4-FFF2-40B4-BE49-F238E27FC236}">
                <a16:creationId xmlns:a16="http://schemas.microsoft.com/office/drawing/2014/main" id="{4052A482-6E75-8F6C-9F90-E6C01C70CA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DD9C82-A850-7B08-A1B9-20E694E667FC}"/>
              </a:ext>
            </a:extLst>
          </p:cNvPr>
          <p:cNvSpPr>
            <a:spLocks noGrp="1"/>
          </p:cNvSpPr>
          <p:nvPr>
            <p:ph type="sldNum" sz="quarter" idx="5"/>
          </p:nvPr>
        </p:nvSpPr>
        <p:spPr/>
        <p:txBody>
          <a:bodyPr/>
          <a:lstStyle/>
          <a:p>
            <a:fld id="{DCA9A96B-6C97-445E-A512-813A75974E75}" type="slidenum">
              <a:rPr lang="en-US" smtClean="0"/>
              <a:t>49</a:t>
            </a:fld>
            <a:endParaRPr lang="en-US" dirty="0"/>
          </a:p>
        </p:txBody>
      </p:sp>
    </p:spTree>
    <p:extLst>
      <p:ext uri="{BB962C8B-B14F-4D97-AF65-F5344CB8AC3E}">
        <p14:creationId xmlns:p14="http://schemas.microsoft.com/office/powerpoint/2010/main" val="153356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txBody>
            <a:bodyPr/>
            <a:lstStyle/>
            <a:p>
              <a:endParaRPr lang="en-US"/>
            </a:p>
          </p:txBody>
        </p:sp>
      </p:grpSp>
    </p:spTree>
    <p:extLst>
      <p:ext uri="{BB962C8B-B14F-4D97-AF65-F5344CB8AC3E}">
        <p14:creationId xmlns:p14="http://schemas.microsoft.com/office/powerpoint/2010/main" val="23396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697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861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095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884172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966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309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473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3504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67676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04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DA21B82F-DF71-4EEF-80BF-73413EC9D1E0}" type="datetimeFigureOut">
              <a:rPr lang="en-US" smtClean="0">
                <a:solidFill>
                  <a:prstClr val="black">
                    <a:tint val="75000"/>
                  </a:prstClr>
                </a:solidFill>
              </a:rPr>
              <a:pPr/>
              <a:t>12/17/2025</a:t>
            </a:fld>
            <a:endParaRPr lang="en-US" dirty="0">
              <a:solidFill>
                <a:prstClr val="black">
                  <a:tint val="75000"/>
                </a:prstClr>
              </a:solidFill>
            </a:endParaRP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05C32625-3647-481D-9B04-2B9AFEBD64DE}" type="slidenum">
              <a:rPr lang="en-US" smtClean="0">
                <a:solidFill>
                  <a:prstClr val="black">
                    <a:tint val="75000"/>
                  </a:prstClr>
                </a:solidFill>
              </a:rPr>
              <a:pPr/>
              <a:t>‹#›</a:t>
            </a:fld>
            <a:endParaRPr lang="en-US" dirty="0">
              <a:solidFill>
                <a:prstClr val="black">
                  <a:tint val="75000"/>
                </a:prstClr>
              </a:solidFill>
            </a:endParaRP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 name="Picture 4" descr="image001">
            <a:extLst>
              <a:ext uri="{FF2B5EF4-FFF2-40B4-BE49-F238E27FC236}">
                <a16:creationId xmlns:a16="http://schemas.microsoft.com/office/drawing/2014/main" id="{B8EA22F7-066E-42D2-BFC4-6AB87768979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86600" y="6356350"/>
            <a:ext cx="1816100"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0958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ax.ny.gov/enforcement/warrant-search.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tax.ny.gov/pit/estate/release_lien.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scott@kmtaxlaw.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mailto:jmonoson@kmtaxlaw.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425575"/>
            <a:ext cx="6248400" cy="2003425"/>
          </a:xfrm>
        </p:spPr>
        <p:txBody>
          <a:bodyPr>
            <a:normAutofit/>
          </a:bodyPr>
          <a:lstStyle/>
          <a:p>
            <a:r>
              <a:rPr lang="en-US" sz="3600" b="1" dirty="0"/>
              <a:t>Don’t Lien on me!</a:t>
            </a:r>
            <a:br>
              <a:rPr lang="en-US" sz="3600" b="1" dirty="0"/>
            </a:br>
            <a:r>
              <a:rPr lang="en-US" sz="2700" dirty="0"/>
              <a:t>A Primer on </a:t>
            </a:r>
            <a:r>
              <a:rPr lang="en-US" sz="2700" dirty="0" err="1"/>
              <a:t>irs</a:t>
            </a:r>
            <a:r>
              <a:rPr lang="en-US" sz="2700" dirty="0"/>
              <a:t> and </a:t>
            </a:r>
            <a:r>
              <a:rPr lang="en-US" sz="2700" dirty="0" err="1"/>
              <a:t>nys</a:t>
            </a:r>
            <a:r>
              <a:rPr lang="en-US" sz="2700" dirty="0"/>
              <a:t> tax and estate tax liens</a:t>
            </a:r>
            <a:endParaRPr lang="en-US" sz="6000" dirty="0"/>
          </a:p>
        </p:txBody>
      </p:sp>
      <p:sp>
        <p:nvSpPr>
          <p:cNvPr id="6" name="Subtitle 2"/>
          <p:cNvSpPr txBox="1">
            <a:spLocks/>
          </p:cNvSpPr>
          <p:nvPr/>
        </p:nvSpPr>
        <p:spPr>
          <a:xfrm>
            <a:off x="1219200" y="4420121"/>
            <a:ext cx="6705600" cy="158865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a:solidFill>
                  <a:schemeClr val="tx1"/>
                </a:solidFill>
              </a:rPr>
              <a:t>Scott Kestenbaum, Esq.</a:t>
            </a:r>
          </a:p>
          <a:p>
            <a:r>
              <a:rPr lang="en-US" sz="2000" dirty="0">
                <a:solidFill>
                  <a:schemeClr val="tx1"/>
                </a:solidFill>
              </a:rPr>
              <a:t>Jill S. Monoson, Esq.</a:t>
            </a:r>
          </a:p>
          <a:p>
            <a:endParaRPr lang="en-US" sz="2000" dirty="0">
              <a:solidFill>
                <a:schemeClr val="tx1"/>
              </a:solidFill>
            </a:endParaRPr>
          </a:p>
        </p:txBody>
      </p:sp>
      <p:sp>
        <p:nvSpPr>
          <p:cNvPr id="7" name="Subtitle 2"/>
          <p:cNvSpPr txBox="1">
            <a:spLocks/>
          </p:cNvSpPr>
          <p:nvPr/>
        </p:nvSpPr>
        <p:spPr>
          <a:xfrm>
            <a:off x="608759" y="4842596"/>
            <a:ext cx="2173382" cy="118142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1800" dirty="0">
              <a:solidFill>
                <a:schemeClr val="tx1"/>
              </a:solidFill>
            </a:endParaRPr>
          </a:p>
        </p:txBody>
      </p:sp>
      <p:pic>
        <p:nvPicPr>
          <p:cNvPr id="1026" name="Picture 4" descr="image001">
            <a:extLst>
              <a:ext uri="{FF2B5EF4-FFF2-40B4-BE49-F238E27FC236}">
                <a16:creationId xmlns:a16="http://schemas.microsoft.com/office/drawing/2014/main" id="{6754745C-8226-4DFB-A3CF-F4DFD30CF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451" y="5638800"/>
            <a:ext cx="2595098" cy="49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176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9833-BBC6-4FBB-924C-68439233323D}"/>
              </a:ext>
            </a:extLst>
          </p:cNvPr>
          <p:cNvSpPr>
            <a:spLocks noGrp="1"/>
          </p:cNvSpPr>
          <p:nvPr>
            <p:ph type="title"/>
          </p:nvPr>
        </p:nvSpPr>
        <p:spPr/>
        <p:txBody>
          <a:bodyPr>
            <a:normAutofit/>
          </a:bodyPr>
          <a:lstStyle/>
          <a:p>
            <a:pPr algn="ctr"/>
            <a:r>
              <a:rPr lang="en-US" dirty="0">
                <a:solidFill>
                  <a:prstClr val="black"/>
                </a:solidFill>
              </a:rPr>
              <a:t>IRS Tax Collection Devices</a:t>
            </a:r>
            <a:endParaRPr lang="en-US" dirty="0"/>
          </a:p>
        </p:txBody>
      </p:sp>
      <p:sp>
        <p:nvSpPr>
          <p:cNvPr id="3" name="Content Placeholder 2">
            <a:extLst>
              <a:ext uri="{FF2B5EF4-FFF2-40B4-BE49-F238E27FC236}">
                <a16:creationId xmlns:a16="http://schemas.microsoft.com/office/drawing/2014/main" id="{EC0C628D-F9A2-4CEA-960B-10B5D4AF9D23}"/>
              </a:ext>
            </a:extLst>
          </p:cNvPr>
          <p:cNvSpPr>
            <a:spLocks noGrp="1"/>
          </p:cNvSpPr>
          <p:nvPr>
            <p:ph idx="1"/>
          </p:nvPr>
        </p:nvSpPr>
        <p:spPr>
          <a:xfrm>
            <a:off x="1028700" y="1638300"/>
            <a:ext cx="7200900" cy="3581400"/>
          </a:xfrm>
        </p:spPr>
        <p:txBody>
          <a:bodyPr>
            <a:noAutofit/>
          </a:bodyPr>
          <a:lstStyle/>
          <a:p>
            <a:r>
              <a:rPr lang="en-US" sz="1800" b="1" dirty="0"/>
              <a:t>Collection Follows Assessment: </a:t>
            </a:r>
            <a:r>
              <a:rPr lang="en-US" sz="1800" dirty="0"/>
              <a:t>Once tax is assessed and the TP fails to pay the liability, IRS begins collection process</a:t>
            </a:r>
          </a:p>
          <a:p>
            <a:r>
              <a:rPr lang="en-US" sz="1800" b="1" dirty="0"/>
              <a:t>§ 6301: </a:t>
            </a:r>
            <a:r>
              <a:rPr lang="en-US" sz="1800" dirty="0"/>
              <a:t>IRC directs the Commissioner to collect the taxes imposed by the internal revenue laws</a:t>
            </a:r>
          </a:p>
          <a:p>
            <a:pPr lvl="1"/>
            <a:r>
              <a:rPr lang="en-US" sz="1800" i="0" dirty="0"/>
              <a:t>Congress authorized the Commissioner to effect tax collection, by, in addition to other methods, </a:t>
            </a:r>
            <a:r>
              <a:rPr lang="en-US" sz="1800" b="1" i="0" dirty="0"/>
              <a:t>liens and levies</a:t>
            </a:r>
          </a:p>
        </p:txBody>
      </p:sp>
    </p:spTree>
    <p:extLst>
      <p:ext uri="{BB962C8B-B14F-4D97-AF65-F5344CB8AC3E}">
        <p14:creationId xmlns:p14="http://schemas.microsoft.com/office/powerpoint/2010/main" val="1059955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7D91B-7CB8-430A-AD1D-2CCF7729BC59}"/>
              </a:ext>
            </a:extLst>
          </p:cNvPr>
          <p:cNvSpPr>
            <a:spLocks noGrp="1"/>
          </p:cNvSpPr>
          <p:nvPr>
            <p:ph type="title"/>
          </p:nvPr>
        </p:nvSpPr>
        <p:spPr/>
        <p:txBody>
          <a:bodyPr/>
          <a:lstStyle/>
          <a:p>
            <a:pPr algn="ctr"/>
            <a:r>
              <a:rPr lang="en-US" dirty="0">
                <a:solidFill>
                  <a:prstClr val="black"/>
                </a:solidFill>
              </a:rPr>
              <a:t>IRS Tax Collection Devices</a:t>
            </a:r>
            <a:br>
              <a:rPr lang="en-US" dirty="0">
                <a:solidFill>
                  <a:prstClr val="black"/>
                </a:solidFill>
              </a:rPr>
            </a:br>
            <a:r>
              <a:rPr lang="en-US" dirty="0">
                <a:solidFill>
                  <a:prstClr val="black"/>
                </a:solidFill>
              </a:rPr>
              <a:t> </a:t>
            </a:r>
            <a:r>
              <a:rPr lang="en-US" b="1" dirty="0">
                <a:solidFill>
                  <a:prstClr val="black"/>
                </a:solidFill>
              </a:rPr>
              <a:t>Liens </a:t>
            </a:r>
            <a:r>
              <a:rPr lang="en-US" b="1" dirty="0"/>
              <a:t>§ 6321</a:t>
            </a:r>
          </a:p>
        </p:txBody>
      </p:sp>
      <p:sp>
        <p:nvSpPr>
          <p:cNvPr id="3" name="Content Placeholder 2">
            <a:extLst>
              <a:ext uri="{FF2B5EF4-FFF2-40B4-BE49-F238E27FC236}">
                <a16:creationId xmlns:a16="http://schemas.microsoft.com/office/drawing/2014/main" id="{03F4FACD-C6E2-4AB8-A6FE-61C755240F0E}"/>
              </a:ext>
            </a:extLst>
          </p:cNvPr>
          <p:cNvSpPr>
            <a:spLocks noGrp="1"/>
          </p:cNvSpPr>
          <p:nvPr>
            <p:ph idx="1"/>
          </p:nvPr>
        </p:nvSpPr>
        <p:spPr/>
        <p:txBody>
          <a:bodyPr>
            <a:normAutofit fontScale="92500" lnSpcReduction="20000"/>
          </a:bodyPr>
          <a:lstStyle/>
          <a:p>
            <a:r>
              <a:rPr lang="en-US" dirty="0"/>
              <a:t>IRC § 6321 imposes a lien in favor of US on all property and property rights of TP who is liable for taxes </a:t>
            </a:r>
          </a:p>
          <a:p>
            <a:r>
              <a:rPr lang="en-US" dirty="0"/>
              <a:t>*Lien arises at time of assessment and continues until assessed amount is satisfied or unenforceable due to statute of limitations expiration</a:t>
            </a:r>
          </a:p>
          <a:p>
            <a:r>
              <a:rPr lang="en-US" dirty="0"/>
              <a:t>Collateral Sanctions</a:t>
            </a:r>
          </a:p>
          <a:p>
            <a:pPr lvl="1"/>
            <a:r>
              <a:rPr lang="en-US" dirty="0"/>
              <a:t>Trend among some states has been to impose collateral sanctions, such as suspension of driver’s license or refusal to renew car registration</a:t>
            </a:r>
          </a:p>
          <a:p>
            <a:pPr lvl="1"/>
            <a:r>
              <a:rPr lang="en-US" b="0" i="0" dirty="0">
                <a:solidFill>
                  <a:srgbClr val="1B1B1B"/>
                </a:solidFill>
                <a:effectLst/>
                <a:latin typeface="Source Sans Pro" panose="020B0503030403020204" pitchFamily="34" charset="0"/>
              </a:rPr>
              <a:t>If you owe the IRS more than $55,000.00, the IRS will certify that debt to the State Department for action. The State Department generally will </a:t>
            </a:r>
            <a:r>
              <a:rPr lang="en-US" b="1" i="0" dirty="0">
                <a:solidFill>
                  <a:srgbClr val="1B1B1B"/>
                </a:solidFill>
                <a:effectLst/>
                <a:latin typeface="Source Sans Pro" panose="020B0503030403020204" pitchFamily="34" charset="0"/>
              </a:rPr>
              <a:t>not</a:t>
            </a:r>
            <a:r>
              <a:rPr lang="en-US" b="0" i="0" dirty="0">
                <a:solidFill>
                  <a:srgbClr val="1B1B1B"/>
                </a:solidFill>
                <a:effectLst/>
                <a:latin typeface="Source Sans Pro" panose="020B0503030403020204" pitchFamily="34" charset="0"/>
              </a:rPr>
              <a:t> issue a passport to you after receiving certification from the IRS. </a:t>
            </a:r>
          </a:p>
        </p:txBody>
      </p:sp>
    </p:spTree>
    <p:extLst>
      <p:ext uri="{BB962C8B-B14F-4D97-AF65-F5344CB8AC3E}">
        <p14:creationId xmlns:p14="http://schemas.microsoft.com/office/powerpoint/2010/main" val="255417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FA05-2BCB-466D-B56B-3E1829515FCB}"/>
              </a:ext>
            </a:extLst>
          </p:cNvPr>
          <p:cNvSpPr>
            <a:spLocks noGrp="1"/>
          </p:cNvSpPr>
          <p:nvPr>
            <p:ph type="title"/>
          </p:nvPr>
        </p:nvSpPr>
        <p:spPr>
          <a:xfrm>
            <a:off x="1036617" y="457200"/>
            <a:ext cx="7200900" cy="1219200"/>
          </a:xfrm>
        </p:spPr>
        <p:txBody>
          <a:bodyPr>
            <a:normAutofit fontScale="90000"/>
          </a:bodyPr>
          <a:lstStyle/>
          <a:p>
            <a:pPr algn="ctr"/>
            <a:r>
              <a:rPr lang="en-US" dirty="0">
                <a:solidFill>
                  <a:prstClr val="black"/>
                </a:solidFill>
              </a:rPr>
              <a:t>IRS Tax Collection Devices</a:t>
            </a:r>
            <a:br>
              <a:rPr lang="en-US" dirty="0">
                <a:solidFill>
                  <a:prstClr val="black"/>
                </a:solidFill>
              </a:rPr>
            </a:br>
            <a:r>
              <a:rPr lang="en-US" dirty="0">
                <a:solidFill>
                  <a:prstClr val="black"/>
                </a:solidFill>
              </a:rPr>
              <a:t> </a:t>
            </a:r>
            <a:r>
              <a:rPr lang="en-US" b="1" dirty="0">
                <a:solidFill>
                  <a:prstClr val="black"/>
                </a:solidFill>
              </a:rPr>
              <a:t>Discharge of Federal Tax Lien</a:t>
            </a:r>
            <a:endParaRPr lang="en-US" dirty="0"/>
          </a:p>
        </p:txBody>
      </p:sp>
      <p:sp>
        <p:nvSpPr>
          <p:cNvPr id="3" name="Content Placeholder 2">
            <a:extLst>
              <a:ext uri="{FF2B5EF4-FFF2-40B4-BE49-F238E27FC236}">
                <a16:creationId xmlns:a16="http://schemas.microsoft.com/office/drawing/2014/main" id="{EFA66887-955E-4D64-B6D4-3CE457BB2013}"/>
              </a:ext>
            </a:extLst>
          </p:cNvPr>
          <p:cNvSpPr>
            <a:spLocks noGrp="1"/>
          </p:cNvSpPr>
          <p:nvPr>
            <p:ph idx="1"/>
          </p:nvPr>
        </p:nvSpPr>
        <p:spPr>
          <a:xfrm>
            <a:off x="1036617" y="1676400"/>
            <a:ext cx="7200900" cy="4419600"/>
          </a:xfrm>
        </p:spPr>
        <p:txBody>
          <a:bodyPr>
            <a:normAutofit fontScale="62500" lnSpcReduction="20000"/>
          </a:bodyPr>
          <a:lstStyle/>
          <a:p>
            <a:r>
              <a:rPr lang="en-US" dirty="0"/>
              <a:t>A Certificate of Discharge under IRC § 6325(b) removes the United States’ lien from the property named in the certificate</a:t>
            </a:r>
          </a:p>
          <a:p>
            <a:r>
              <a:rPr lang="en-US" b="1" dirty="0"/>
              <a:t>*Tip:</a:t>
            </a:r>
            <a:r>
              <a:rPr lang="en-US" dirty="0"/>
              <a:t> This application can be used to release a lien </a:t>
            </a:r>
            <a:r>
              <a:rPr lang="en-US" i="1" u="sng" dirty="0"/>
              <a:t>even if there are not sufficient net proceeds from the sale to full pay the IRS balance due</a:t>
            </a:r>
            <a:endParaRPr lang="en-US" b="1" dirty="0"/>
          </a:p>
          <a:p>
            <a:r>
              <a:rPr lang="en-US" b="1" dirty="0"/>
              <a:t>Documents Required for Submission:</a:t>
            </a:r>
          </a:p>
          <a:p>
            <a:pPr lvl="1"/>
            <a:r>
              <a:rPr lang="en-US" dirty="0"/>
              <a:t>File IRS Form 14135 </a:t>
            </a:r>
          </a:p>
          <a:p>
            <a:pPr lvl="1"/>
            <a:r>
              <a:rPr lang="en-US" dirty="0"/>
              <a:t>Fully Executed Contract of Sale;</a:t>
            </a:r>
          </a:p>
          <a:p>
            <a:pPr lvl="1"/>
            <a:r>
              <a:rPr lang="en-US" dirty="0"/>
              <a:t>Title Report;</a:t>
            </a:r>
          </a:p>
          <a:p>
            <a:pPr lvl="1"/>
            <a:r>
              <a:rPr lang="en-US" dirty="0"/>
              <a:t>Professional Appraisal;</a:t>
            </a:r>
          </a:p>
          <a:p>
            <a:pPr lvl="1"/>
            <a:r>
              <a:rPr lang="en-US" dirty="0"/>
              <a:t>Informal Valuation of Property (i.e. a letter from a real estate broker); and</a:t>
            </a:r>
          </a:p>
          <a:p>
            <a:pPr lvl="1"/>
            <a:r>
              <a:rPr lang="en-US" dirty="0"/>
              <a:t>Closing Statement (draft statement regarding the expected closing date, who will be paid at closing and the approximate amount the IRS will receive - the IRS used to require a HUD Settlement Statement, but will now accept a word document). </a:t>
            </a:r>
          </a:p>
          <a:p>
            <a:r>
              <a:rPr lang="en-US" b="1" dirty="0"/>
              <a:t>After the Discharge Application is filed</a:t>
            </a:r>
            <a:r>
              <a:rPr lang="en-US" dirty="0"/>
              <a:t>:</a:t>
            </a:r>
          </a:p>
          <a:p>
            <a:pPr lvl="1"/>
            <a:r>
              <a:rPr lang="en-US" dirty="0"/>
              <a:t>The case is assigned to an IRS Advisory Agent who will issue the Conditional Commitment Letter shown on the subsequent slide. </a:t>
            </a:r>
          </a:p>
          <a:p>
            <a:pPr lvl="1"/>
            <a:r>
              <a:rPr lang="en-US" dirty="0"/>
              <a:t>This letter is then given to the title company so that the file can be cleared to close by the underwriter. </a:t>
            </a:r>
          </a:p>
          <a:p>
            <a:pPr lvl="1"/>
            <a:r>
              <a:rPr lang="en-US" dirty="0"/>
              <a:t>After closing, a copy of all closing documents and any net proceeds from the sale are mailed to the IRS, and the IRS releases any liens filed against the property</a:t>
            </a:r>
          </a:p>
          <a:p>
            <a:endParaRPr lang="en-US" dirty="0"/>
          </a:p>
        </p:txBody>
      </p:sp>
    </p:spTree>
    <p:extLst>
      <p:ext uri="{BB962C8B-B14F-4D97-AF65-F5344CB8AC3E}">
        <p14:creationId xmlns:p14="http://schemas.microsoft.com/office/powerpoint/2010/main" val="138972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D9AF-30F9-4AA2-A820-3C15357D21B9}"/>
              </a:ext>
            </a:extLst>
          </p:cNvPr>
          <p:cNvSpPr>
            <a:spLocks noGrp="1"/>
          </p:cNvSpPr>
          <p:nvPr>
            <p:ph type="title"/>
          </p:nvPr>
        </p:nvSpPr>
        <p:spPr>
          <a:xfrm>
            <a:off x="971550" y="228600"/>
            <a:ext cx="7200900" cy="1485900"/>
          </a:xfrm>
        </p:spPr>
        <p:txBody>
          <a:bodyPr/>
          <a:lstStyle/>
          <a:p>
            <a:pPr algn="ctr"/>
            <a:r>
              <a:rPr lang="en-US" sz="4000" dirty="0">
                <a:solidFill>
                  <a:prstClr val="black"/>
                </a:solidFill>
              </a:rPr>
              <a:t>IRS Tax Collection Devices</a:t>
            </a:r>
            <a:br>
              <a:rPr lang="en-US" sz="4000" dirty="0">
                <a:solidFill>
                  <a:prstClr val="black"/>
                </a:solidFill>
              </a:rPr>
            </a:br>
            <a:r>
              <a:rPr lang="en-US" sz="4000" dirty="0">
                <a:solidFill>
                  <a:prstClr val="black"/>
                </a:solidFill>
              </a:rPr>
              <a:t> </a:t>
            </a:r>
            <a:r>
              <a:rPr lang="en-US" sz="4000" b="1" dirty="0">
                <a:solidFill>
                  <a:prstClr val="black"/>
                </a:solidFill>
              </a:rPr>
              <a:t>Discharge of Federal Tax Lien</a:t>
            </a:r>
            <a:endParaRPr lang="en-US" dirty="0"/>
          </a:p>
        </p:txBody>
      </p:sp>
      <p:pic>
        <p:nvPicPr>
          <p:cNvPr id="7170" name="Picture 2" descr="Image result for irs federal tax lien image">
            <a:extLst>
              <a:ext uri="{FF2B5EF4-FFF2-40B4-BE49-F238E27FC236}">
                <a16:creationId xmlns:a16="http://schemas.microsoft.com/office/drawing/2014/main" id="{A8DF4DDD-EABA-4318-85E8-D6557A4609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8132" y="1714500"/>
            <a:ext cx="2948997"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cell phone&#10;&#10;Description automatically generated">
            <a:extLst>
              <a:ext uri="{FF2B5EF4-FFF2-40B4-BE49-F238E27FC236}">
                <a16:creationId xmlns:a16="http://schemas.microsoft.com/office/drawing/2014/main" id="{081F4F6E-129A-49E8-99CB-5D642BC50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939" y="1714500"/>
            <a:ext cx="2728838" cy="3657600"/>
          </a:xfrm>
          <a:prstGeom prst="rect">
            <a:avLst/>
          </a:prstGeom>
        </p:spPr>
      </p:pic>
      <p:pic>
        <p:nvPicPr>
          <p:cNvPr id="10" name="Picture 9">
            <a:extLst>
              <a:ext uri="{FF2B5EF4-FFF2-40B4-BE49-F238E27FC236}">
                <a16:creationId xmlns:a16="http://schemas.microsoft.com/office/drawing/2014/main" id="{DE1C4392-BBB0-4FB4-8127-00B0D2F062BA}"/>
              </a:ext>
            </a:extLst>
          </p:cNvPr>
          <p:cNvPicPr>
            <a:picLocks noChangeAspect="1"/>
          </p:cNvPicPr>
          <p:nvPr/>
        </p:nvPicPr>
        <p:blipFill>
          <a:blip r:embed="rId4"/>
          <a:stretch>
            <a:fillRect/>
          </a:stretch>
        </p:blipFill>
        <p:spPr>
          <a:xfrm>
            <a:off x="6531587" y="1714500"/>
            <a:ext cx="2383813" cy="3657600"/>
          </a:xfrm>
          <a:prstGeom prst="rect">
            <a:avLst/>
          </a:prstGeom>
        </p:spPr>
      </p:pic>
    </p:spTree>
    <p:extLst>
      <p:ext uri="{BB962C8B-B14F-4D97-AF65-F5344CB8AC3E}">
        <p14:creationId xmlns:p14="http://schemas.microsoft.com/office/powerpoint/2010/main" val="13358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2AD050-FBC1-44FF-B99E-0D342A6A5ACB}"/>
              </a:ext>
            </a:extLst>
          </p:cNvPr>
          <p:cNvSpPr>
            <a:spLocks noGrp="1"/>
          </p:cNvSpPr>
          <p:nvPr>
            <p:ph type="title"/>
          </p:nvPr>
        </p:nvSpPr>
        <p:spPr>
          <a:xfrm>
            <a:off x="588557" y="685800"/>
            <a:ext cx="4469128" cy="1485900"/>
          </a:xfrm>
        </p:spPr>
        <p:txBody>
          <a:bodyPr>
            <a:normAutofit/>
          </a:bodyPr>
          <a:lstStyle/>
          <a:p>
            <a:pPr algn="ctr"/>
            <a:r>
              <a:rPr lang="en-US" sz="2800" dirty="0"/>
              <a:t>IRS Tax Collection Devices</a:t>
            </a:r>
            <a:br>
              <a:rPr lang="en-US" sz="2800" dirty="0"/>
            </a:br>
            <a:r>
              <a:rPr lang="en-US" sz="2800" dirty="0"/>
              <a:t> </a:t>
            </a:r>
            <a:r>
              <a:rPr lang="en-US" sz="2800" b="1" dirty="0"/>
              <a:t>Discharge of Federal Tax Lien along with Restitution</a:t>
            </a:r>
            <a:endParaRPr lang="en-US" sz="2800" dirty="0"/>
          </a:p>
        </p:txBody>
      </p:sp>
      <p:sp>
        <p:nvSpPr>
          <p:cNvPr id="8199" name="Content Placeholder 2">
            <a:extLst>
              <a:ext uri="{FF2B5EF4-FFF2-40B4-BE49-F238E27FC236}">
                <a16:creationId xmlns:a16="http://schemas.microsoft.com/office/drawing/2014/main" id="{DA977683-EAFD-41B0-9C2C-E3B6C77E792F}"/>
              </a:ext>
            </a:extLst>
          </p:cNvPr>
          <p:cNvSpPr>
            <a:spLocks noGrp="1"/>
          </p:cNvSpPr>
          <p:nvPr>
            <p:ph idx="1"/>
          </p:nvPr>
        </p:nvSpPr>
        <p:spPr>
          <a:xfrm>
            <a:off x="588557" y="2286000"/>
            <a:ext cx="3907243" cy="3352800"/>
          </a:xfrm>
        </p:spPr>
        <p:txBody>
          <a:bodyPr>
            <a:normAutofit fontScale="92500"/>
          </a:bodyPr>
          <a:lstStyle/>
          <a:p>
            <a:r>
              <a:rPr lang="en-US" sz="1900" dirty="0"/>
              <a:t>In circumstances where the balance owed to the IRS derives from restitution from a criminal tax case, the process for discharge is more complicated</a:t>
            </a:r>
          </a:p>
          <a:p>
            <a:r>
              <a:rPr lang="en-US" sz="1900" b="1" dirty="0"/>
              <a:t>*Tip:</a:t>
            </a:r>
            <a:r>
              <a:rPr lang="en-US" sz="1900" dirty="0"/>
              <a:t> there is a unit in Texas that monitors the payment of restitution (organized by first letter of the TP’s last name) and can be contacted to work with you to ensure proper release of liens from the sale of real property</a:t>
            </a:r>
            <a:endParaRPr lang="en-US" sz="1900" b="1" dirty="0"/>
          </a:p>
        </p:txBody>
      </p:sp>
      <p:sp>
        <p:nvSpPr>
          <p:cNvPr id="79" name="Rectangle 78">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3774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8194" name="Picture 2" descr="Image result for irs notice of federal tax lien">
            <a:extLst>
              <a:ext uri="{FF2B5EF4-FFF2-40B4-BE49-F238E27FC236}">
                <a16:creationId xmlns:a16="http://schemas.microsoft.com/office/drawing/2014/main" id="{189CEE48-8B90-4560-9655-0C51AD71B9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43600" y="1508688"/>
            <a:ext cx="3013605" cy="3901512"/>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21E5B645-0A02-4062-93B2-64F2A2F84C35}"/>
              </a:ext>
            </a:extLst>
          </p:cNvPr>
          <p:cNvSpPr/>
          <p:nvPr/>
        </p:nvSpPr>
        <p:spPr>
          <a:xfrm>
            <a:off x="5943600" y="4038600"/>
            <a:ext cx="2895600" cy="60960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4308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6BF9-6E08-4A55-8EB8-F78AA7AFEA2C}"/>
              </a:ext>
            </a:extLst>
          </p:cNvPr>
          <p:cNvSpPr>
            <a:spLocks noGrp="1"/>
          </p:cNvSpPr>
          <p:nvPr>
            <p:ph type="title"/>
          </p:nvPr>
        </p:nvSpPr>
        <p:spPr/>
        <p:txBody>
          <a:bodyPr>
            <a:normAutofit/>
          </a:bodyPr>
          <a:lstStyle/>
          <a:p>
            <a:pPr algn="ctr"/>
            <a:r>
              <a:rPr lang="en-US" dirty="0">
                <a:solidFill>
                  <a:prstClr val="black"/>
                </a:solidFill>
              </a:rPr>
              <a:t>NYS</a:t>
            </a:r>
            <a:r>
              <a:rPr lang="en-US" sz="4400" dirty="0">
                <a:solidFill>
                  <a:prstClr val="black"/>
                </a:solidFill>
              </a:rPr>
              <a:t> Tax Collection Devices</a:t>
            </a:r>
            <a:br>
              <a:rPr lang="en-US" sz="4400" dirty="0">
                <a:solidFill>
                  <a:prstClr val="black"/>
                </a:solidFill>
              </a:rPr>
            </a:br>
            <a:r>
              <a:rPr lang="en-US" sz="4400" dirty="0">
                <a:solidFill>
                  <a:prstClr val="black"/>
                </a:solidFill>
              </a:rPr>
              <a:t> </a:t>
            </a:r>
            <a:r>
              <a:rPr lang="en-US" sz="4400" b="1" dirty="0">
                <a:solidFill>
                  <a:prstClr val="black"/>
                </a:solidFill>
              </a:rPr>
              <a:t>Tax Warrant</a:t>
            </a:r>
            <a:endParaRPr lang="en-US" dirty="0"/>
          </a:p>
        </p:txBody>
      </p:sp>
      <p:sp>
        <p:nvSpPr>
          <p:cNvPr id="3" name="Content Placeholder 2">
            <a:extLst>
              <a:ext uri="{FF2B5EF4-FFF2-40B4-BE49-F238E27FC236}">
                <a16:creationId xmlns:a16="http://schemas.microsoft.com/office/drawing/2014/main" id="{FF236969-423B-4739-8EC8-59FE6A660D3C}"/>
              </a:ext>
            </a:extLst>
          </p:cNvPr>
          <p:cNvSpPr>
            <a:spLocks noGrp="1"/>
          </p:cNvSpPr>
          <p:nvPr>
            <p:ph idx="1"/>
          </p:nvPr>
        </p:nvSpPr>
        <p:spPr/>
        <p:txBody>
          <a:bodyPr>
            <a:normAutofit fontScale="77500" lnSpcReduction="20000"/>
          </a:bodyPr>
          <a:lstStyle/>
          <a:p>
            <a:pPr algn="l"/>
            <a:r>
              <a:rPr lang="en-US" sz="2100" b="1" i="0" dirty="0">
                <a:solidFill>
                  <a:srgbClr val="222222"/>
                </a:solidFill>
                <a:effectLst/>
                <a:latin typeface="+mj-lt"/>
              </a:rPr>
              <a:t>Tax Warrant </a:t>
            </a:r>
            <a:r>
              <a:rPr lang="en-US" sz="2100" b="0" i="0" dirty="0">
                <a:solidFill>
                  <a:srgbClr val="222222"/>
                </a:solidFill>
                <a:effectLst/>
                <a:latin typeface="+mj-lt"/>
              </a:rPr>
              <a:t>is equivalent to a civil judgment against a TP and protects New York State's interests and priority in the collection of outstanding tax debt. </a:t>
            </a:r>
          </a:p>
          <a:p>
            <a:pPr algn="l"/>
            <a:r>
              <a:rPr lang="en-US" sz="2100" dirty="0">
                <a:solidFill>
                  <a:srgbClr val="222222"/>
                </a:solidFill>
                <a:latin typeface="+mj-lt"/>
              </a:rPr>
              <a:t>New York State files</a:t>
            </a:r>
            <a:r>
              <a:rPr lang="en-US" sz="2100" b="0" i="0" dirty="0">
                <a:solidFill>
                  <a:srgbClr val="222222"/>
                </a:solidFill>
                <a:effectLst/>
                <a:latin typeface="+mj-lt"/>
              </a:rPr>
              <a:t> a tax warrant with the appropriate New York State county clerk’s office and the New York State Department of State, and it becomes a public record. </a:t>
            </a:r>
          </a:p>
          <a:p>
            <a:pPr algn="l"/>
            <a:r>
              <a:rPr lang="en-US" sz="2100" b="0" i="0" dirty="0">
                <a:solidFill>
                  <a:srgbClr val="222222"/>
                </a:solidFill>
                <a:effectLst/>
                <a:latin typeface="+mj-lt"/>
              </a:rPr>
              <a:t>A filed tax warrant creates a lien against your real and personal property, and may:</a:t>
            </a:r>
          </a:p>
          <a:p>
            <a:pPr lvl="1"/>
            <a:r>
              <a:rPr lang="en-US" sz="2100" b="0" i="0" dirty="0">
                <a:solidFill>
                  <a:srgbClr val="222222"/>
                </a:solidFill>
                <a:effectLst/>
                <a:latin typeface="+mj-lt"/>
              </a:rPr>
              <a:t>Allow NYS to seize and sell a TP’s real and personal property;</a:t>
            </a:r>
          </a:p>
          <a:p>
            <a:pPr lvl="1"/>
            <a:r>
              <a:rPr lang="en-US" sz="2100" b="0" i="0" dirty="0">
                <a:solidFill>
                  <a:srgbClr val="222222"/>
                </a:solidFill>
                <a:effectLst/>
                <a:latin typeface="+mj-lt"/>
              </a:rPr>
              <a:t>Allow NYS to garnish a TP’s wages or other income;</a:t>
            </a:r>
          </a:p>
          <a:p>
            <a:pPr lvl="1"/>
            <a:r>
              <a:rPr lang="en-US" sz="2100" i="0" dirty="0">
                <a:solidFill>
                  <a:srgbClr val="222222"/>
                </a:solidFill>
                <a:latin typeface="+mj-lt"/>
              </a:rPr>
              <a:t>A</a:t>
            </a:r>
            <a:r>
              <a:rPr lang="en-US" sz="2100" b="0" i="0" dirty="0">
                <a:solidFill>
                  <a:srgbClr val="222222"/>
                </a:solidFill>
                <a:effectLst/>
                <a:latin typeface="+mj-lt"/>
              </a:rPr>
              <a:t>ffect a TP’s ability to buy or sell property, or</a:t>
            </a:r>
          </a:p>
          <a:p>
            <a:pPr lvl="1"/>
            <a:r>
              <a:rPr lang="en-US" sz="2100" i="0" dirty="0">
                <a:solidFill>
                  <a:srgbClr val="222222"/>
                </a:solidFill>
                <a:latin typeface="+mj-lt"/>
              </a:rPr>
              <a:t>A</a:t>
            </a:r>
            <a:r>
              <a:rPr lang="en-US" sz="2100" b="0" i="0" dirty="0">
                <a:solidFill>
                  <a:srgbClr val="222222"/>
                </a:solidFill>
                <a:effectLst/>
                <a:latin typeface="+mj-lt"/>
              </a:rPr>
              <a:t>ffect a TP’s ability to obtain credit</a:t>
            </a:r>
          </a:p>
          <a:p>
            <a:r>
              <a:rPr lang="en-US" b="1" dirty="0"/>
              <a:t>*Tip</a:t>
            </a:r>
            <a:r>
              <a:rPr lang="en-US" dirty="0"/>
              <a:t>: use this link to search for a NYS Tax Warrant: </a:t>
            </a:r>
            <a:r>
              <a:rPr lang="en-US" dirty="0">
                <a:hlinkClick r:id="rId2"/>
              </a:rPr>
              <a:t>https://www.tax.ny.gov/enforcement/warrant-search.htm</a:t>
            </a:r>
            <a:r>
              <a:rPr lang="en-US" dirty="0"/>
              <a:t> </a:t>
            </a:r>
          </a:p>
        </p:txBody>
      </p:sp>
    </p:spTree>
    <p:extLst>
      <p:ext uri="{BB962C8B-B14F-4D97-AF65-F5344CB8AC3E}">
        <p14:creationId xmlns:p14="http://schemas.microsoft.com/office/powerpoint/2010/main" val="290411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CD38-EC70-400B-BA3A-FEF5E1065F90}"/>
              </a:ext>
            </a:extLst>
          </p:cNvPr>
          <p:cNvSpPr>
            <a:spLocks noGrp="1"/>
          </p:cNvSpPr>
          <p:nvPr>
            <p:ph type="title"/>
          </p:nvPr>
        </p:nvSpPr>
        <p:spPr>
          <a:xfrm>
            <a:off x="1028700" y="341340"/>
            <a:ext cx="7200900" cy="1485900"/>
          </a:xfrm>
        </p:spPr>
        <p:txBody>
          <a:bodyPr>
            <a:normAutofit/>
          </a:bodyPr>
          <a:lstStyle/>
          <a:p>
            <a:pPr algn="ctr"/>
            <a:r>
              <a:rPr lang="en-US" dirty="0">
                <a:solidFill>
                  <a:prstClr val="black"/>
                </a:solidFill>
              </a:rPr>
              <a:t>NYS</a:t>
            </a:r>
            <a:r>
              <a:rPr lang="en-US" sz="4400" dirty="0">
                <a:solidFill>
                  <a:prstClr val="black"/>
                </a:solidFill>
              </a:rPr>
              <a:t> Tax Collection Devices</a:t>
            </a:r>
            <a:br>
              <a:rPr lang="en-US" sz="4400" dirty="0">
                <a:solidFill>
                  <a:prstClr val="black"/>
                </a:solidFill>
              </a:rPr>
            </a:br>
            <a:r>
              <a:rPr lang="en-US" sz="4400" dirty="0">
                <a:solidFill>
                  <a:prstClr val="black"/>
                </a:solidFill>
              </a:rPr>
              <a:t> </a:t>
            </a:r>
            <a:r>
              <a:rPr lang="en-US" sz="4400" b="1" dirty="0">
                <a:solidFill>
                  <a:prstClr val="black"/>
                </a:solidFill>
              </a:rPr>
              <a:t>Release of Lien Request</a:t>
            </a:r>
            <a:endParaRPr lang="en-US" dirty="0"/>
          </a:p>
        </p:txBody>
      </p:sp>
      <p:pic>
        <p:nvPicPr>
          <p:cNvPr id="6" name="Content Placeholder 5" descr="Text&#10;&#10;Description automatically generated">
            <a:extLst>
              <a:ext uri="{FF2B5EF4-FFF2-40B4-BE49-F238E27FC236}">
                <a16:creationId xmlns:a16="http://schemas.microsoft.com/office/drawing/2014/main" id="{595B73DE-BDDF-4396-B1E6-140021D891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284" y="1817080"/>
            <a:ext cx="3647075" cy="4114800"/>
          </a:xfrm>
        </p:spPr>
      </p:pic>
      <p:pic>
        <p:nvPicPr>
          <p:cNvPr id="10" name="Picture 9" descr="Text&#10;&#10;Description automatically generated">
            <a:extLst>
              <a:ext uri="{FF2B5EF4-FFF2-40B4-BE49-F238E27FC236}">
                <a16:creationId xmlns:a16="http://schemas.microsoft.com/office/drawing/2014/main" id="{04882F64-339B-4433-B46C-32C0A0E0A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463" y="1817080"/>
            <a:ext cx="3245481" cy="4202719"/>
          </a:xfrm>
          <a:prstGeom prst="rect">
            <a:avLst/>
          </a:prstGeom>
        </p:spPr>
      </p:pic>
      <p:sp>
        <p:nvSpPr>
          <p:cNvPr id="11" name="TextBox 10">
            <a:extLst>
              <a:ext uri="{FF2B5EF4-FFF2-40B4-BE49-F238E27FC236}">
                <a16:creationId xmlns:a16="http://schemas.microsoft.com/office/drawing/2014/main" id="{ED27928C-05F6-4082-8323-DD9344A3C734}"/>
              </a:ext>
            </a:extLst>
          </p:cNvPr>
          <p:cNvSpPr txBox="1"/>
          <p:nvPr/>
        </p:nvSpPr>
        <p:spPr>
          <a:xfrm>
            <a:off x="2529894" y="1764756"/>
            <a:ext cx="1524000" cy="307777"/>
          </a:xfrm>
          <a:prstGeom prst="rect">
            <a:avLst/>
          </a:prstGeom>
          <a:noFill/>
        </p:spPr>
        <p:txBody>
          <a:bodyPr wrap="square" rtlCol="0">
            <a:spAutoFit/>
          </a:bodyPr>
          <a:lstStyle/>
          <a:p>
            <a:r>
              <a:rPr lang="en-US" sz="1400" dirty="0"/>
              <a:t>Application</a:t>
            </a:r>
          </a:p>
        </p:txBody>
      </p:sp>
      <p:sp>
        <p:nvSpPr>
          <p:cNvPr id="12" name="TextBox 11">
            <a:extLst>
              <a:ext uri="{FF2B5EF4-FFF2-40B4-BE49-F238E27FC236}">
                <a16:creationId xmlns:a16="http://schemas.microsoft.com/office/drawing/2014/main" id="{61BB40DF-6B9C-46AB-B0A9-AC60114D98E5}"/>
              </a:ext>
            </a:extLst>
          </p:cNvPr>
          <p:cNvSpPr txBox="1"/>
          <p:nvPr/>
        </p:nvSpPr>
        <p:spPr>
          <a:xfrm>
            <a:off x="5585568" y="1702271"/>
            <a:ext cx="3245480" cy="307777"/>
          </a:xfrm>
          <a:prstGeom prst="rect">
            <a:avLst/>
          </a:prstGeom>
          <a:noFill/>
        </p:spPr>
        <p:txBody>
          <a:bodyPr wrap="square" rtlCol="0">
            <a:spAutoFit/>
          </a:bodyPr>
          <a:lstStyle/>
          <a:p>
            <a:r>
              <a:rPr lang="en-US" sz="1400" dirty="0"/>
              <a:t>Conditional Commitment Letter</a:t>
            </a:r>
          </a:p>
        </p:txBody>
      </p:sp>
    </p:spTree>
    <p:extLst>
      <p:ext uri="{BB962C8B-B14F-4D97-AF65-F5344CB8AC3E}">
        <p14:creationId xmlns:p14="http://schemas.microsoft.com/office/powerpoint/2010/main" val="3653619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F1C0-B5AF-4878-99E6-2A4DDDCD1619}"/>
              </a:ext>
            </a:extLst>
          </p:cNvPr>
          <p:cNvSpPr>
            <a:spLocks noGrp="1"/>
          </p:cNvSpPr>
          <p:nvPr>
            <p:ph type="title"/>
          </p:nvPr>
        </p:nvSpPr>
        <p:spPr/>
        <p:txBody>
          <a:bodyPr/>
          <a:lstStyle/>
          <a:p>
            <a:pPr algn="ctr"/>
            <a:r>
              <a:rPr lang="en-US" b="1" dirty="0"/>
              <a:t>What if the Title Report shows IRS </a:t>
            </a:r>
            <a:r>
              <a:rPr lang="en-US" b="1" i="1" dirty="0"/>
              <a:t>and</a:t>
            </a:r>
            <a:r>
              <a:rPr lang="en-US" b="1" dirty="0"/>
              <a:t> NYS Liens?</a:t>
            </a:r>
          </a:p>
        </p:txBody>
      </p:sp>
      <p:sp>
        <p:nvSpPr>
          <p:cNvPr id="4" name="Content Placeholder 3">
            <a:extLst>
              <a:ext uri="{FF2B5EF4-FFF2-40B4-BE49-F238E27FC236}">
                <a16:creationId xmlns:a16="http://schemas.microsoft.com/office/drawing/2014/main" id="{45AB3626-B8E1-4D31-93B4-5077B39EA9F1}"/>
              </a:ext>
            </a:extLst>
          </p:cNvPr>
          <p:cNvSpPr txBox="1">
            <a:spLocks noGrp="1"/>
          </p:cNvSpPr>
          <p:nvPr>
            <p:ph idx="1"/>
          </p:nvPr>
        </p:nvSpPr>
        <p:spPr>
          <a:xfrm>
            <a:off x="1028700" y="2133600"/>
            <a:ext cx="7200900" cy="4651466"/>
          </a:xfrm>
          <a:prstGeom prst="rect">
            <a:avLst/>
          </a:prstGeom>
          <a:noFill/>
        </p:spPr>
        <p:txBody>
          <a:bodyPr wrap="square" rtlCol="0">
            <a:spAutoFit/>
          </a:bodyPr>
          <a:lstStyle/>
          <a:p>
            <a:r>
              <a:rPr lang="en-US" dirty="0"/>
              <a:t>If the title report shows IRS tax liens that have </a:t>
            </a:r>
            <a:r>
              <a:rPr lang="en-US" i="1" dirty="0"/>
              <a:t>priority</a:t>
            </a:r>
            <a:r>
              <a:rPr lang="en-US" dirty="0"/>
              <a:t> to NYS liens:</a:t>
            </a:r>
          </a:p>
          <a:p>
            <a:pPr lvl="1"/>
            <a:r>
              <a:rPr lang="en-US" b="1" dirty="0"/>
              <a:t>First:</a:t>
            </a:r>
            <a:r>
              <a:rPr lang="en-US" dirty="0"/>
              <a:t> send in an IRS Discharge Application</a:t>
            </a:r>
          </a:p>
          <a:p>
            <a:pPr lvl="1"/>
            <a:r>
              <a:rPr lang="en-US" b="1" dirty="0"/>
              <a:t>Second:</a:t>
            </a:r>
            <a:r>
              <a:rPr lang="en-US" dirty="0"/>
              <a:t> submit the NYS Release of Lien Application with a copy of the IRS Conditional Commitment Letter</a:t>
            </a:r>
          </a:p>
          <a:p>
            <a:r>
              <a:rPr lang="en-US" b="1" dirty="0"/>
              <a:t>*Tips:</a:t>
            </a:r>
          </a:p>
          <a:p>
            <a:pPr lvl="1"/>
            <a:r>
              <a:rPr lang="en-US" dirty="0"/>
              <a:t>NYS will approve a conditional commitment letter even if there are no net proceeds left after the IRS is paid</a:t>
            </a:r>
          </a:p>
          <a:p>
            <a:pPr lvl="1"/>
            <a:r>
              <a:rPr lang="en-US" dirty="0"/>
              <a:t>NYS </a:t>
            </a:r>
            <a:r>
              <a:rPr lang="en-US" u="sng" dirty="0"/>
              <a:t>and</a:t>
            </a:r>
            <a:r>
              <a:rPr lang="en-US" dirty="0"/>
              <a:t> the IRS will approve a conditional commitment letter even if there are no net proceeds to pay either government agency</a:t>
            </a:r>
          </a:p>
          <a:p>
            <a:pPr marL="212598"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211076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806CC-F2DD-4A70-B401-A1F5A9E2BB03}"/>
              </a:ext>
            </a:extLst>
          </p:cNvPr>
          <p:cNvSpPr>
            <a:spLocks noGrp="1"/>
          </p:cNvSpPr>
          <p:nvPr>
            <p:ph type="title"/>
          </p:nvPr>
        </p:nvSpPr>
        <p:spPr/>
        <p:txBody>
          <a:bodyPr>
            <a:normAutofit fontScale="90000"/>
          </a:bodyPr>
          <a:lstStyle/>
          <a:p>
            <a:pPr algn="ctr"/>
            <a:r>
              <a:rPr lang="en-US" sz="3600" dirty="0"/>
              <a:t>Should the Lien/Warrant be Released?</a:t>
            </a:r>
            <a:br>
              <a:rPr lang="en-US" sz="3600" dirty="0"/>
            </a:br>
            <a:r>
              <a:rPr lang="en-US" sz="3600" b="1" dirty="0"/>
              <a:t>Fact Pattern #1</a:t>
            </a:r>
            <a:endParaRPr lang="en-US" sz="3600" dirty="0"/>
          </a:p>
        </p:txBody>
      </p:sp>
      <p:sp>
        <p:nvSpPr>
          <p:cNvPr id="3" name="Content Placeholder 2">
            <a:extLst>
              <a:ext uri="{FF2B5EF4-FFF2-40B4-BE49-F238E27FC236}">
                <a16:creationId xmlns:a16="http://schemas.microsoft.com/office/drawing/2014/main" id="{6892499A-033D-464F-9043-F00F1F3CD6F3}"/>
              </a:ext>
            </a:extLst>
          </p:cNvPr>
          <p:cNvSpPr>
            <a:spLocks noGrp="1"/>
          </p:cNvSpPr>
          <p:nvPr>
            <p:ph idx="1"/>
          </p:nvPr>
        </p:nvSpPr>
        <p:spPr/>
        <p:txBody>
          <a:bodyPr>
            <a:normAutofit/>
          </a:bodyPr>
          <a:lstStyle/>
          <a:p>
            <a:r>
              <a:rPr lang="en-US" b="1" dirty="0"/>
              <a:t>Facts: </a:t>
            </a:r>
            <a:r>
              <a:rPr lang="en-US" sz="1800" dirty="0">
                <a:effectLst/>
                <a:latin typeface="+mj-lt"/>
                <a:ea typeface="Calibri" panose="020F0502020204030204" pitchFamily="34" charset="0"/>
              </a:rPr>
              <a:t>The taxpayer and her husband originally purchased the home as tenants by the entirety. The husband accrued liabilities from a prior business and was assessed as a responsible person. NYS filed a tax warrant against the husband. In 2016, the husband died. In 2018, the wife tried to sell the home but NYS still had a tax warrant on record.</a:t>
            </a:r>
          </a:p>
          <a:p>
            <a:pPr marL="0" indent="0" algn="ctr">
              <a:buNone/>
            </a:pPr>
            <a:endParaRPr lang="en-US" sz="1800" b="1" dirty="0">
              <a:latin typeface="+mj-lt"/>
              <a:ea typeface="Calibri" panose="020F0502020204030204" pitchFamily="34" charset="0"/>
            </a:endParaRPr>
          </a:p>
          <a:p>
            <a:pPr marL="0" indent="0" algn="ctr">
              <a:buNone/>
            </a:pPr>
            <a:r>
              <a:rPr lang="en-US" sz="1800" b="1" dirty="0">
                <a:latin typeface="+mj-lt"/>
                <a:ea typeface="Calibri" panose="020F0502020204030204" pitchFamily="34" charset="0"/>
              </a:rPr>
              <a:t>DID NYS GRANT THE RELEASE OF LIEN?</a:t>
            </a:r>
            <a:r>
              <a:rPr lang="en-US" sz="1800" dirty="0">
                <a:effectLst/>
                <a:latin typeface="+mj-lt"/>
                <a:ea typeface="Calibri" panose="020F0502020204030204" pitchFamily="34" charset="0"/>
              </a:rPr>
              <a:t>  </a:t>
            </a:r>
          </a:p>
          <a:p>
            <a:endParaRPr lang="en-US" b="1" dirty="0"/>
          </a:p>
        </p:txBody>
      </p:sp>
    </p:spTree>
    <p:extLst>
      <p:ext uri="{BB962C8B-B14F-4D97-AF65-F5344CB8AC3E}">
        <p14:creationId xmlns:p14="http://schemas.microsoft.com/office/powerpoint/2010/main" val="2942708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FC77F-EEC5-47FB-8213-B5DC9EE7E9C3}"/>
              </a:ext>
            </a:extLst>
          </p:cNvPr>
          <p:cNvSpPr>
            <a:spLocks noGrp="1"/>
          </p:cNvSpPr>
          <p:nvPr>
            <p:ph type="title"/>
          </p:nvPr>
        </p:nvSpPr>
        <p:spPr>
          <a:xfrm>
            <a:off x="685800" y="685800"/>
            <a:ext cx="8382000" cy="1485900"/>
          </a:xfrm>
        </p:spPr>
        <p:txBody>
          <a:bodyPr>
            <a:normAutofit/>
          </a:bodyPr>
          <a:lstStyle/>
          <a:p>
            <a:pPr algn="ctr"/>
            <a:r>
              <a:rPr lang="en-US" sz="3200" dirty="0"/>
              <a:t>Should the Lien/Warrant be Released?</a:t>
            </a:r>
            <a:br>
              <a:rPr lang="en-US" sz="3200" dirty="0"/>
            </a:br>
            <a:r>
              <a:rPr lang="en-US" sz="3200" b="1" dirty="0"/>
              <a:t>Fact Pattern #1</a:t>
            </a:r>
            <a:endParaRPr lang="en-US" sz="3200" dirty="0"/>
          </a:p>
        </p:txBody>
      </p:sp>
      <p:sp>
        <p:nvSpPr>
          <p:cNvPr id="3" name="Content Placeholder 2">
            <a:extLst>
              <a:ext uri="{FF2B5EF4-FFF2-40B4-BE49-F238E27FC236}">
                <a16:creationId xmlns:a16="http://schemas.microsoft.com/office/drawing/2014/main" id="{A4922FBF-AF81-49EE-BBBB-0CD2EAA491B6}"/>
              </a:ext>
            </a:extLst>
          </p:cNvPr>
          <p:cNvSpPr>
            <a:spLocks noGrp="1"/>
          </p:cNvSpPr>
          <p:nvPr>
            <p:ph idx="1"/>
          </p:nvPr>
        </p:nvSpPr>
        <p:spPr>
          <a:xfrm>
            <a:off x="1066800" y="1981200"/>
            <a:ext cx="7200900" cy="3581400"/>
          </a:xfrm>
        </p:spPr>
        <p:txBody>
          <a:bodyPr>
            <a:normAutofit fontScale="92500" lnSpcReduction="10000"/>
          </a:bodyPr>
          <a:lstStyle/>
          <a:p>
            <a:r>
              <a:rPr lang="en-US" sz="2000" b="1" dirty="0">
                <a:effectLst/>
                <a:latin typeface="+mj-lt"/>
                <a:ea typeface="Calibri" panose="020F0502020204030204" pitchFamily="34" charset="0"/>
              </a:rPr>
              <a:t>Result: </a:t>
            </a:r>
          </a:p>
          <a:p>
            <a:pPr lvl="1"/>
            <a:r>
              <a:rPr lang="en-US" dirty="0">
                <a:effectLst/>
                <a:latin typeface="+mj-lt"/>
                <a:ea typeface="Calibri" panose="020F0502020204030204" pitchFamily="34" charset="0"/>
              </a:rPr>
              <a:t>In a tenants by the entirety form of ownership, each person owns a 100% undivided interest in the property.  When one of the spouse-owners dies, the surviving spouse immediately takes the entire estate, not by transfer, but by operation of law and that the surviving spouse becomes the owner of the whole property. </a:t>
            </a:r>
            <a:r>
              <a:rPr lang="en-US" i="1" dirty="0">
                <a:effectLst/>
                <a:latin typeface="+mj-lt"/>
                <a:ea typeface="Calibri" panose="020F0502020204030204" pitchFamily="34" charset="0"/>
              </a:rPr>
              <a:t>Estate of </a:t>
            </a:r>
            <a:r>
              <a:rPr lang="en-US" i="1" dirty="0" err="1">
                <a:effectLst/>
                <a:latin typeface="+mj-lt"/>
                <a:ea typeface="Calibri" panose="020F0502020204030204" pitchFamily="34" charset="0"/>
              </a:rPr>
              <a:t>Violi</a:t>
            </a:r>
            <a:r>
              <a:rPr lang="en-US" dirty="0">
                <a:effectLst/>
                <a:latin typeface="+mj-lt"/>
                <a:ea typeface="Calibri" panose="020F0502020204030204" pitchFamily="34" charset="0"/>
              </a:rPr>
              <a:t>, 65 N.Y.2d 392, 395 (1985); </a:t>
            </a:r>
            <a:r>
              <a:rPr lang="en-US" i="1" dirty="0">
                <a:effectLst/>
                <a:latin typeface="+mj-lt"/>
                <a:ea typeface="Calibri" panose="020F0502020204030204" pitchFamily="34" charset="0"/>
              </a:rPr>
              <a:t>Kahn v. Kahn</a:t>
            </a:r>
            <a:r>
              <a:rPr lang="en-US" dirty="0">
                <a:effectLst/>
                <a:latin typeface="+mj-lt"/>
                <a:ea typeface="Calibri" panose="020F0502020204030204" pitchFamily="34" charset="0"/>
              </a:rPr>
              <a:t>, 43 N.Y.2d 202, 207 (1977).  </a:t>
            </a:r>
          </a:p>
          <a:p>
            <a:pPr lvl="1"/>
            <a:r>
              <a:rPr lang="en-US" dirty="0">
                <a:latin typeface="+mj-lt"/>
                <a:ea typeface="Calibri" panose="020F0502020204030204" pitchFamily="34" charset="0"/>
              </a:rPr>
              <a:t>W</a:t>
            </a:r>
            <a:r>
              <a:rPr lang="en-US" dirty="0">
                <a:effectLst/>
                <a:latin typeface="+mj-lt"/>
                <a:ea typeface="Calibri" panose="020F0502020204030204" pitchFamily="34" charset="0"/>
              </a:rPr>
              <a:t>hen the husband passed away on June 4, 2016, his interest was extinguished along with an encumbrance on his interest and the wife became the sole owner of the property without being subject to any prior encumbrance on his prior property interest.</a:t>
            </a:r>
          </a:p>
          <a:p>
            <a:endParaRPr lang="en-US" dirty="0"/>
          </a:p>
        </p:txBody>
      </p:sp>
    </p:spTree>
    <p:extLst>
      <p:ext uri="{BB962C8B-B14F-4D97-AF65-F5344CB8AC3E}">
        <p14:creationId xmlns:p14="http://schemas.microsoft.com/office/powerpoint/2010/main" val="381308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E18-C103-43C6-BA80-778E29990924}"/>
              </a:ext>
            </a:extLst>
          </p:cNvPr>
          <p:cNvSpPr>
            <a:spLocks noGrp="1"/>
          </p:cNvSpPr>
          <p:nvPr>
            <p:ph type="title"/>
          </p:nvPr>
        </p:nvSpPr>
        <p:spPr>
          <a:xfrm>
            <a:off x="609600" y="381000"/>
            <a:ext cx="8229600" cy="1600200"/>
          </a:xfrm>
        </p:spPr>
        <p:txBody>
          <a:bodyPr>
            <a:noAutofit/>
          </a:bodyPr>
          <a:lstStyle/>
          <a:p>
            <a:pPr algn="ctr"/>
            <a:r>
              <a:rPr lang="en-US" sz="3600" b="1" dirty="0"/>
              <a:t>Kestenbaum &amp; Mark LLP</a:t>
            </a:r>
            <a:br>
              <a:rPr lang="en-US" sz="3600" dirty="0"/>
            </a:br>
            <a:r>
              <a:rPr lang="en-US" sz="3200" dirty="0"/>
              <a:t>Civil and Criminal Tax Controversy Practice</a:t>
            </a:r>
            <a:endParaRPr lang="en-US" sz="3600" dirty="0"/>
          </a:p>
        </p:txBody>
      </p:sp>
      <p:sp>
        <p:nvSpPr>
          <p:cNvPr id="3" name="Content Placeholder 2">
            <a:extLst>
              <a:ext uri="{FF2B5EF4-FFF2-40B4-BE49-F238E27FC236}">
                <a16:creationId xmlns:a16="http://schemas.microsoft.com/office/drawing/2014/main" id="{554A7104-3719-4078-B0B4-63296A35C7CD}"/>
              </a:ext>
            </a:extLst>
          </p:cNvPr>
          <p:cNvSpPr>
            <a:spLocks noGrp="1"/>
          </p:cNvSpPr>
          <p:nvPr>
            <p:ph idx="1"/>
          </p:nvPr>
        </p:nvSpPr>
        <p:spPr>
          <a:xfrm>
            <a:off x="1066801" y="1676400"/>
            <a:ext cx="7658100" cy="4038599"/>
          </a:xfrm>
        </p:spPr>
        <p:txBody>
          <a:bodyPr numCol="2">
            <a:normAutofit fontScale="62500" lnSpcReduction="20000"/>
          </a:bodyPr>
          <a:lstStyle/>
          <a:p>
            <a:pPr algn="l">
              <a:buFont typeface="Wingdings" panose="05000000000000000000" pitchFamily="2" charset="2"/>
              <a:buChar char="§"/>
            </a:pPr>
            <a:r>
              <a:rPr lang="en-US" sz="2300" dirty="0">
                <a:solidFill>
                  <a:schemeClr val="tx1"/>
                </a:solidFill>
                <a:latin typeface="Montserrat" panose="00000500000000000000" pitchFamily="2" charset="0"/>
              </a:rPr>
              <a:t>Assistance with Individual and Business Tax Audits</a:t>
            </a:r>
          </a:p>
          <a:p>
            <a:pPr algn="l">
              <a:buFont typeface="Wingdings" panose="05000000000000000000" pitchFamily="2" charset="2"/>
              <a:buChar char="§"/>
            </a:pPr>
            <a:r>
              <a:rPr lang="en-US" sz="2300" dirty="0">
                <a:solidFill>
                  <a:schemeClr val="tx1"/>
                </a:solidFill>
                <a:latin typeface="Montserrat" panose="00000500000000000000" pitchFamily="2" charset="0"/>
              </a:rPr>
              <a:t>Federal and State Tax-Related Internal Investigations</a:t>
            </a:r>
          </a:p>
          <a:p>
            <a:pPr algn="l">
              <a:buFont typeface="Wingdings" panose="05000000000000000000" pitchFamily="2" charset="2"/>
              <a:buChar char="§"/>
            </a:pPr>
            <a:r>
              <a:rPr lang="en-US" sz="2300" dirty="0">
                <a:solidFill>
                  <a:schemeClr val="tx1"/>
                </a:solidFill>
                <a:latin typeface="Montserrat" panose="00000500000000000000" pitchFamily="2" charset="0"/>
              </a:rPr>
              <a:t>Civil and Criminal Tax Investigations</a:t>
            </a:r>
          </a:p>
          <a:p>
            <a:pPr algn="l">
              <a:buFont typeface="Wingdings" panose="05000000000000000000" pitchFamily="2" charset="2"/>
              <a:buChar char="§"/>
            </a:pPr>
            <a:r>
              <a:rPr lang="en-US" sz="2300" dirty="0">
                <a:solidFill>
                  <a:schemeClr val="tx1"/>
                </a:solidFill>
                <a:latin typeface="Montserrat" panose="00000500000000000000" pitchFamily="2" charset="0"/>
              </a:rPr>
              <a:t>Defense of Accountants and Tax Return Preparers</a:t>
            </a:r>
          </a:p>
          <a:p>
            <a:pPr algn="l">
              <a:buFont typeface="Wingdings" panose="05000000000000000000" pitchFamily="2" charset="2"/>
              <a:buChar char="§"/>
            </a:pPr>
            <a:r>
              <a:rPr lang="en-US" sz="2300" dirty="0">
                <a:solidFill>
                  <a:schemeClr val="tx1"/>
                </a:solidFill>
                <a:latin typeface="Montserrat" panose="00000500000000000000" pitchFamily="2" charset="0"/>
              </a:rPr>
              <a:t>Tax Whistleblower Representation</a:t>
            </a:r>
          </a:p>
          <a:p>
            <a:pPr algn="l">
              <a:buFont typeface="Wingdings" panose="05000000000000000000" pitchFamily="2" charset="2"/>
              <a:buChar char="§"/>
            </a:pPr>
            <a:r>
              <a:rPr lang="en-US" sz="2300" dirty="0">
                <a:solidFill>
                  <a:schemeClr val="tx1"/>
                </a:solidFill>
                <a:latin typeface="Montserrat" panose="00000500000000000000" pitchFamily="2" charset="0"/>
              </a:rPr>
              <a:t>Federal Tax Liens, Levies and Seizures</a:t>
            </a:r>
          </a:p>
          <a:p>
            <a:pPr algn="l">
              <a:buFont typeface="Wingdings" panose="05000000000000000000" pitchFamily="2" charset="2"/>
              <a:buChar char="§"/>
            </a:pPr>
            <a:r>
              <a:rPr lang="en-US" sz="2300" dirty="0">
                <a:solidFill>
                  <a:schemeClr val="tx1"/>
                </a:solidFill>
                <a:latin typeface="Montserrat" panose="00000500000000000000" pitchFamily="2" charset="0"/>
              </a:rPr>
              <a:t>New York State and New York City Tax Warrants, Levies, and Seizures</a:t>
            </a:r>
          </a:p>
          <a:p>
            <a:pPr algn="l">
              <a:buFont typeface="Wingdings" panose="05000000000000000000" pitchFamily="2" charset="2"/>
              <a:buChar char="§"/>
            </a:pPr>
            <a:r>
              <a:rPr lang="en-US" sz="2300" dirty="0">
                <a:solidFill>
                  <a:schemeClr val="tx1"/>
                </a:solidFill>
                <a:latin typeface="Montserrat" panose="00000500000000000000" pitchFamily="2" charset="0"/>
              </a:rPr>
              <a:t>Collection Due Process Hearings</a:t>
            </a:r>
          </a:p>
          <a:p>
            <a:pPr algn="l">
              <a:buFont typeface="Wingdings" panose="05000000000000000000" pitchFamily="2" charset="2"/>
              <a:buChar char="§"/>
            </a:pPr>
            <a:r>
              <a:rPr lang="en-US" sz="2300" dirty="0">
                <a:solidFill>
                  <a:schemeClr val="tx1"/>
                </a:solidFill>
                <a:latin typeface="Montserrat" panose="00000500000000000000" pitchFamily="2" charset="0"/>
              </a:rPr>
              <a:t>Collection Appeal Requests</a:t>
            </a:r>
          </a:p>
          <a:p>
            <a:pPr algn="l">
              <a:buFont typeface="Wingdings" panose="05000000000000000000" pitchFamily="2" charset="2"/>
              <a:buChar char="§"/>
            </a:pPr>
            <a:r>
              <a:rPr lang="en-US" sz="2300" dirty="0">
                <a:solidFill>
                  <a:schemeClr val="tx1"/>
                </a:solidFill>
                <a:latin typeface="Montserrat" panose="00000500000000000000" pitchFamily="2" charset="0"/>
              </a:rPr>
              <a:t>Installment Agreements</a:t>
            </a:r>
          </a:p>
          <a:p>
            <a:pPr algn="l">
              <a:buFont typeface="Wingdings" panose="05000000000000000000" pitchFamily="2" charset="2"/>
              <a:buChar char="§"/>
            </a:pPr>
            <a:r>
              <a:rPr lang="en-US" sz="2300" dirty="0">
                <a:solidFill>
                  <a:schemeClr val="tx1"/>
                </a:solidFill>
                <a:latin typeface="Montserrat" panose="00000500000000000000" pitchFamily="2" charset="0"/>
              </a:rPr>
              <a:t>Offers in Compromise</a:t>
            </a:r>
          </a:p>
          <a:p>
            <a:pPr algn="l">
              <a:buFont typeface="Wingdings" panose="05000000000000000000" pitchFamily="2" charset="2"/>
              <a:buChar char="§"/>
            </a:pPr>
            <a:r>
              <a:rPr lang="en-US" sz="2300" dirty="0">
                <a:solidFill>
                  <a:schemeClr val="tx1"/>
                </a:solidFill>
                <a:latin typeface="Montserrat" panose="00000500000000000000" pitchFamily="2" charset="0"/>
              </a:rPr>
              <a:t>Appeals and Conciliation Conferences</a:t>
            </a:r>
          </a:p>
          <a:p>
            <a:pPr algn="l">
              <a:buFont typeface="Wingdings" panose="05000000000000000000" pitchFamily="2" charset="2"/>
              <a:buChar char="§"/>
            </a:pPr>
            <a:r>
              <a:rPr lang="en-US" sz="2300" dirty="0">
                <a:solidFill>
                  <a:schemeClr val="tx1"/>
                </a:solidFill>
                <a:latin typeface="Montserrat" panose="00000500000000000000" pitchFamily="2" charset="0"/>
              </a:rPr>
              <a:t>Sales and Use Tax matters</a:t>
            </a:r>
          </a:p>
          <a:p>
            <a:pPr algn="l">
              <a:buFont typeface="Wingdings" panose="05000000000000000000" pitchFamily="2" charset="2"/>
              <a:buChar char="§"/>
            </a:pPr>
            <a:r>
              <a:rPr lang="en-US" sz="2300" dirty="0">
                <a:solidFill>
                  <a:schemeClr val="tx1"/>
                </a:solidFill>
                <a:latin typeface="Montserrat" panose="00000500000000000000" pitchFamily="2" charset="0"/>
              </a:rPr>
              <a:t>Responsible Person Assessments</a:t>
            </a:r>
          </a:p>
          <a:p>
            <a:pPr algn="l">
              <a:buFont typeface="Wingdings" panose="05000000000000000000" pitchFamily="2" charset="2"/>
              <a:buChar char="§"/>
            </a:pPr>
            <a:r>
              <a:rPr lang="en-US" sz="2300" dirty="0">
                <a:solidFill>
                  <a:schemeClr val="tx1"/>
                </a:solidFill>
                <a:latin typeface="Montserrat" panose="00000500000000000000" pitchFamily="2" charset="0"/>
              </a:rPr>
              <a:t>Innocent and Injured Spouse Relief</a:t>
            </a:r>
          </a:p>
          <a:p>
            <a:pPr algn="l">
              <a:buFont typeface="Wingdings" panose="05000000000000000000" pitchFamily="2" charset="2"/>
              <a:buChar char="§"/>
            </a:pPr>
            <a:r>
              <a:rPr lang="en-US" sz="2300" dirty="0">
                <a:solidFill>
                  <a:schemeClr val="tx1"/>
                </a:solidFill>
                <a:latin typeface="Montserrat" panose="00000500000000000000" pitchFamily="2" charset="0"/>
              </a:rPr>
              <a:t>Passport Revocation For Seriously Delinquent Tax Debt</a:t>
            </a:r>
          </a:p>
          <a:p>
            <a:pPr algn="l">
              <a:buFont typeface="Wingdings" panose="05000000000000000000" pitchFamily="2" charset="2"/>
              <a:buChar char="§"/>
            </a:pPr>
            <a:r>
              <a:rPr lang="en-US" sz="2300" dirty="0">
                <a:solidFill>
                  <a:schemeClr val="tx1"/>
                </a:solidFill>
                <a:latin typeface="Montserrat" panose="00000500000000000000" pitchFamily="2" charset="0"/>
              </a:rPr>
              <a:t>Federal, State and City Offshore and Domestic Voluntary Disclosures</a:t>
            </a:r>
          </a:p>
          <a:p>
            <a:pPr algn="l">
              <a:buFont typeface="Wingdings" panose="05000000000000000000" pitchFamily="2" charset="2"/>
              <a:buChar char="§"/>
            </a:pPr>
            <a:r>
              <a:rPr lang="en-US" sz="2300" dirty="0">
                <a:solidFill>
                  <a:schemeClr val="tx1"/>
                </a:solidFill>
                <a:latin typeface="Montserrat" panose="00000500000000000000" pitchFamily="2" charset="0"/>
              </a:rPr>
              <a:t>Foreign Bank Account Reporting (FBAR)</a:t>
            </a:r>
          </a:p>
          <a:p>
            <a:endParaRPr lang="en-US" dirty="0"/>
          </a:p>
        </p:txBody>
      </p:sp>
      <p:sp>
        <p:nvSpPr>
          <p:cNvPr id="4" name="Slide Number Placeholder 3">
            <a:extLst>
              <a:ext uri="{FF2B5EF4-FFF2-40B4-BE49-F238E27FC236}">
                <a16:creationId xmlns:a16="http://schemas.microsoft.com/office/drawing/2014/main" id="{3BD506B9-BB71-4B9E-B3D7-477AEE555F04}"/>
              </a:ext>
            </a:extLst>
          </p:cNvPr>
          <p:cNvSpPr>
            <a:spLocks noGrp="1"/>
          </p:cNvSpPr>
          <p:nvPr>
            <p:ph type="sldNum" sz="quarter" idx="12"/>
          </p:nvPr>
        </p:nvSpPr>
        <p:spPr/>
        <p:txBody>
          <a:bodyPr/>
          <a:lstStyle/>
          <a:p>
            <a:fld id="{05C32625-3647-481D-9B04-2B9AFEBD64DE}"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4277856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5C4FD-F44C-4A0D-A2A6-100E749A8E9D}"/>
              </a:ext>
            </a:extLst>
          </p:cNvPr>
          <p:cNvSpPr>
            <a:spLocks noGrp="1"/>
          </p:cNvSpPr>
          <p:nvPr>
            <p:ph type="title"/>
          </p:nvPr>
        </p:nvSpPr>
        <p:spPr>
          <a:xfrm>
            <a:off x="1028700" y="685800"/>
            <a:ext cx="7734300" cy="1485900"/>
          </a:xfrm>
        </p:spPr>
        <p:txBody>
          <a:bodyPr>
            <a:normAutofit/>
          </a:bodyPr>
          <a:lstStyle/>
          <a:p>
            <a:pPr algn="ctr"/>
            <a:r>
              <a:rPr lang="en-US" sz="3200" dirty="0"/>
              <a:t>Should the Lien/Warrant be Released?</a:t>
            </a:r>
            <a:br>
              <a:rPr lang="en-US" sz="3200" dirty="0"/>
            </a:br>
            <a:r>
              <a:rPr lang="en-US" sz="3200" b="1" dirty="0"/>
              <a:t>Fact Pattern #2</a:t>
            </a:r>
            <a:endParaRPr lang="en-US" sz="3200" dirty="0"/>
          </a:p>
        </p:txBody>
      </p:sp>
      <p:sp>
        <p:nvSpPr>
          <p:cNvPr id="3" name="Content Placeholder 2">
            <a:extLst>
              <a:ext uri="{FF2B5EF4-FFF2-40B4-BE49-F238E27FC236}">
                <a16:creationId xmlns:a16="http://schemas.microsoft.com/office/drawing/2014/main" id="{C60C9B16-83AF-4D80-8703-31FB63360865}"/>
              </a:ext>
            </a:extLst>
          </p:cNvPr>
          <p:cNvSpPr>
            <a:spLocks noGrp="1"/>
          </p:cNvSpPr>
          <p:nvPr>
            <p:ph idx="1"/>
          </p:nvPr>
        </p:nvSpPr>
        <p:spPr>
          <a:xfrm>
            <a:off x="1054579" y="1905000"/>
            <a:ext cx="7200900" cy="4267200"/>
          </a:xfrm>
        </p:spPr>
        <p:txBody>
          <a:bodyPr>
            <a:normAutofit fontScale="85000" lnSpcReduction="10000"/>
          </a:bodyPr>
          <a:lstStyle/>
          <a:p>
            <a:r>
              <a:rPr lang="en-US" b="1" dirty="0"/>
              <a:t>Facts: </a:t>
            </a:r>
          </a:p>
          <a:p>
            <a:pPr lvl="1"/>
            <a:r>
              <a:rPr lang="en-US" sz="1700" i="0" dirty="0">
                <a:effectLst/>
                <a:latin typeface="+mj-lt"/>
                <a:ea typeface="Calibri" panose="020F0502020204030204" pitchFamily="34" charset="0"/>
              </a:rPr>
              <a:t>Husband and Wife purchased a home in 2005</a:t>
            </a:r>
          </a:p>
          <a:p>
            <a:pPr lvl="1"/>
            <a:r>
              <a:rPr lang="en-US" sz="1700" i="0" dirty="0">
                <a:latin typeface="+mj-lt"/>
                <a:ea typeface="Calibri" panose="020F0502020204030204" pitchFamily="34" charset="0"/>
              </a:rPr>
              <a:t>NYS filed a tax lien in 2016 against the property for taxes </a:t>
            </a:r>
            <a:r>
              <a:rPr lang="en-US" sz="1700" dirty="0">
                <a:latin typeface="+mj-lt"/>
                <a:ea typeface="Calibri" panose="020F0502020204030204" pitchFamily="34" charset="0"/>
              </a:rPr>
              <a:t>owed by the husband </a:t>
            </a:r>
            <a:r>
              <a:rPr lang="en-US" sz="1700" i="0" dirty="0">
                <a:latin typeface="+mj-lt"/>
                <a:ea typeface="Calibri" panose="020F0502020204030204" pitchFamily="34" charset="0"/>
              </a:rPr>
              <a:t>for tax years 2013 and 2014.</a:t>
            </a:r>
          </a:p>
          <a:p>
            <a:pPr lvl="1"/>
            <a:r>
              <a:rPr lang="en-US" sz="1700" i="0" dirty="0">
                <a:effectLst/>
                <a:latin typeface="+mj-lt"/>
                <a:ea typeface="Calibri" panose="020F0502020204030204" pitchFamily="34" charset="0"/>
              </a:rPr>
              <a:t>Husband and wife were divorced in February of 2017. </a:t>
            </a:r>
          </a:p>
          <a:p>
            <a:pPr lvl="1"/>
            <a:r>
              <a:rPr lang="en-US" sz="1700" i="0" dirty="0">
                <a:effectLst/>
                <a:latin typeface="+mj-lt"/>
                <a:ea typeface="Calibri" panose="020F0502020204030204" pitchFamily="34" charset="0"/>
              </a:rPr>
              <a:t>The Divorce Stipulation says:</a:t>
            </a:r>
          </a:p>
          <a:p>
            <a:pPr lvl="2"/>
            <a:r>
              <a:rPr lang="en-US" sz="1500" dirty="0">
                <a:effectLst/>
                <a:latin typeface="+mj-lt"/>
                <a:ea typeface="Calibri" panose="020F0502020204030204" pitchFamily="34" charset="0"/>
              </a:rPr>
              <a:t>The husband agrees to convey to the wife a Bargain and Sale Deed to the premises so that the wife becomes the sole owner of the property.</a:t>
            </a:r>
          </a:p>
          <a:p>
            <a:pPr lvl="2"/>
            <a:r>
              <a:rPr lang="en-US" sz="1700" dirty="0">
                <a:effectLst/>
                <a:latin typeface="+mj-lt"/>
                <a:ea typeface="Calibri" panose="020F0502020204030204" pitchFamily="34" charset="0"/>
              </a:rPr>
              <a:t>There are federal tax liens owed for tax years 2009, 2010, 2012, 2013 and 2014, and “the Husband assumes all responsibility and liability for the payment of all existing tax liens encumbering the premises including any that may hereafter attach due to Husband’s personal and/or business tax liabilities, and the Wife shall have no responsibility therefore.” </a:t>
            </a:r>
          </a:p>
          <a:p>
            <a:pPr lvl="1"/>
            <a:r>
              <a:rPr lang="en-US" sz="1400" i="0" dirty="0">
                <a:effectLst/>
                <a:latin typeface="+mj-lt"/>
                <a:ea typeface="Calibri" panose="020F0502020204030204" pitchFamily="34" charset="0"/>
              </a:rPr>
              <a:t>In addition to the Stipulation, the husband also signed an Escrow Agreement where he agreed to pay all outstanding federal and state tax liens from commissions/equity interest payments received from his entity.</a:t>
            </a:r>
          </a:p>
          <a:p>
            <a:pPr marL="0" indent="0">
              <a:buNone/>
            </a:pPr>
            <a:endParaRPr lang="en-US" sz="1400" b="1" dirty="0">
              <a:latin typeface="+mj-lt"/>
              <a:ea typeface="Calibri" panose="020F0502020204030204" pitchFamily="34" charset="0"/>
            </a:endParaRPr>
          </a:p>
          <a:p>
            <a:pPr marL="0" indent="0" algn="ctr">
              <a:buNone/>
            </a:pPr>
            <a:r>
              <a:rPr lang="en-US" sz="1400" b="1" dirty="0">
                <a:latin typeface="+mj-lt"/>
                <a:ea typeface="Calibri" panose="020F0502020204030204" pitchFamily="34" charset="0"/>
              </a:rPr>
              <a:t>DID NYS GRANT THE RELEASE OF LIEN?</a:t>
            </a:r>
            <a:r>
              <a:rPr lang="en-US" sz="1400" dirty="0">
                <a:effectLst/>
                <a:latin typeface="+mj-lt"/>
                <a:ea typeface="Calibri" panose="020F0502020204030204" pitchFamily="34" charset="0"/>
              </a:rPr>
              <a:t>  </a:t>
            </a:r>
          </a:p>
          <a:p>
            <a:pPr lvl="1"/>
            <a:endParaRPr lang="en-US" sz="1400" i="0" dirty="0">
              <a:effectLst/>
              <a:latin typeface="+mj-lt"/>
              <a:ea typeface="Calibri" panose="020F0502020204030204" pitchFamily="34" charset="0"/>
            </a:endParaRPr>
          </a:p>
          <a:p>
            <a:endParaRPr lang="en-US" b="1" dirty="0"/>
          </a:p>
        </p:txBody>
      </p:sp>
    </p:spTree>
    <p:extLst>
      <p:ext uri="{BB962C8B-B14F-4D97-AF65-F5344CB8AC3E}">
        <p14:creationId xmlns:p14="http://schemas.microsoft.com/office/powerpoint/2010/main" val="214033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69CD-CFA7-4C8E-BFFE-AA44AFA47C3F}"/>
              </a:ext>
            </a:extLst>
          </p:cNvPr>
          <p:cNvSpPr>
            <a:spLocks noGrp="1"/>
          </p:cNvSpPr>
          <p:nvPr>
            <p:ph type="title"/>
          </p:nvPr>
        </p:nvSpPr>
        <p:spPr>
          <a:xfrm>
            <a:off x="1028700" y="685800"/>
            <a:ext cx="7810500" cy="1485900"/>
          </a:xfrm>
        </p:spPr>
        <p:txBody>
          <a:bodyPr>
            <a:noAutofit/>
          </a:bodyPr>
          <a:lstStyle/>
          <a:p>
            <a:pPr algn="ctr"/>
            <a:r>
              <a:rPr lang="en-US" sz="3200" dirty="0"/>
              <a:t>Should the Lien/Warrant be Released?</a:t>
            </a:r>
            <a:br>
              <a:rPr lang="en-US" sz="3200" dirty="0"/>
            </a:br>
            <a:r>
              <a:rPr lang="en-US" sz="3200" b="1" dirty="0"/>
              <a:t>Fact Pattern #2</a:t>
            </a:r>
            <a:endParaRPr lang="en-US" sz="3200" dirty="0"/>
          </a:p>
        </p:txBody>
      </p:sp>
      <p:sp>
        <p:nvSpPr>
          <p:cNvPr id="3" name="Content Placeholder 2">
            <a:extLst>
              <a:ext uri="{FF2B5EF4-FFF2-40B4-BE49-F238E27FC236}">
                <a16:creationId xmlns:a16="http://schemas.microsoft.com/office/drawing/2014/main" id="{55536E00-D299-4F7E-BF2D-6345F9C1D4B8}"/>
              </a:ext>
            </a:extLst>
          </p:cNvPr>
          <p:cNvSpPr>
            <a:spLocks noGrp="1"/>
          </p:cNvSpPr>
          <p:nvPr>
            <p:ph idx="1"/>
          </p:nvPr>
        </p:nvSpPr>
        <p:spPr>
          <a:xfrm>
            <a:off x="1028700" y="1638300"/>
            <a:ext cx="7200900" cy="3581400"/>
          </a:xfrm>
        </p:spPr>
        <p:txBody>
          <a:bodyPr>
            <a:normAutofit/>
          </a:bodyPr>
          <a:lstStyle/>
          <a:p>
            <a:r>
              <a:rPr lang="en-US" sz="2000" b="1" dirty="0">
                <a:effectLst/>
                <a:latin typeface="+mj-lt"/>
                <a:ea typeface="Calibri" panose="020F0502020204030204" pitchFamily="34" charset="0"/>
              </a:rPr>
              <a:t>Result: </a:t>
            </a:r>
          </a:p>
          <a:p>
            <a:pPr lvl="1"/>
            <a:r>
              <a:rPr lang="en-US" sz="1800" i="0" dirty="0">
                <a:effectLst/>
                <a:latin typeface="+mj-lt"/>
                <a:ea typeface="Calibri" panose="020F0502020204030204" pitchFamily="34" charset="0"/>
              </a:rPr>
              <a:t>NYS comes </a:t>
            </a:r>
            <a:r>
              <a:rPr lang="en-US" sz="1800" i="0" u="sng" dirty="0">
                <a:effectLst/>
                <a:latin typeface="+mj-lt"/>
                <a:ea typeface="Calibri" panose="020F0502020204030204" pitchFamily="34" charset="0"/>
              </a:rPr>
              <a:t>before</a:t>
            </a:r>
            <a:r>
              <a:rPr lang="en-US" sz="1800" i="0" dirty="0">
                <a:effectLst/>
                <a:latin typeface="+mj-lt"/>
                <a:ea typeface="Calibri" panose="020F0502020204030204" pitchFamily="34" charset="0"/>
              </a:rPr>
              <a:t> the Divorce!</a:t>
            </a:r>
          </a:p>
          <a:p>
            <a:pPr lvl="1"/>
            <a:r>
              <a:rPr lang="en-US" sz="1800" i="0" dirty="0">
                <a:effectLst/>
                <a:latin typeface="+mj-lt"/>
                <a:ea typeface="Calibri" panose="020F0502020204030204" pitchFamily="34" charset="0"/>
                <a:cs typeface="Times New Roman" panose="02020603050405020304" pitchFamily="18" charset="0"/>
              </a:rPr>
              <a:t>At the time that the property was transferred to the wife, the wife’s </a:t>
            </a:r>
            <a:r>
              <a:rPr lang="en-US" sz="1800" i="0" dirty="0">
                <a:latin typeface="+mj-lt"/>
                <a:ea typeface="Calibri" panose="020F0502020204030204" pitchFamily="34" charset="0"/>
                <a:cs typeface="Times New Roman" panose="02020603050405020304" pitchFamily="18" charset="0"/>
              </a:rPr>
              <a:t>divorce lawyer </a:t>
            </a:r>
            <a:r>
              <a:rPr lang="en-US" sz="1800" i="0" dirty="0">
                <a:effectLst/>
                <a:latin typeface="+mj-lt"/>
                <a:ea typeface="Calibri" panose="020F0502020204030204" pitchFamily="34" charset="0"/>
                <a:cs typeface="Times New Roman" panose="02020603050405020304" pitchFamily="18" charset="0"/>
              </a:rPr>
              <a:t>should have done a title search and explained to the wife that she was receiving a property subject to the tax warrant </a:t>
            </a:r>
          </a:p>
          <a:p>
            <a:pPr lvl="1"/>
            <a:r>
              <a:rPr lang="en-US" sz="1800" i="0" dirty="0">
                <a:effectLst/>
                <a:latin typeface="+mj-lt"/>
                <a:ea typeface="Calibri" panose="020F0502020204030204" pitchFamily="34" charset="0"/>
                <a:cs typeface="Times New Roman" panose="02020603050405020304" pitchFamily="18" charset="0"/>
              </a:rPr>
              <a:t>It unfortunately does not matter that there was an escrow agreement regarding payment of the liabilities through the proceeds of the husband’s real estate transaction – at the time that the property was transferred, NYS can take the position that the husband’s 50% interest was being transferred to the wife without payment of the liability. </a:t>
            </a:r>
            <a:endParaRPr lang="en-US" sz="1800" i="0" dirty="0">
              <a:latin typeface="+mj-lt"/>
            </a:endParaRPr>
          </a:p>
        </p:txBody>
      </p:sp>
    </p:spTree>
    <p:extLst>
      <p:ext uri="{BB962C8B-B14F-4D97-AF65-F5344CB8AC3E}">
        <p14:creationId xmlns:p14="http://schemas.microsoft.com/office/powerpoint/2010/main" val="3091895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CE45-D350-4CF9-9D90-E8F190224807}"/>
              </a:ext>
            </a:extLst>
          </p:cNvPr>
          <p:cNvSpPr>
            <a:spLocks noGrp="1"/>
          </p:cNvSpPr>
          <p:nvPr>
            <p:ph type="title"/>
          </p:nvPr>
        </p:nvSpPr>
        <p:spPr/>
        <p:txBody>
          <a:bodyPr/>
          <a:lstStyle/>
          <a:p>
            <a:pPr algn="ctr"/>
            <a:r>
              <a:rPr lang="en-US" dirty="0">
                <a:solidFill>
                  <a:prstClr val="black"/>
                </a:solidFill>
              </a:rPr>
              <a:t>IRS Tax Collection Devices</a:t>
            </a:r>
            <a:br>
              <a:rPr lang="en-US" dirty="0">
                <a:solidFill>
                  <a:prstClr val="black"/>
                </a:solidFill>
              </a:rPr>
            </a:br>
            <a:r>
              <a:rPr lang="en-US" b="1" dirty="0">
                <a:solidFill>
                  <a:prstClr val="black"/>
                </a:solidFill>
              </a:rPr>
              <a:t>Collection Notices Tips</a:t>
            </a:r>
            <a:endParaRPr lang="en-US" dirty="0"/>
          </a:p>
        </p:txBody>
      </p:sp>
      <p:sp>
        <p:nvSpPr>
          <p:cNvPr id="3" name="Content Placeholder 2">
            <a:extLst>
              <a:ext uri="{FF2B5EF4-FFF2-40B4-BE49-F238E27FC236}">
                <a16:creationId xmlns:a16="http://schemas.microsoft.com/office/drawing/2014/main" id="{AA9A1364-A5CA-4398-8DB8-4541DB52E1A3}"/>
              </a:ext>
            </a:extLst>
          </p:cNvPr>
          <p:cNvSpPr>
            <a:spLocks noGrp="1"/>
          </p:cNvSpPr>
          <p:nvPr>
            <p:ph idx="1"/>
          </p:nvPr>
        </p:nvSpPr>
        <p:spPr>
          <a:xfrm>
            <a:off x="1028700" y="2141220"/>
            <a:ext cx="7200900" cy="3878580"/>
          </a:xfrm>
        </p:spPr>
        <p:txBody>
          <a:bodyPr>
            <a:normAutofit fontScale="55000" lnSpcReduction="20000"/>
          </a:bodyPr>
          <a:lstStyle/>
          <a:p>
            <a:pPr marL="0" indent="0">
              <a:buNone/>
            </a:pPr>
            <a:r>
              <a:rPr lang="en-US" sz="2300" b="1" dirty="0"/>
              <a:t>Determine if the liability is correct</a:t>
            </a:r>
          </a:p>
          <a:p>
            <a:pPr marL="987552" lvl="1" indent="-457200">
              <a:buFont typeface="+mj-lt"/>
              <a:buAutoNum type="arabicPeriod"/>
            </a:pPr>
            <a:r>
              <a:rPr lang="en-US" sz="2300" dirty="0"/>
              <a:t>Were the liabilities discharged in bankruptcy?</a:t>
            </a:r>
          </a:p>
          <a:p>
            <a:pPr lvl="2"/>
            <a:r>
              <a:rPr lang="en-US" sz="2100" dirty="0"/>
              <a:t>Seek the advice of a bankruptcy attorney</a:t>
            </a:r>
          </a:p>
          <a:p>
            <a:pPr marL="987552" lvl="1" indent="-457200">
              <a:buFont typeface="+mj-lt"/>
              <a:buAutoNum type="arabicPeriod"/>
            </a:pPr>
            <a:r>
              <a:rPr lang="en-US" sz="2300" dirty="0"/>
              <a:t>Did the statute of limitations expire? </a:t>
            </a:r>
          </a:p>
          <a:p>
            <a:pPr lvl="2"/>
            <a:r>
              <a:rPr lang="en-US" sz="2300" dirty="0"/>
              <a:t>10 years from the date of assessment for IRS</a:t>
            </a:r>
          </a:p>
          <a:p>
            <a:pPr lvl="2"/>
            <a:r>
              <a:rPr lang="en-US" sz="2300" dirty="0"/>
              <a:t>20 years from the date of assessment for NYS – but a warrant filed by NYS expires after 10 years if not refiled!</a:t>
            </a:r>
          </a:p>
          <a:p>
            <a:pPr marL="987552" lvl="1" indent="-457200">
              <a:buFont typeface="+mj-lt"/>
              <a:buAutoNum type="arabicPeriod"/>
            </a:pPr>
            <a:r>
              <a:rPr lang="en-US" sz="2300" dirty="0"/>
              <a:t>Is there reasonable cause to abate the penalties? </a:t>
            </a:r>
          </a:p>
          <a:p>
            <a:pPr lvl="2"/>
            <a:r>
              <a:rPr lang="en-US" sz="2300" dirty="0"/>
              <a:t>IRM 20.1.1.3.2</a:t>
            </a:r>
          </a:p>
          <a:p>
            <a:pPr lvl="2"/>
            <a:r>
              <a:rPr lang="en-US" sz="2300" dirty="0"/>
              <a:t>NYS </a:t>
            </a:r>
            <a:r>
              <a:rPr lang="en-US" sz="2400" b="0" i="0" dirty="0">
                <a:solidFill>
                  <a:srgbClr val="212529"/>
                </a:solidFill>
                <a:effectLst/>
                <a:latin typeface="IBM Plex Sans" panose="020B0604020202020204" pitchFamily="34" charset="0"/>
              </a:rPr>
              <a:t>Section 2392.1</a:t>
            </a:r>
            <a:endParaRPr lang="en-US" sz="2300" dirty="0"/>
          </a:p>
          <a:p>
            <a:pPr marL="987552" lvl="1" indent="-457200">
              <a:buFont typeface="+mj-lt"/>
              <a:buAutoNum type="arabicPeriod"/>
            </a:pPr>
            <a:r>
              <a:rPr lang="en-US" sz="2300" dirty="0"/>
              <a:t>Is the TP an Innocent Spouse? </a:t>
            </a:r>
          </a:p>
          <a:p>
            <a:pPr lvl="2"/>
            <a:r>
              <a:rPr lang="en-US" sz="2300" dirty="0"/>
              <a:t>IRC § 6015</a:t>
            </a:r>
          </a:p>
          <a:p>
            <a:pPr lvl="2"/>
            <a:r>
              <a:rPr lang="en-US" sz="2300" dirty="0"/>
              <a:t>NYS Section 654(a)</a:t>
            </a:r>
          </a:p>
          <a:p>
            <a:pPr marL="987552" lvl="1" indent="-457200">
              <a:buFont typeface="+mj-lt"/>
              <a:buAutoNum type="arabicPeriod"/>
            </a:pPr>
            <a:r>
              <a:rPr lang="en-US" sz="2300" dirty="0"/>
              <a:t>Tools to Confirm Validity of Assessment</a:t>
            </a:r>
          </a:p>
          <a:p>
            <a:pPr lvl="2"/>
            <a:r>
              <a:rPr lang="en-US" sz="2300" dirty="0"/>
              <a:t>IRS Account Transcripts</a:t>
            </a:r>
          </a:p>
          <a:p>
            <a:pPr lvl="2"/>
            <a:r>
              <a:rPr lang="en-US" sz="2300" dirty="0"/>
              <a:t>NYS Consolidated Statements</a:t>
            </a:r>
          </a:p>
          <a:p>
            <a:pPr marL="530352" lvl="1" indent="0">
              <a:buNone/>
            </a:pPr>
            <a:endParaRPr lang="en-US" dirty="0"/>
          </a:p>
          <a:p>
            <a:pPr marL="987552" lvl="1" indent="-457200">
              <a:buFont typeface="+mj-lt"/>
              <a:buAutoNum type="arabicPeriod"/>
            </a:pPr>
            <a:endParaRPr lang="en-US" dirty="0"/>
          </a:p>
        </p:txBody>
      </p:sp>
    </p:spTree>
    <p:extLst>
      <p:ext uri="{BB962C8B-B14F-4D97-AF65-F5344CB8AC3E}">
        <p14:creationId xmlns:p14="http://schemas.microsoft.com/office/powerpoint/2010/main" val="435089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B6436B-B619-4B2B-8010-4B4BA2B8DAD9}"/>
              </a:ext>
            </a:extLst>
          </p:cNvPr>
          <p:cNvSpPr>
            <a:spLocks noGrp="1"/>
          </p:cNvSpPr>
          <p:nvPr>
            <p:ph type="ctrTitle"/>
          </p:nvPr>
        </p:nvSpPr>
        <p:spPr/>
        <p:txBody>
          <a:bodyPr/>
          <a:lstStyle/>
          <a:p>
            <a:r>
              <a:rPr lang="en-US" dirty="0"/>
              <a:t>Estate tax liens</a:t>
            </a:r>
          </a:p>
        </p:txBody>
      </p:sp>
      <p:sp>
        <p:nvSpPr>
          <p:cNvPr id="5" name="Subtitle 4">
            <a:extLst>
              <a:ext uri="{FF2B5EF4-FFF2-40B4-BE49-F238E27FC236}">
                <a16:creationId xmlns:a16="http://schemas.microsoft.com/office/drawing/2014/main" id="{D7A51085-A5EB-47D1-BA64-56A87223F2D4}"/>
              </a:ext>
            </a:extLst>
          </p:cNvPr>
          <p:cNvSpPr>
            <a:spLocks noGrp="1"/>
          </p:cNvSpPr>
          <p:nvPr>
            <p:ph type="subTitle" idx="1"/>
          </p:nvPr>
        </p:nvSpPr>
        <p:spPr/>
        <p:txBody>
          <a:bodyPr/>
          <a:lstStyle/>
          <a:p>
            <a:r>
              <a:rPr lang="en-US" dirty="0"/>
              <a:t>Think ahead!</a:t>
            </a:r>
          </a:p>
          <a:p>
            <a:r>
              <a:rPr lang="en-US" dirty="0"/>
              <a:t>Be prepared!</a:t>
            </a:r>
          </a:p>
        </p:txBody>
      </p:sp>
    </p:spTree>
    <p:extLst>
      <p:ext uri="{BB962C8B-B14F-4D97-AF65-F5344CB8AC3E}">
        <p14:creationId xmlns:p14="http://schemas.microsoft.com/office/powerpoint/2010/main" val="652605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302B6-D92A-4234-899F-B95D5AA29623}"/>
              </a:ext>
            </a:extLst>
          </p:cNvPr>
          <p:cNvSpPr>
            <a:spLocks noGrp="1"/>
          </p:cNvSpPr>
          <p:nvPr>
            <p:ph type="title"/>
          </p:nvPr>
        </p:nvSpPr>
        <p:spPr/>
        <p:txBody>
          <a:bodyPr>
            <a:normAutofit/>
          </a:bodyPr>
          <a:lstStyle/>
          <a:p>
            <a:pPr algn="ctr"/>
            <a:r>
              <a:rPr lang="en-US" dirty="0"/>
              <a:t>Estates with Real Property </a:t>
            </a:r>
            <a:br>
              <a:rPr lang="en-US" dirty="0"/>
            </a:br>
            <a:r>
              <a:rPr lang="en-US" dirty="0"/>
              <a:t>(or cooperative apartments)</a:t>
            </a:r>
          </a:p>
        </p:txBody>
      </p:sp>
      <p:sp>
        <p:nvSpPr>
          <p:cNvPr id="3" name="Content Placeholder 2">
            <a:extLst>
              <a:ext uri="{FF2B5EF4-FFF2-40B4-BE49-F238E27FC236}">
                <a16:creationId xmlns:a16="http://schemas.microsoft.com/office/drawing/2014/main" id="{C81F15C4-5DFB-43CB-B4D2-62BECDACA594}"/>
              </a:ext>
            </a:extLst>
          </p:cNvPr>
          <p:cNvSpPr>
            <a:spLocks noGrp="1"/>
          </p:cNvSpPr>
          <p:nvPr>
            <p:ph idx="1"/>
          </p:nvPr>
        </p:nvSpPr>
        <p:spPr/>
        <p:txBody>
          <a:bodyPr>
            <a:normAutofit lnSpcReduction="10000"/>
          </a:bodyPr>
          <a:lstStyle/>
          <a:p>
            <a:pPr marR="0" lvl="0">
              <a:lnSpc>
                <a:spcPct val="120000"/>
              </a:lnSpc>
              <a:spcBef>
                <a:spcPts val="600"/>
              </a:spcBef>
              <a:spcAft>
                <a:spcPts val="6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Most </a:t>
            </a:r>
            <a:r>
              <a:rPr lang="en-US" sz="1800" dirty="0">
                <a:ea typeface="Calibri" panose="020F0502020204030204" pitchFamily="34" charset="0"/>
                <a:cs typeface="Times New Roman" panose="02020603050405020304" pitchFamily="18" charset="0"/>
              </a:rPr>
              <a:t>e</a:t>
            </a:r>
            <a:r>
              <a:rPr lang="en-US" sz="1800" dirty="0">
                <a:effectLst/>
                <a:ea typeface="Calibri" panose="020F0502020204030204" pitchFamily="34" charset="0"/>
                <a:cs typeface="Times New Roman" panose="02020603050405020304" pitchFamily="18" charset="0"/>
              </a:rPr>
              <a:t>states contain real property or cooperative apartments. </a:t>
            </a:r>
          </a:p>
          <a:p>
            <a:pPr marR="0" lvl="0">
              <a:lnSpc>
                <a:spcPct val="120000"/>
              </a:lnSpc>
              <a:spcBef>
                <a:spcPts val="600"/>
              </a:spcBef>
              <a:spcAft>
                <a:spcPts val="600"/>
              </a:spcAft>
              <a:buFont typeface="Wingdings" panose="05000000000000000000" pitchFamily="2" charset="2"/>
              <a:buChar char="§"/>
            </a:pPr>
            <a:r>
              <a:rPr lang="en-US" sz="1800" dirty="0">
                <a:effectLst/>
                <a:ea typeface="Calibri" panose="020F0502020204030204" pitchFamily="34" charset="0"/>
                <a:cs typeface="Times New Roman" panose="02020603050405020304" pitchFamily="18" charset="0"/>
              </a:rPr>
              <a:t>Look at Will or Trust for disposition of real estate. </a:t>
            </a:r>
            <a:r>
              <a:rPr lang="en-US" sz="1800" dirty="0">
                <a:ea typeface="Calibri" panose="020F0502020204030204" pitchFamily="34" charset="0"/>
                <a:cs typeface="Times New Roman" panose="02020603050405020304" pitchFamily="18" charset="0"/>
              </a:rPr>
              <a:t> Are there specific bequests?  Directions to sell?</a:t>
            </a:r>
            <a:endParaRPr lang="en-US" sz="1800" dirty="0">
              <a:effectLst/>
              <a:ea typeface="Calibri" panose="020F0502020204030204" pitchFamily="34" charset="0"/>
              <a:cs typeface="Times New Roman" panose="02020603050405020304" pitchFamily="18" charset="0"/>
            </a:endParaRPr>
          </a:p>
          <a:p>
            <a:pPr>
              <a:lnSpc>
                <a:spcPct val="120000"/>
              </a:lnSpc>
              <a:spcBef>
                <a:spcPts val="600"/>
              </a:spcBef>
              <a:spcAft>
                <a:spcPts val="600"/>
              </a:spcAft>
              <a:buFont typeface="Wingdings" panose="05000000000000000000" pitchFamily="2" charset="2"/>
              <a:buChar char="§"/>
            </a:pPr>
            <a:r>
              <a:rPr lang="en-US" sz="1800" dirty="0">
                <a:effectLst/>
                <a:ea typeface="Calibri" panose="020F0502020204030204" pitchFamily="34" charset="0"/>
              </a:rPr>
              <a:t>Sale </a:t>
            </a:r>
            <a:r>
              <a:rPr lang="en-US" sz="1800" dirty="0">
                <a:cs typeface="Times New Roman" panose="02020603050405020304" pitchFamily="18" charset="0"/>
              </a:rPr>
              <a:t>and</a:t>
            </a:r>
            <a:r>
              <a:rPr lang="en-US" sz="1800" dirty="0">
                <a:effectLst/>
                <a:ea typeface="Calibri" panose="020F0502020204030204" pitchFamily="34" charset="0"/>
              </a:rPr>
              <a:t> closing of real estate (or cooperative apartments) by Executor (probate) or administrator (administration) is usually comparable to the process when a sales transaction is </a:t>
            </a:r>
            <a:r>
              <a:rPr lang="en-US" sz="1800" dirty="0">
                <a:cs typeface="Times New Roman" panose="02020603050405020304" pitchFamily="18" charset="0"/>
              </a:rPr>
              <a:t>entered</a:t>
            </a:r>
            <a:r>
              <a:rPr lang="en-US" sz="1800" dirty="0">
                <a:effectLst/>
                <a:ea typeface="Calibri" panose="020F0502020204030204" pitchFamily="34" charset="0"/>
              </a:rPr>
              <a:t> into among living individuals. </a:t>
            </a:r>
          </a:p>
          <a:p>
            <a:pPr>
              <a:lnSpc>
                <a:spcPct val="120000"/>
              </a:lnSpc>
              <a:spcBef>
                <a:spcPts val="600"/>
              </a:spcBef>
              <a:spcAft>
                <a:spcPts val="600"/>
              </a:spcAft>
              <a:buFont typeface="Wingdings" panose="05000000000000000000" pitchFamily="2" charset="2"/>
              <a:buChar char="§"/>
            </a:pPr>
            <a:r>
              <a:rPr lang="en-US" sz="1800" dirty="0">
                <a:ea typeface="Calibri" panose="020F0502020204030204" pitchFamily="34" charset="0"/>
              </a:rPr>
              <a:t>If you are the not the attorney handling the sale of real property or coop from an estate, make sure you are in contact with the attorney handling the </a:t>
            </a:r>
            <a:r>
              <a:rPr lang="en-US" sz="1800" dirty="0" err="1">
                <a:ea typeface="Calibri" panose="020F0502020204030204" pitchFamily="34" charset="0"/>
              </a:rPr>
              <a:t>transacation</a:t>
            </a:r>
            <a:r>
              <a:rPr lang="en-US" sz="1800" dirty="0">
                <a:ea typeface="Calibri" panose="020F0502020204030204" pitchFamily="34" charset="0"/>
              </a:rPr>
              <a:t>.</a:t>
            </a:r>
            <a:endParaRPr lang="en-US" dirty="0"/>
          </a:p>
        </p:txBody>
      </p:sp>
    </p:spTree>
    <p:extLst>
      <p:ext uri="{BB962C8B-B14F-4D97-AF65-F5344CB8AC3E}">
        <p14:creationId xmlns:p14="http://schemas.microsoft.com/office/powerpoint/2010/main" val="256434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5EBD4-4C56-4227-BEDF-B7EB11B45E6D}"/>
              </a:ext>
            </a:extLst>
          </p:cNvPr>
          <p:cNvSpPr>
            <a:spLocks noGrp="1"/>
          </p:cNvSpPr>
          <p:nvPr>
            <p:ph type="title"/>
          </p:nvPr>
        </p:nvSpPr>
        <p:spPr>
          <a:xfrm>
            <a:off x="1028700" y="381000"/>
            <a:ext cx="7200900" cy="1790700"/>
          </a:xfrm>
        </p:spPr>
        <p:txBody>
          <a:bodyPr>
            <a:normAutofit/>
          </a:bodyPr>
          <a:lstStyle/>
          <a:p>
            <a:pPr algn="ctr"/>
            <a:r>
              <a:rPr lang="en-US" sz="2400" b="1" dirty="0">
                <a:effectLst/>
                <a:ea typeface="Calibri" panose="020F0502020204030204" pitchFamily="34" charset="0"/>
              </a:rPr>
              <a:t>Important things to pay attention to when an Estate/Trust is selling real property/coop</a:t>
            </a:r>
            <a:endParaRPr lang="en-US" sz="2400" dirty="0"/>
          </a:p>
        </p:txBody>
      </p:sp>
      <p:sp>
        <p:nvSpPr>
          <p:cNvPr id="3" name="Content Placeholder 2">
            <a:extLst>
              <a:ext uri="{FF2B5EF4-FFF2-40B4-BE49-F238E27FC236}">
                <a16:creationId xmlns:a16="http://schemas.microsoft.com/office/drawing/2014/main" id="{C3489838-2AA8-4CA3-B31D-AE08D2AA7C55}"/>
              </a:ext>
            </a:extLst>
          </p:cNvPr>
          <p:cNvSpPr>
            <a:spLocks noGrp="1"/>
          </p:cNvSpPr>
          <p:nvPr>
            <p:ph idx="1"/>
          </p:nvPr>
        </p:nvSpPr>
        <p:spPr>
          <a:xfrm>
            <a:off x="1028701" y="1219200"/>
            <a:ext cx="7581900" cy="5105400"/>
          </a:xfrm>
        </p:spPr>
        <p:txBody>
          <a:bodyPr>
            <a:noAutofit/>
          </a:bodyPr>
          <a:lstStyle/>
          <a:p>
            <a:pPr algn="just">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Purchaser and title companies will ask for updated Letters of appointment (Letters Testamentary (probate) and/or Letters of Administration (Administration)).</a:t>
            </a:r>
          </a:p>
          <a:p>
            <a:pPr algn="just">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Fiduciary must check to see if Letters of appointment have any </a:t>
            </a:r>
            <a:r>
              <a:rPr lang="en-US" sz="1600" b="1" dirty="0">
                <a:effectLst/>
                <a:ea typeface="Calibri" panose="020F0502020204030204" pitchFamily="34" charset="0"/>
                <a:cs typeface="Times New Roman" panose="02020603050405020304" pitchFamily="18" charset="0"/>
              </a:rPr>
              <a:t>limitations</a:t>
            </a:r>
            <a:r>
              <a:rPr lang="en-US" sz="1600" dirty="0">
                <a:effectLst/>
                <a:ea typeface="Calibri" panose="020F0502020204030204" pitchFamily="34" charset="0"/>
                <a:cs typeface="Times New Roman" panose="02020603050405020304" pitchFamily="18" charset="0"/>
              </a:rPr>
              <a:t> imposed by Court. Letters of appointment may reflect limited authority to collect assets. If sales price exceeds stated amount, the administrator or executor needs to apply to Court to allow for amended letters with increased authority.</a:t>
            </a:r>
          </a:p>
          <a:p>
            <a:pPr>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Letters of appointment may indicate that the fiduciary is </a:t>
            </a:r>
            <a:r>
              <a:rPr lang="en-US" sz="1600" b="1" dirty="0">
                <a:effectLst/>
                <a:ea typeface="Calibri" panose="020F0502020204030204" pitchFamily="34" charset="0"/>
                <a:cs typeface="Times New Roman" panose="02020603050405020304" pitchFamily="18" charset="0"/>
              </a:rPr>
              <a:t>prohibited</a:t>
            </a:r>
            <a:r>
              <a:rPr lang="en-US" sz="1600" dirty="0">
                <a:effectLst/>
                <a:ea typeface="Calibri" panose="020F0502020204030204" pitchFamily="34" charset="0"/>
                <a:cs typeface="Times New Roman" panose="02020603050405020304" pitchFamily="18" charset="0"/>
              </a:rPr>
              <a:t> from transferring or selling the property without Court approval or the </a:t>
            </a:r>
            <a:r>
              <a:rPr lang="en-US" sz="1600" b="1" dirty="0">
                <a:effectLst/>
                <a:ea typeface="Calibri" panose="020F0502020204030204" pitchFamily="34" charset="0"/>
                <a:cs typeface="Times New Roman" panose="02020603050405020304" pitchFamily="18" charset="0"/>
              </a:rPr>
              <a:t>posting of a bond</a:t>
            </a:r>
            <a:r>
              <a:rPr lang="en-US" sz="1600" dirty="0">
                <a:effectLst/>
                <a:ea typeface="Calibri" panose="020F0502020204030204" pitchFamily="34" charset="0"/>
                <a:cs typeface="Times New Roman" panose="02020603050405020304" pitchFamily="18" charset="0"/>
              </a:rPr>
              <a:t>.  If so, application must be made to the Court for authorization and setting of bond amount.  Could delay a closing and the fiduciary should be aware of his/her credit rating and financial profile to make sure that he/she can qualify for the issuance of a bond.</a:t>
            </a:r>
          </a:p>
          <a:p>
            <a:pPr>
              <a:lnSpc>
                <a:spcPct val="107000"/>
              </a:lnSpc>
              <a:spcBef>
                <a:spcPts val="600"/>
              </a:spcBef>
              <a:spcAft>
                <a:spcPts val="600"/>
              </a:spcAft>
            </a:pPr>
            <a:r>
              <a:rPr lang="en-US" sz="1600" dirty="0">
                <a:effectLst/>
                <a:ea typeface="Calibri" panose="020F0502020204030204" pitchFamily="34" charset="0"/>
                <a:cs typeface="Times New Roman" panose="02020603050405020304" pitchFamily="18" charset="0"/>
              </a:rPr>
              <a:t>Fiduciary should be familiar with the property being sold.  Check for liens/judgments/building violations. </a:t>
            </a:r>
            <a:r>
              <a:rPr lang="en-US" sz="1600" b="1" u="sng" dirty="0">
                <a:effectLst/>
                <a:highlight>
                  <a:srgbClr val="FFFF00"/>
                </a:highlight>
                <a:ea typeface="Calibri" panose="020F0502020204030204" pitchFamily="34" charset="0"/>
                <a:cs typeface="Times New Roman" panose="02020603050405020304" pitchFamily="18" charset="0"/>
              </a:rPr>
              <a:t>Good idea for Fiduciary to do title search before entering into a contract to cure issues</a:t>
            </a:r>
            <a:r>
              <a:rPr lang="en-US" sz="1600" dirty="0">
                <a:effectLst/>
                <a:ea typeface="Calibri" panose="020F0502020204030204" pitchFamily="34" charset="0"/>
                <a:cs typeface="Times New Roman" panose="02020603050405020304" pitchFamily="18" charset="0"/>
              </a:rPr>
              <a:t>.  </a:t>
            </a:r>
          </a:p>
          <a:p>
            <a:pPr>
              <a:lnSpc>
                <a:spcPct val="107000"/>
              </a:lnSpc>
              <a:spcBef>
                <a:spcPts val="600"/>
              </a:spcBef>
              <a:spcAft>
                <a:spcPts val="600"/>
              </a:spcAft>
            </a:pPr>
            <a:r>
              <a:rPr lang="en-US" sz="1600" dirty="0">
                <a:ea typeface="Calibri" panose="020F0502020204030204" pitchFamily="34" charset="0"/>
                <a:cs typeface="Times New Roman" panose="02020603050405020304" pitchFamily="18" charset="0"/>
              </a:rPr>
              <a:t>Once you determine you have authority to sell, turn your attention to NYS and IRS Releases of Lien.</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8947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2BA1-49A9-4981-B8BA-49DCA1A0BE08}"/>
              </a:ext>
            </a:extLst>
          </p:cNvPr>
          <p:cNvSpPr>
            <a:spLocks noGrp="1"/>
          </p:cNvSpPr>
          <p:nvPr>
            <p:ph type="title"/>
          </p:nvPr>
        </p:nvSpPr>
        <p:spPr>
          <a:xfrm>
            <a:off x="1028700" y="685800"/>
            <a:ext cx="7200900" cy="1295400"/>
          </a:xfrm>
        </p:spPr>
        <p:txBody>
          <a:bodyPr>
            <a:normAutofit/>
          </a:bodyPr>
          <a:lstStyle/>
          <a:p>
            <a:pPr algn="ctr"/>
            <a:r>
              <a:rPr lang="en-US" sz="4000" b="1" dirty="0">
                <a:effectLst/>
                <a:ea typeface="Calibri" panose="020F0502020204030204" pitchFamily="34" charset="0"/>
              </a:rPr>
              <a:t>NYS Release of Estate Tax lien</a:t>
            </a:r>
            <a:endParaRPr lang="en-US" sz="4000" dirty="0"/>
          </a:p>
        </p:txBody>
      </p:sp>
      <p:sp>
        <p:nvSpPr>
          <p:cNvPr id="3" name="Content Placeholder 2">
            <a:extLst>
              <a:ext uri="{FF2B5EF4-FFF2-40B4-BE49-F238E27FC236}">
                <a16:creationId xmlns:a16="http://schemas.microsoft.com/office/drawing/2014/main" id="{95B5EBAD-4990-4C0F-8177-A1CABA1D0932}"/>
              </a:ext>
            </a:extLst>
          </p:cNvPr>
          <p:cNvSpPr>
            <a:spLocks noGrp="1"/>
          </p:cNvSpPr>
          <p:nvPr>
            <p:ph idx="1"/>
          </p:nvPr>
        </p:nvSpPr>
        <p:spPr>
          <a:xfrm>
            <a:off x="990600" y="1600200"/>
            <a:ext cx="7696200" cy="4419600"/>
          </a:xfrm>
        </p:spPr>
        <p:txBody>
          <a:bodyPr>
            <a:normAutofit fontScale="25000" lnSpcReduction="20000"/>
          </a:bodyPr>
          <a:lstStyle/>
          <a:p>
            <a:pPr marR="0" lvl="0" algn="just">
              <a:lnSpc>
                <a:spcPct val="200000"/>
              </a:lnSpc>
              <a:spcBef>
                <a:spcPts val="300"/>
              </a:spcBef>
              <a:spcAft>
                <a:spcPts val="300"/>
              </a:spcAft>
              <a:buFont typeface="Wingdings" panose="05000000000000000000" pitchFamily="2" charset="2"/>
              <a:buChar char="§"/>
            </a:pPr>
            <a:r>
              <a:rPr lang="en-US" sz="6400" b="1" dirty="0">
                <a:effectLst/>
                <a:ea typeface="Calibri" panose="020F0502020204030204" pitchFamily="34" charset="0"/>
                <a:cs typeface="Times New Roman" panose="02020603050405020304" pitchFamily="18" charset="0"/>
              </a:rPr>
              <a:t>New York State</a:t>
            </a:r>
            <a:r>
              <a:rPr lang="en-US" sz="6400" dirty="0">
                <a:effectLst/>
                <a:ea typeface="Calibri" panose="020F0502020204030204" pitchFamily="34" charset="0"/>
                <a:cs typeface="Times New Roman" panose="02020603050405020304" pitchFamily="18" charset="0"/>
              </a:rPr>
              <a:t> Tax Law places a lien on the decedent's New York State real property (or cooperative apartment) to secure the payment of any estate tax due.  This is automatic!</a:t>
            </a:r>
          </a:p>
          <a:p>
            <a:pPr marR="0" lvl="0" algn="just">
              <a:lnSpc>
                <a:spcPct val="20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This estate tax lien is effective as of the decedent's date of death.</a:t>
            </a:r>
          </a:p>
          <a:p>
            <a:pPr marR="0" lvl="0" algn="just">
              <a:lnSpc>
                <a:spcPct val="20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To transfer real property (or cooperative apartment) from Decedent's estate, you must request and then receive a release of lien from the New York State Tax Department. </a:t>
            </a:r>
          </a:p>
          <a:p>
            <a:pPr marR="0" lvl="0" algn="just">
              <a:lnSpc>
                <a:spcPct val="20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The NYS Release of Lien is authorization to transfer the real property, </a:t>
            </a:r>
            <a:r>
              <a:rPr lang="en-US" sz="6400" b="1" dirty="0">
                <a:effectLst/>
                <a:ea typeface="Calibri" panose="020F0502020204030204" pitchFamily="34" charset="0"/>
                <a:cs typeface="Times New Roman" panose="02020603050405020304" pitchFamily="18" charset="0"/>
              </a:rPr>
              <a:t>located in New York State</a:t>
            </a:r>
            <a:r>
              <a:rPr lang="en-US" sz="6400" dirty="0">
                <a:effectLst/>
                <a:ea typeface="Calibri" panose="020F0502020204030204" pitchFamily="34" charset="0"/>
                <a:cs typeface="Times New Roman" panose="02020603050405020304" pitchFamily="18" charset="0"/>
              </a:rPr>
              <a:t>, free and clear of the estate tax lien. </a:t>
            </a:r>
            <a:r>
              <a:rPr lang="en-US" sz="6400" b="1" dirty="0">
                <a:effectLst/>
                <a:highlight>
                  <a:srgbClr val="FFFF00"/>
                </a:highlight>
                <a:ea typeface="Calibri" panose="020F0502020204030204" pitchFamily="34" charset="0"/>
                <a:cs typeface="Times New Roman" panose="02020603050405020304" pitchFamily="18" charset="0"/>
              </a:rPr>
              <a:t>The lien applies only to real property located in New York State</a:t>
            </a:r>
            <a:r>
              <a:rPr lang="en-US" sz="6400" dirty="0">
                <a:effectLst/>
                <a:ea typeface="Calibri" panose="020F0502020204030204" pitchFamily="34" charset="0"/>
                <a:cs typeface="Times New Roman" panose="02020603050405020304" pitchFamily="18" charset="0"/>
              </a:rPr>
              <a:t>.</a:t>
            </a:r>
          </a:p>
          <a:p>
            <a:pPr marR="0" lvl="0" algn="just">
              <a:lnSpc>
                <a:spcPct val="20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No fee applies to a release of lien.</a:t>
            </a:r>
          </a:p>
          <a:p>
            <a:endParaRPr lang="en-US" dirty="0"/>
          </a:p>
        </p:txBody>
      </p:sp>
    </p:spTree>
    <p:extLst>
      <p:ext uri="{BB962C8B-B14F-4D97-AF65-F5344CB8AC3E}">
        <p14:creationId xmlns:p14="http://schemas.microsoft.com/office/powerpoint/2010/main" val="12495737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1A65-5CC5-497B-876B-9D33929F6595}"/>
              </a:ext>
            </a:extLst>
          </p:cNvPr>
          <p:cNvSpPr>
            <a:spLocks noGrp="1"/>
          </p:cNvSpPr>
          <p:nvPr>
            <p:ph type="title"/>
          </p:nvPr>
        </p:nvSpPr>
        <p:spPr/>
        <p:txBody>
          <a:bodyPr/>
          <a:lstStyle/>
          <a:p>
            <a:pPr algn="ctr"/>
            <a:r>
              <a:rPr lang="en-US" dirty="0"/>
              <a:t>When a NYS Release of Lien is required</a:t>
            </a:r>
          </a:p>
        </p:txBody>
      </p:sp>
      <p:sp>
        <p:nvSpPr>
          <p:cNvPr id="3" name="Content Placeholder 2">
            <a:extLst>
              <a:ext uri="{FF2B5EF4-FFF2-40B4-BE49-F238E27FC236}">
                <a16:creationId xmlns:a16="http://schemas.microsoft.com/office/drawing/2014/main" id="{855E3EAA-75D9-4E8C-BC7D-22691B04C368}"/>
              </a:ext>
            </a:extLst>
          </p:cNvPr>
          <p:cNvSpPr>
            <a:spLocks noGrp="1"/>
          </p:cNvSpPr>
          <p:nvPr>
            <p:ph idx="1"/>
          </p:nvPr>
        </p:nvSpPr>
        <p:spPr>
          <a:xfrm>
            <a:off x="1028700" y="2286000"/>
            <a:ext cx="7200900" cy="3962400"/>
          </a:xfrm>
        </p:spPr>
        <p:txBody>
          <a:bodyPr>
            <a:normAutofit fontScale="25000" lnSpcReduction="20000"/>
          </a:bodyPr>
          <a:lstStyle/>
          <a:p>
            <a:pPr marR="0" lvl="0">
              <a:lnSpc>
                <a:spcPct val="17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NYS Release of Lien release of lien is necessary for all dates of death </a:t>
            </a:r>
            <a:r>
              <a:rPr lang="en-US" sz="6400" b="1" u="sng" dirty="0">
                <a:effectLst/>
                <a:ea typeface="Calibri" panose="020F0502020204030204" pitchFamily="34" charset="0"/>
                <a:cs typeface="Times New Roman" panose="02020603050405020304" pitchFamily="18" charset="0"/>
              </a:rPr>
              <a:t>unless</a:t>
            </a:r>
            <a:r>
              <a:rPr lang="en-US" sz="6400" dirty="0">
                <a:effectLst/>
                <a:ea typeface="Calibri" panose="020F0502020204030204" pitchFamily="34" charset="0"/>
                <a:cs typeface="Times New Roman" panose="02020603050405020304" pitchFamily="18" charset="0"/>
              </a:rPr>
              <a:t> the decedent and surviving spouse held real property (or cooperative apartment) as the only joint tenants.</a:t>
            </a:r>
          </a:p>
          <a:p>
            <a:pPr marR="0" lvl="0">
              <a:lnSpc>
                <a:spcPct val="170000"/>
              </a:lnSpc>
              <a:spcBef>
                <a:spcPts val="300"/>
              </a:spcBef>
              <a:spcAft>
                <a:spcPts val="300"/>
              </a:spcAft>
              <a:buFont typeface="Wingdings" panose="05000000000000000000" pitchFamily="2" charset="2"/>
              <a:buChar char="§"/>
            </a:pPr>
            <a:r>
              <a:rPr lang="en-US" sz="6400" dirty="0">
                <a:effectLst/>
                <a:ea typeface="Calibri" panose="020F0502020204030204" pitchFamily="34" charset="0"/>
                <a:cs typeface="Times New Roman" panose="02020603050405020304" pitchFamily="18" charset="0"/>
              </a:rPr>
              <a:t>Whether or not a release of lien is required </a:t>
            </a:r>
            <a:r>
              <a:rPr lang="en-US" sz="6400" b="1" u="sng" dirty="0">
                <a:effectLst/>
                <a:ea typeface="Calibri" panose="020F0502020204030204" pitchFamily="34" charset="0"/>
                <a:cs typeface="Times New Roman" panose="02020603050405020304" pitchFamily="18" charset="0"/>
              </a:rPr>
              <a:t>does </a:t>
            </a:r>
            <a:r>
              <a:rPr lang="en-US" sz="6400" b="1" u="sng" dirty="0">
                <a:ea typeface="Calibri" panose="020F0502020204030204" pitchFamily="34" charset="0"/>
                <a:cs typeface="Times New Roman" panose="02020603050405020304" pitchFamily="18" charset="0"/>
              </a:rPr>
              <a:t>NOT </a:t>
            </a:r>
            <a:r>
              <a:rPr lang="en-US" sz="6400" b="1" u="sng" dirty="0">
                <a:effectLst/>
                <a:ea typeface="Calibri" panose="020F0502020204030204" pitchFamily="34" charset="0"/>
                <a:cs typeface="Times New Roman" panose="02020603050405020304" pitchFamily="18" charset="0"/>
              </a:rPr>
              <a:t>depend on value of the property</a:t>
            </a:r>
            <a:r>
              <a:rPr lang="en-US" sz="6400" dirty="0">
                <a:effectLst/>
                <a:ea typeface="Calibri" panose="020F0502020204030204" pitchFamily="34" charset="0"/>
                <a:cs typeface="Times New Roman" panose="02020603050405020304" pitchFamily="18" charset="0"/>
              </a:rPr>
              <a:t>.</a:t>
            </a:r>
          </a:p>
          <a:p>
            <a:pPr lvl="0">
              <a:lnSpc>
                <a:spcPct val="170000"/>
              </a:lnSpc>
              <a:spcBef>
                <a:spcPts val="300"/>
              </a:spcBef>
              <a:spcAft>
                <a:spcPts val="300"/>
              </a:spcAft>
            </a:pPr>
            <a:r>
              <a:rPr lang="en-US" sz="6400" dirty="0"/>
              <a:t>Automatic lien under </a:t>
            </a:r>
            <a:r>
              <a:rPr lang="en-US" sz="6400" b="1" dirty="0"/>
              <a:t>Tax Law §975</a:t>
            </a:r>
            <a:endParaRPr lang="en-US" sz="6400" dirty="0"/>
          </a:p>
          <a:p>
            <a:pPr lvl="0">
              <a:lnSpc>
                <a:spcPct val="170000"/>
              </a:lnSpc>
              <a:spcBef>
                <a:spcPts val="300"/>
              </a:spcBef>
              <a:spcAft>
                <a:spcPts val="300"/>
              </a:spcAft>
            </a:pPr>
            <a:r>
              <a:rPr lang="en-US" sz="6400" dirty="0"/>
              <a:t>Applies to all NY property at death</a:t>
            </a:r>
          </a:p>
          <a:p>
            <a:pPr lvl="0">
              <a:lnSpc>
                <a:spcPct val="170000"/>
              </a:lnSpc>
              <a:spcBef>
                <a:spcPts val="300"/>
              </a:spcBef>
              <a:spcAft>
                <a:spcPts val="300"/>
              </a:spcAft>
            </a:pPr>
            <a:r>
              <a:rPr lang="en-US" sz="6400" dirty="0"/>
              <a:t>Duration: 10 years (but in some cases, Title requires it beyond 10 years)</a:t>
            </a:r>
          </a:p>
          <a:p>
            <a:pPr lvl="0">
              <a:lnSpc>
                <a:spcPct val="170000"/>
              </a:lnSpc>
              <a:spcBef>
                <a:spcPts val="300"/>
              </a:spcBef>
              <a:spcAft>
                <a:spcPts val="300"/>
              </a:spcAft>
            </a:pPr>
            <a:r>
              <a:rPr lang="en-US" sz="6400" dirty="0"/>
              <a:t>Must be released by </a:t>
            </a:r>
            <a:r>
              <a:rPr lang="en-US" sz="6400" b="1" dirty="0"/>
              <a:t>NYS Department of Taxation &amp; Finance (DTF)</a:t>
            </a:r>
            <a:endParaRPr lang="en-US" sz="6400" dirty="0"/>
          </a:p>
          <a:p>
            <a:pPr marR="0" lvl="0">
              <a:lnSpc>
                <a:spcPct val="200000"/>
              </a:lnSpc>
              <a:spcBef>
                <a:spcPts val="600"/>
              </a:spcBef>
              <a:spcAft>
                <a:spcPts val="600"/>
              </a:spcAft>
              <a:buFont typeface="Wingdings" panose="05000000000000000000" pitchFamily="2" charset="2"/>
              <a:buChar char="§"/>
            </a:pPr>
            <a:endParaRPr lang="en-US" sz="64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42445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F904-2943-4C02-8E54-6614D97B6B7E}"/>
              </a:ext>
            </a:extLst>
          </p:cNvPr>
          <p:cNvSpPr>
            <a:spLocks noGrp="1"/>
          </p:cNvSpPr>
          <p:nvPr>
            <p:ph type="title"/>
          </p:nvPr>
        </p:nvSpPr>
        <p:spPr/>
        <p:txBody>
          <a:bodyPr>
            <a:normAutofit/>
          </a:bodyPr>
          <a:lstStyle/>
          <a:p>
            <a:pPr algn="ctr"/>
            <a:r>
              <a:rPr lang="en-US" sz="3200" b="1" dirty="0">
                <a:effectLst/>
                <a:ea typeface="Calibri" panose="020F0502020204030204" pitchFamily="34" charset="0"/>
              </a:rPr>
              <a:t>How to ensure timely processing of an Application for a NYS Release of Lien</a:t>
            </a:r>
            <a:endParaRPr lang="en-US" sz="3200" dirty="0"/>
          </a:p>
        </p:txBody>
      </p:sp>
      <p:sp>
        <p:nvSpPr>
          <p:cNvPr id="3" name="Content Placeholder 2">
            <a:extLst>
              <a:ext uri="{FF2B5EF4-FFF2-40B4-BE49-F238E27FC236}">
                <a16:creationId xmlns:a16="http://schemas.microsoft.com/office/drawing/2014/main" id="{A40B3760-CC06-4955-9768-44A18A604C9C}"/>
              </a:ext>
            </a:extLst>
          </p:cNvPr>
          <p:cNvSpPr>
            <a:spLocks noGrp="1"/>
          </p:cNvSpPr>
          <p:nvPr>
            <p:ph idx="1"/>
          </p:nvPr>
        </p:nvSpPr>
        <p:spPr>
          <a:xfrm>
            <a:off x="1028700" y="1828800"/>
            <a:ext cx="7200900" cy="4495800"/>
          </a:xfrm>
        </p:spPr>
        <p:txBody>
          <a:bodyPr>
            <a:normAutofit fontScale="47500" lnSpcReduction="20000"/>
          </a:bodyPr>
          <a:lstStyle/>
          <a:p>
            <a:pPr marR="0" lvl="0">
              <a:lnSpc>
                <a:spcPct val="120000"/>
              </a:lnSpc>
              <a:spcBef>
                <a:spcPts val="600"/>
              </a:spcBef>
              <a:spcAft>
                <a:spcPts val="600"/>
              </a:spcAft>
              <a:buFont typeface="Wingdings" panose="05000000000000000000" pitchFamily="2" charset="2"/>
              <a:buChar char="§"/>
            </a:pPr>
            <a:r>
              <a:rPr lang="en-US" sz="3400" b="1" dirty="0">
                <a:effectLst/>
                <a:highlight>
                  <a:srgbClr val="FFFF00"/>
                </a:highlight>
                <a:ea typeface="Calibri" panose="020F0502020204030204" pitchFamily="34" charset="0"/>
                <a:cs typeface="Times New Roman" panose="02020603050405020304" pitchFamily="18" charset="0"/>
              </a:rPr>
              <a:t>Don’t schedule your closing until you receive your stamped copy of the release of lien</a:t>
            </a:r>
            <a:r>
              <a:rPr lang="en-US" sz="3400" dirty="0">
                <a:effectLst/>
                <a:ea typeface="Calibri" panose="020F0502020204030204" pitchFamily="34" charset="0"/>
                <a:cs typeface="Times New Roman" panose="02020603050405020304" pitchFamily="18" charset="0"/>
              </a:rPr>
              <a:t> (if a release of lien is required).</a:t>
            </a:r>
          </a:p>
          <a:p>
            <a:pPr marR="0" lvl="0">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Avoid delaying your closing – make sure your application is accurate and complete. Before you submit your application for a release of lien, double check that you have:</a:t>
            </a:r>
          </a:p>
          <a:p>
            <a:pPr lvl="1">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selected the correct forms (see chart that follows).</a:t>
            </a:r>
          </a:p>
          <a:p>
            <a:pPr lvl="1">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included </a:t>
            </a:r>
            <a:r>
              <a:rPr lang="en-US" sz="3400" b="1" dirty="0">
                <a:effectLst/>
                <a:ea typeface="Calibri" panose="020F0502020204030204" pitchFamily="34" charset="0"/>
                <a:cs typeface="Times New Roman" panose="02020603050405020304" pitchFamily="18" charset="0"/>
              </a:rPr>
              <a:t>all</a:t>
            </a:r>
            <a:r>
              <a:rPr lang="en-US" sz="3400" dirty="0">
                <a:effectLst/>
                <a:ea typeface="Calibri" panose="020F0502020204030204" pitchFamily="34" charset="0"/>
                <a:cs typeface="Times New Roman" panose="02020603050405020304" pitchFamily="18" charset="0"/>
              </a:rPr>
              <a:t> the required documents.</a:t>
            </a:r>
          </a:p>
          <a:p>
            <a:pPr lvl="1">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completed all the required sections.</a:t>
            </a:r>
          </a:p>
          <a:p>
            <a:pPr>
              <a:lnSpc>
                <a:spcPct val="120000"/>
              </a:lnSpc>
              <a:spcBef>
                <a:spcPts val="600"/>
              </a:spcBef>
              <a:spcAft>
                <a:spcPts val="600"/>
              </a:spcAft>
              <a:buFont typeface="Wingdings" panose="05000000000000000000" pitchFamily="2" charset="2"/>
              <a:buChar char="§"/>
            </a:pPr>
            <a:r>
              <a:rPr lang="en-US" sz="3400" dirty="0">
                <a:ea typeface="Calibri" panose="020F0502020204030204" pitchFamily="34" charset="0"/>
                <a:cs typeface="Times New Roman" panose="02020603050405020304" pitchFamily="18" charset="0"/>
              </a:rPr>
              <a:t>A</a:t>
            </a:r>
            <a:r>
              <a:rPr lang="en-US" sz="3400" dirty="0">
                <a:effectLst/>
                <a:ea typeface="Calibri" panose="020F0502020204030204" pitchFamily="34" charset="0"/>
                <a:cs typeface="Times New Roman" panose="02020603050405020304" pitchFamily="18" charset="0"/>
              </a:rPr>
              <a:t>verage processing time for a completed application is </a:t>
            </a:r>
            <a:r>
              <a:rPr lang="en-US" sz="3400" b="1" dirty="0">
                <a:effectLst/>
                <a:ea typeface="Calibri" panose="020F0502020204030204" pitchFamily="34" charset="0"/>
                <a:cs typeface="Times New Roman" panose="02020603050405020304" pitchFamily="18" charset="0"/>
              </a:rPr>
              <a:t>three to four weeks</a:t>
            </a:r>
            <a:r>
              <a:rPr lang="en-US" sz="3400" dirty="0">
                <a:effectLst/>
                <a:ea typeface="Calibri" panose="020F0502020204030204" pitchFamily="34" charset="0"/>
                <a:cs typeface="Times New Roman" panose="02020603050405020304" pitchFamily="18" charset="0"/>
              </a:rPr>
              <a:t>.</a:t>
            </a:r>
          </a:p>
          <a:p>
            <a:pPr marR="0" lvl="0">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Allow an additional seven to ten business days for mailing.</a:t>
            </a:r>
          </a:p>
          <a:p>
            <a:pPr marR="0" lvl="0">
              <a:lnSpc>
                <a:spcPct val="120000"/>
              </a:lnSpc>
              <a:spcBef>
                <a:spcPts val="600"/>
              </a:spcBef>
              <a:spcAft>
                <a:spcPts val="600"/>
              </a:spcAft>
              <a:buFont typeface="Wingdings" panose="05000000000000000000" pitchFamily="2" charset="2"/>
              <a:buChar char="§"/>
            </a:pPr>
            <a:r>
              <a:rPr lang="en-US" sz="3400" dirty="0">
                <a:effectLst/>
                <a:ea typeface="Calibri" panose="020F0502020204030204" pitchFamily="34" charset="0"/>
                <a:cs typeface="Times New Roman" panose="02020603050405020304" pitchFamily="18" charset="0"/>
              </a:rPr>
              <a:t>Incorrect or incomplete forms and missing documents can add significant processing time.</a:t>
            </a:r>
          </a:p>
          <a:p>
            <a:endParaRPr lang="en-US" dirty="0"/>
          </a:p>
        </p:txBody>
      </p:sp>
    </p:spTree>
    <p:extLst>
      <p:ext uri="{BB962C8B-B14F-4D97-AF65-F5344CB8AC3E}">
        <p14:creationId xmlns:p14="http://schemas.microsoft.com/office/powerpoint/2010/main" val="2141741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98048-B674-4647-90FB-B79DF9C9E9D4}"/>
              </a:ext>
            </a:extLst>
          </p:cNvPr>
          <p:cNvSpPr>
            <a:spLocks noGrp="1"/>
          </p:cNvSpPr>
          <p:nvPr>
            <p:ph type="title"/>
          </p:nvPr>
        </p:nvSpPr>
        <p:spPr>
          <a:xfrm>
            <a:off x="1028700" y="609600"/>
            <a:ext cx="7010400" cy="1066800"/>
          </a:xfrm>
        </p:spPr>
        <p:txBody>
          <a:bodyPr>
            <a:normAutofit/>
          </a:bodyPr>
          <a:lstStyle/>
          <a:p>
            <a:pPr algn="ctr"/>
            <a:r>
              <a:rPr lang="en-US" sz="3200" b="1" dirty="0">
                <a:effectLst/>
                <a:ea typeface="Calibri" panose="020F0502020204030204" pitchFamily="34" charset="0"/>
              </a:rPr>
              <a:t>How to apply for a New York State Release of Lien</a:t>
            </a:r>
            <a:endParaRPr lang="en-US" sz="3200" dirty="0"/>
          </a:p>
        </p:txBody>
      </p:sp>
      <p:sp>
        <p:nvSpPr>
          <p:cNvPr id="3" name="Content Placeholder 2">
            <a:extLst>
              <a:ext uri="{FF2B5EF4-FFF2-40B4-BE49-F238E27FC236}">
                <a16:creationId xmlns:a16="http://schemas.microsoft.com/office/drawing/2014/main" id="{7F4E58A4-ABAF-4DF5-BB1B-45A377215336}"/>
              </a:ext>
            </a:extLst>
          </p:cNvPr>
          <p:cNvSpPr>
            <a:spLocks noGrp="1"/>
          </p:cNvSpPr>
          <p:nvPr>
            <p:ph idx="1"/>
          </p:nvPr>
        </p:nvSpPr>
        <p:spPr>
          <a:xfrm>
            <a:off x="1028700" y="1828800"/>
            <a:ext cx="7200900" cy="4495800"/>
          </a:xfrm>
        </p:spPr>
        <p:txBody>
          <a:bodyPr>
            <a:normAutofit fontScale="70000" lnSpcReduction="20000"/>
          </a:bodyPr>
          <a:lstStyle/>
          <a:p>
            <a:pPr marL="73152" marR="0" indent="0">
              <a:lnSpc>
                <a:spcPct val="120000"/>
              </a:lnSpc>
              <a:spcBef>
                <a:spcPts val="600"/>
              </a:spcBef>
              <a:spcAft>
                <a:spcPts val="600"/>
              </a:spcAft>
              <a:buNone/>
            </a:pPr>
            <a:r>
              <a:rPr lang="en-US" sz="1900" dirty="0">
                <a:effectLst/>
                <a:ea typeface="Calibri" panose="020F0502020204030204" pitchFamily="34" charset="0"/>
                <a:cs typeface="Times New Roman" panose="02020603050405020304" pitchFamily="18" charset="0"/>
              </a:rPr>
              <a:t>To get NYS Release of Lien, you must file </a:t>
            </a:r>
            <a:r>
              <a:rPr lang="en-US" sz="1900" b="1" u="sng" dirty="0">
                <a:effectLst/>
                <a:ea typeface="Calibri" panose="020F0502020204030204" pitchFamily="34" charset="0"/>
                <a:cs typeface="Times New Roman" panose="02020603050405020304" pitchFamily="18" charset="0"/>
              </a:rPr>
              <a:t>two (2) NYS forms</a:t>
            </a:r>
            <a:r>
              <a:rPr lang="en-US" sz="1900" dirty="0">
                <a:effectLst/>
                <a:ea typeface="Calibri" panose="020F0502020204030204" pitchFamily="34" charset="0"/>
                <a:cs typeface="Times New Roman" panose="02020603050405020304" pitchFamily="18" charset="0"/>
              </a:rPr>
              <a:t> AND all supplemental documents (see below).</a:t>
            </a:r>
          </a:p>
          <a:p>
            <a:pPr marL="342900" marR="0" lvl="0" indent="-342900">
              <a:lnSpc>
                <a:spcPct val="120000"/>
              </a:lnSpc>
              <a:spcBef>
                <a:spcPts val="600"/>
              </a:spcBef>
              <a:spcAft>
                <a:spcPts val="600"/>
              </a:spcAft>
              <a:buFont typeface="+mj-lt"/>
              <a:buAutoNum type="arabicPeriod"/>
            </a:pPr>
            <a:r>
              <a:rPr lang="en-US" sz="1900" dirty="0">
                <a:effectLst/>
                <a:ea typeface="Calibri" panose="020F0502020204030204" pitchFamily="34" charset="0"/>
                <a:cs typeface="Times New Roman" panose="02020603050405020304" pitchFamily="18" charset="0"/>
              </a:rPr>
              <a:t>File Form </a:t>
            </a:r>
            <a:r>
              <a:rPr lang="en-US" sz="1900" b="1" dirty="0">
                <a:effectLst/>
                <a:ea typeface="Calibri" panose="020F0502020204030204" pitchFamily="34" charset="0"/>
                <a:cs typeface="Times New Roman" panose="02020603050405020304" pitchFamily="18" charset="0"/>
              </a:rPr>
              <a:t>ET-117</a:t>
            </a:r>
            <a:r>
              <a:rPr lang="en-US" sz="1900" dirty="0">
                <a:effectLst/>
                <a:ea typeface="Calibri" panose="020F0502020204030204" pitchFamily="34" charset="0"/>
                <a:cs typeface="Times New Roman" panose="02020603050405020304" pitchFamily="18" charset="0"/>
              </a:rPr>
              <a:t> </a:t>
            </a:r>
            <a:r>
              <a:rPr lang="en-US" sz="1900" b="1" u="sng" dirty="0">
                <a:effectLst/>
                <a:highlight>
                  <a:srgbClr val="FFFF00"/>
                </a:highlight>
                <a:ea typeface="Calibri" panose="020F0502020204030204" pitchFamily="34" charset="0"/>
                <a:cs typeface="Times New Roman" panose="02020603050405020304" pitchFamily="18" charset="0"/>
              </a:rPr>
              <a:t>AND</a:t>
            </a:r>
            <a:r>
              <a:rPr lang="en-US" sz="1900" dirty="0">
                <a:effectLst/>
                <a:ea typeface="Calibri" panose="020F0502020204030204" pitchFamily="34" charset="0"/>
                <a:cs typeface="Times New Roman" panose="02020603050405020304" pitchFamily="18" charset="0"/>
              </a:rPr>
              <a:t> one of the following:</a:t>
            </a:r>
          </a:p>
          <a:p>
            <a:pPr marL="342900" marR="0" lvl="0" indent="-342900">
              <a:lnSpc>
                <a:spcPct val="120000"/>
              </a:lnSpc>
              <a:spcBef>
                <a:spcPts val="600"/>
              </a:spcBef>
              <a:spcAft>
                <a:spcPts val="600"/>
              </a:spcAft>
              <a:buFont typeface="+mj-lt"/>
              <a:buAutoNum type="arabicPeriod"/>
            </a:pPr>
            <a:r>
              <a:rPr lang="en-US" sz="1900" dirty="0">
                <a:effectLst/>
                <a:ea typeface="Calibri" panose="020F0502020204030204" pitchFamily="34" charset="0"/>
                <a:cs typeface="Times New Roman" panose="02020603050405020304" pitchFamily="18" charset="0"/>
              </a:rPr>
              <a:t>One of these forms:</a:t>
            </a:r>
          </a:p>
          <a:p>
            <a:pPr marL="742950" marR="0" lvl="1" indent="-285750">
              <a:lnSpc>
                <a:spcPct val="120000"/>
              </a:lnSpc>
              <a:spcBef>
                <a:spcPts val="600"/>
              </a:spcBef>
              <a:spcAft>
                <a:spcPts val="600"/>
              </a:spcAft>
              <a:buFont typeface="Wingdings" panose="05000000000000000000" pitchFamily="2" charset="2"/>
              <a:buChar char="§"/>
            </a:pPr>
            <a:r>
              <a:rPr lang="en-US" sz="1900" b="1" u="sng" dirty="0">
                <a:effectLst/>
                <a:ea typeface="Calibri" panose="020F0502020204030204" pitchFamily="34" charset="0"/>
                <a:cs typeface="Times New Roman" panose="02020603050405020304" pitchFamily="18" charset="0"/>
              </a:rPr>
              <a:t>Form ET-30</a:t>
            </a:r>
            <a:r>
              <a:rPr lang="en-US" sz="1900" dirty="0">
                <a:effectLst/>
                <a:ea typeface="Calibri" panose="020F0502020204030204" pitchFamily="34" charset="0"/>
                <a:cs typeface="Times New Roman" panose="02020603050405020304" pitchFamily="18" charset="0"/>
              </a:rPr>
              <a:t>, Application for Release(s) of Estate Tax Lien,</a:t>
            </a:r>
          </a:p>
          <a:p>
            <a:pPr marL="742950" marR="0" lvl="1" indent="-285750">
              <a:lnSpc>
                <a:spcPct val="120000"/>
              </a:lnSpc>
              <a:spcBef>
                <a:spcPts val="600"/>
              </a:spcBef>
              <a:spcAft>
                <a:spcPts val="600"/>
              </a:spcAft>
              <a:buFont typeface="Wingdings" panose="05000000000000000000" pitchFamily="2" charset="2"/>
              <a:buChar char="§"/>
            </a:pPr>
            <a:r>
              <a:rPr lang="en-US" sz="1900" b="1" u="sng" dirty="0">
                <a:effectLst/>
                <a:ea typeface="Calibri" panose="020F0502020204030204" pitchFamily="34" charset="0"/>
                <a:cs typeface="Times New Roman" panose="02020603050405020304" pitchFamily="18" charset="0"/>
              </a:rPr>
              <a:t>Form ET-706</a:t>
            </a:r>
            <a:r>
              <a:rPr lang="en-US" sz="1900" dirty="0">
                <a:effectLst/>
                <a:ea typeface="Calibri" panose="020F0502020204030204" pitchFamily="34" charset="0"/>
                <a:cs typeface="Times New Roman" panose="02020603050405020304" pitchFamily="18" charset="0"/>
              </a:rPr>
              <a:t>, New York State Estate Tax Return (if we already have your return on file but you need to submit Form ET-117 and you are not amending Form ET-706, send only the first page of Form ET-706 and write "Copy for Lien Request" on it), </a:t>
            </a:r>
            <a:r>
              <a:rPr lang="en-US" sz="1900" b="1" dirty="0">
                <a:effectLst/>
                <a:highlight>
                  <a:srgbClr val="FFFF00"/>
                </a:highlight>
                <a:ea typeface="Calibri" panose="020F0502020204030204" pitchFamily="34" charset="0"/>
                <a:cs typeface="Times New Roman" panose="02020603050405020304" pitchFamily="18" charset="0"/>
              </a:rPr>
              <a:t>OR</a:t>
            </a:r>
            <a:endParaRPr lang="en-US" sz="1900" dirty="0">
              <a:effectLst/>
              <a:ea typeface="Calibri" panose="020F0502020204030204" pitchFamily="34" charset="0"/>
              <a:cs typeface="Times New Roman" panose="02020603050405020304" pitchFamily="18" charset="0"/>
            </a:endParaRPr>
          </a:p>
          <a:p>
            <a:pPr marL="742950" marR="0" lvl="1" indent="-285750">
              <a:lnSpc>
                <a:spcPct val="120000"/>
              </a:lnSpc>
              <a:spcBef>
                <a:spcPts val="600"/>
              </a:spcBef>
              <a:spcAft>
                <a:spcPts val="600"/>
              </a:spcAft>
              <a:buFont typeface="Wingdings" panose="05000000000000000000" pitchFamily="2" charset="2"/>
              <a:buChar char="§"/>
            </a:pPr>
            <a:r>
              <a:rPr lang="en-US" sz="1900" b="1" u="sng" dirty="0">
                <a:effectLst/>
                <a:ea typeface="Calibri" panose="020F0502020204030204" pitchFamily="34" charset="0"/>
                <a:cs typeface="Times New Roman" panose="02020603050405020304" pitchFamily="18" charset="0"/>
              </a:rPr>
              <a:t>Form ET-85</a:t>
            </a:r>
            <a:r>
              <a:rPr lang="en-US" sz="1900" dirty="0">
                <a:effectLst/>
                <a:ea typeface="Calibri" panose="020F0502020204030204" pitchFamily="34" charset="0"/>
                <a:cs typeface="Times New Roman" panose="02020603050405020304" pitchFamily="18" charset="0"/>
              </a:rPr>
              <a:t>, New York State Estate Tax Certification.</a:t>
            </a:r>
          </a:p>
          <a:p>
            <a:pPr marL="530352" marR="0" indent="0">
              <a:lnSpc>
                <a:spcPct val="120000"/>
              </a:lnSpc>
              <a:spcBef>
                <a:spcPts val="600"/>
              </a:spcBef>
              <a:spcAft>
                <a:spcPts val="600"/>
              </a:spcAft>
              <a:buNone/>
            </a:pPr>
            <a:r>
              <a:rPr lang="en-US" sz="1900" dirty="0">
                <a:effectLst/>
                <a:ea typeface="Calibri" panose="020F0502020204030204" pitchFamily="34" charset="0"/>
                <a:cs typeface="Times New Roman" panose="02020603050405020304" pitchFamily="18" charset="0"/>
              </a:rPr>
              <a:t> </a:t>
            </a:r>
            <a:r>
              <a:rPr lang="en-US" sz="1900" b="1" u="sng" dirty="0">
                <a:effectLst/>
                <a:highlight>
                  <a:srgbClr val="FFFF00"/>
                </a:highlight>
                <a:ea typeface="Calibri" panose="020F0502020204030204" pitchFamily="34" charset="0"/>
                <a:cs typeface="Times New Roman" panose="02020603050405020304" pitchFamily="18" charset="0"/>
              </a:rPr>
              <a:t>PLEASE REFER TO THE CHART TO SEE WHICH OF THESE FORMS YOU NEED TO FILE</a:t>
            </a:r>
          </a:p>
          <a:p>
            <a:pPr marL="530352" marR="0" indent="0">
              <a:lnSpc>
                <a:spcPct val="120000"/>
              </a:lnSpc>
              <a:spcBef>
                <a:spcPts val="600"/>
              </a:spcBef>
              <a:spcAft>
                <a:spcPts val="600"/>
              </a:spcAft>
              <a:buNone/>
            </a:pPr>
            <a:endParaRPr lang="en-US" sz="1900" dirty="0">
              <a:effectLst/>
              <a:ea typeface="Calibri" panose="020F0502020204030204" pitchFamily="34" charset="0"/>
              <a:cs typeface="Times New Roman" panose="02020603050405020304" pitchFamily="18" charset="0"/>
            </a:endParaRPr>
          </a:p>
          <a:p>
            <a:pPr marL="0" marR="0" lvl="0" indent="0">
              <a:lnSpc>
                <a:spcPct val="120000"/>
              </a:lnSpc>
              <a:spcBef>
                <a:spcPts val="600"/>
              </a:spcBef>
              <a:spcAft>
                <a:spcPts val="600"/>
              </a:spcAft>
              <a:buNone/>
            </a:pPr>
            <a:r>
              <a:rPr lang="en-US" sz="1900" b="1" u="sng" dirty="0">
                <a:effectLst/>
                <a:ea typeface="Calibri" panose="020F0502020204030204" pitchFamily="34" charset="0"/>
                <a:cs typeface="Times New Roman" panose="02020603050405020304" pitchFamily="18" charset="0"/>
              </a:rPr>
              <a:t>Practice Note</a:t>
            </a:r>
            <a:r>
              <a:rPr lang="en-US" sz="1900" dirty="0">
                <a:effectLst/>
                <a:ea typeface="Calibri" panose="020F0502020204030204" pitchFamily="34" charset="0"/>
                <a:cs typeface="Times New Roman" panose="02020603050405020304" pitchFamily="18" charset="0"/>
              </a:rPr>
              <a:t>:  If you wish to designate a representative to receive confidential information on your behalf, see </a:t>
            </a:r>
            <a:r>
              <a:rPr lang="en-US" sz="1900" b="1" dirty="0">
                <a:effectLst/>
                <a:ea typeface="Calibri" panose="020F0502020204030204" pitchFamily="34" charset="0"/>
                <a:cs typeface="Times New Roman" panose="02020603050405020304" pitchFamily="18" charset="0"/>
              </a:rPr>
              <a:t>Form ET-14</a:t>
            </a:r>
            <a:r>
              <a:rPr lang="en-US" sz="1900" dirty="0">
                <a:effectLst/>
                <a:ea typeface="Calibri" panose="020F0502020204030204" pitchFamily="34" charset="0"/>
                <a:cs typeface="Times New Roman" panose="02020603050405020304" pitchFamily="18" charset="0"/>
              </a:rPr>
              <a:t>. </a:t>
            </a:r>
          </a:p>
          <a:p>
            <a:pPr marL="0" marR="0" lvl="0" indent="0">
              <a:lnSpc>
                <a:spcPct val="120000"/>
              </a:lnSpc>
              <a:spcBef>
                <a:spcPts val="600"/>
              </a:spcBef>
              <a:spcAft>
                <a:spcPts val="600"/>
              </a:spcAft>
              <a:buNone/>
            </a:pPr>
            <a:r>
              <a:rPr lang="en-US" sz="1900" b="1" dirty="0">
                <a:ea typeface="Calibri" panose="020F0502020204030204" pitchFamily="34" charset="0"/>
                <a:cs typeface="Times New Roman" panose="02020603050405020304" pitchFamily="18" charset="0"/>
              </a:rPr>
              <a:t>Link to NYS site with details:  </a:t>
            </a:r>
            <a:r>
              <a:rPr lang="en-US" sz="1900" b="1" dirty="0">
                <a:ea typeface="Calibri" panose="020F0502020204030204" pitchFamily="34" charset="0"/>
                <a:cs typeface="Times New Roman" panose="02020603050405020304" pitchFamily="18" charset="0"/>
                <a:hlinkClick r:id="rId2"/>
              </a:rPr>
              <a:t>https://</a:t>
            </a:r>
            <a:r>
              <a:rPr lang="en-US" sz="1900" b="1" dirty="0" err="1">
                <a:ea typeface="Calibri" panose="020F0502020204030204" pitchFamily="34" charset="0"/>
                <a:cs typeface="Times New Roman" panose="02020603050405020304" pitchFamily="18" charset="0"/>
                <a:hlinkClick r:id="rId2"/>
              </a:rPr>
              <a:t>www.tax.ny.gov</a:t>
            </a:r>
            <a:r>
              <a:rPr lang="en-US" sz="1900" b="1" dirty="0">
                <a:ea typeface="Calibri" panose="020F0502020204030204" pitchFamily="34" charset="0"/>
                <a:cs typeface="Times New Roman" panose="02020603050405020304" pitchFamily="18" charset="0"/>
                <a:hlinkClick r:id="rId2"/>
              </a:rPr>
              <a:t>/pit/estate/</a:t>
            </a:r>
            <a:r>
              <a:rPr lang="en-US" sz="1900" b="1" dirty="0" err="1">
                <a:ea typeface="Calibri" panose="020F0502020204030204" pitchFamily="34" charset="0"/>
                <a:cs typeface="Times New Roman" panose="02020603050405020304" pitchFamily="18" charset="0"/>
                <a:hlinkClick r:id="rId2"/>
              </a:rPr>
              <a:t>release_lien.htm</a:t>
            </a:r>
            <a:endParaRPr lang="en-US" sz="1900" b="1" dirty="0">
              <a:ea typeface="Calibri" panose="020F0502020204030204" pitchFamily="34" charset="0"/>
              <a:cs typeface="Times New Roman" panose="02020603050405020304" pitchFamily="18" charset="0"/>
            </a:endParaRPr>
          </a:p>
          <a:p>
            <a:pPr marL="0" marR="0" lvl="0" indent="0">
              <a:lnSpc>
                <a:spcPct val="120000"/>
              </a:lnSpc>
              <a:spcBef>
                <a:spcPts val="600"/>
              </a:spcBef>
              <a:spcAft>
                <a:spcPts val="600"/>
              </a:spcAft>
              <a:buNone/>
            </a:pPr>
            <a:endParaRPr lang="en-US" dirty="0"/>
          </a:p>
        </p:txBody>
      </p:sp>
    </p:spTree>
    <p:extLst>
      <p:ext uri="{BB962C8B-B14F-4D97-AF65-F5344CB8AC3E}">
        <p14:creationId xmlns:p14="http://schemas.microsoft.com/office/powerpoint/2010/main" val="2892420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BB43-6570-49BE-B8D1-910EB8F910DF}"/>
              </a:ext>
            </a:extLst>
          </p:cNvPr>
          <p:cNvSpPr>
            <a:spLocks noGrp="1"/>
          </p:cNvSpPr>
          <p:nvPr>
            <p:ph type="title"/>
          </p:nvPr>
        </p:nvSpPr>
        <p:spPr>
          <a:xfrm>
            <a:off x="685800" y="457200"/>
            <a:ext cx="7772400" cy="1485900"/>
          </a:xfrm>
        </p:spPr>
        <p:txBody>
          <a:bodyPr>
            <a:normAutofit fontScale="90000"/>
          </a:bodyPr>
          <a:lstStyle/>
          <a:p>
            <a:pPr algn="ctr"/>
            <a:r>
              <a:rPr lang="en-US" sz="4800" b="1" dirty="0"/>
              <a:t>Kestenbaum &amp; Mark LLP</a:t>
            </a:r>
            <a:br>
              <a:rPr lang="en-US" sz="4800" dirty="0"/>
            </a:br>
            <a:r>
              <a:rPr lang="en-US" sz="4400" dirty="0"/>
              <a:t>Estate Planning and Administration</a:t>
            </a:r>
            <a:endParaRPr lang="en-US" dirty="0"/>
          </a:p>
        </p:txBody>
      </p:sp>
      <p:sp>
        <p:nvSpPr>
          <p:cNvPr id="3" name="Content Placeholder 2">
            <a:extLst>
              <a:ext uri="{FF2B5EF4-FFF2-40B4-BE49-F238E27FC236}">
                <a16:creationId xmlns:a16="http://schemas.microsoft.com/office/drawing/2014/main" id="{0C073D17-B7D0-4BDB-80FE-81ECD87B0990}"/>
              </a:ext>
            </a:extLst>
          </p:cNvPr>
          <p:cNvSpPr>
            <a:spLocks noGrp="1"/>
          </p:cNvSpPr>
          <p:nvPr>
            <p:ph idx="1"/>
          </p:nvPr>
        </p:nvSpPr>
        <p:spPr>
          <a:xfrm>
            <a:off x="1028700" y="2057400"/>
            <a:ext cx="7200900" cy="4114800"/>
          </a:xfrm>
        </p:spPr>
        <p:txBody>
          <a:bodyPr>
            <a:normAutofit fontScale="70000" lnSpcReduction="20000"/>
          </a:bodyPr>
          <a:lstStyle/>
          <a:p>
            <a:pPr algn="l">
              <a:buFont typeface="Arial" panose="020B0604020202020204" pitchFamily="34" charset="0"/>
              <a:buChar char="•"/>
            </a:pPr>
            <a:r>
              <a:rPr lang="en-US" b="0" i="0" dirty="0">
                <a:solidFill>
                  <a:srgbClr val="333333"/>
                </a:solidFill>
                <a:effectLst/>
                <a:latin typeface="Montserrat" panose="00000500000000000000" pitchFamily="2" charset="0"/>
              </a:rPr>
              <a:t>Estate and Tax Planning</a:t>
            </a:r>
          </a:p>
          <a:p>
            <a:pPr algn="l">
              <a:buFont typeface="Arial" panose="020B0604020202020204" pitchFamily="34" charset="0"/>
              <a:buChar char="•"/>
            </a:pPr>
            <a:r>
              <a:rPr lang="en-US" b="0" i="0" dirty="0">
                <a:solidFill>
                  <a:srgbClr val="333333"/>
                </a:solidFill>
                <a:effectLst/>
                <a:latin typeface="Montserrat" panose="00000500000000000000" pitchFamily="2" charset="0"/>
              </a:rPr>
              <a:t>Preparation of Wills and Trusts</a:t>
            </a:r>
          </a:p>
          <a:p>
            <a:pPr algn="l">
              <a:buFont typeface="Arial" panose="020B0604020202020204" pitchFamily="34" charset="0"/>
              <a:buChar char="•"/>
            </a:pPr>
            <a:r>
              <a:rPr lang="en-US" b="0" i="0" dirty="0">
                <a:solidFill>
                  <a:srgbClr val="333333"/>
                </a:solidFill>
                <a:effectLst/>
                <a:latin typeface="Montserrat" panose="00000500000000000000" pitchFamily="2" charset="0"/>
              </a:rPr>
              <a:t>Preparation of Powers of Attorney, Health Care Proxies, and Advance Health Care Directives</a:t>
            </a:r>
          </a:p>
          <a:p>
            <a:pPr algn="l">
              <a:buFont typeface="Arial" panose="020B0604020202020204" pitchFamily="34" charset="0"/>
              <a:buChar char="•"/>
            </a:pPr>
            <a:r>
              <a:rPr lang="en-US" b="0" i="0" dirty="0">
                <a:solidFill>
                  <a:srgbClr val="333333"/>
                </a:solidFill>
                <a:effectLst/>
                <a:latin typeface="Montserrat" panose="00000500000000000000" pitchFamily="2" charset="0"/>
              </a:rPr>
              <a:t>Business succession planning</a:t>
            </a:r>
          </a:p>
          <a:p>
            <a:pPr algn="l">
              <a:buFont typeface="Arial" panose="020B0604020202020204" pitchFamily="34" charset="0"/>
              <a:buChar char="•"/>
            </a:pPr>
            <a:r>
              <a:rPr lang="en-US" b="0" i="0" dirty="0">
                <a:solidFill>
                  <a:srgbClr val="333333"/>
                </a:solidFill>
                <a:effectLst/>
                <a:latin typeface="Montserrat" panose="00000500000000000000" pitchFamily="2" charset="0"/>
              </a:rPr>
              <a:t>Probate proceedings</a:t>
            </a:r>
          </a:p>
          <a:p>
            <a:pPr algn="l">
              <a:buFont typeface="Arial" panose="020B0604020202020204" pitchFamily="34" charset="0"/>
              <a:buChar char="•"/>
            </a:pPr>
            <a:r>
              <a:rPr lang="en-US" b="0" i="0" dirty="0">
                <a:solidFill>
                  <a:srgbClr val="333333"/>
                </a:solidFill>
                <a:effectLst/>
                <a:latin typeface="Montserrat" panose="00000500000000000000" pitchFamily="2" charset="0"/>
              </a:rPr>
              <a:t>Administration of trusts and estates</a:t>
            </a:r>
          </a:p>
          <a:p>
            <a:pPr algn="l">
              <a:buFont typeface="Arial" panose="020B0604020202020204" pitchFamily="34" charset="0"/>
              <a:buChar char="•"/>
            </a:pPr>
            <a:r>
              <a:rPr lang="en-US" b="0" i="0" dirty="0">
                <a:solidFill>
                  <a:srgbClr val="333333"/>
                </a:solidFill>
                <a:effectLst/>
                <a:latin typeface="Montserrat" panose="00000500000000000000" pitchFamily="2" charset="0"/>
              </a:rPr>
              <a:t>Formation of Entities including partnerships, corporations and limited liability companies</a:t>
            </a:r>
          </a:p>
          <a:p>
            <a:pPr algn="l">
              <a:buFont typeface="Arial" panose="020B0604020202020204" pitchFamily="34" charset="0"/>
              <a:buChar char="•"/>
            </a:pPr>
            <a:r>
              <a:rPr lang="en-US" b="0" i="0" dirty="0">
                <a:solidFill>
                  <a:srgbClr val="333333"/>
                </a:solidFill>
                <a:effectLst/>
                <a:latin typeface="Montserrat" panose="00000500000000000000" pitchFamily="2" charset="0"/>
              </a:rPr>
              <a:t>Representation of individuals and entities in all aspects of gift and estate tax planning</a:t>
            </a:r>
          </a:p>
          <a:p>
            <a:pPr algn="l">
              <a:buFont typeface="Arial" panose="020B0604020202020204" pitchFamily="34" charset="0"/>
              <a:buChar char="•"/>
            </a:pPr>
            <a:r>
              <a:rPr lang="en-US" b="0" i="0" dirty="0">
                <a:solidFill>
                  <a:srgbClr val="333333"/>
                </a:solidFill>
                <a:effectLst/>
                <a:latin typeface="Montserrat" panose="00000500000000000000" pitchFamily="2" charset="0"/>
              </a:rPr>
              <a:t>Representation of individuals and fiduciaries in Surrogate’s Courts proceedings</a:t>
            </a:r>
          </a:p>
          <a:p>
            <a:pPr algn="l">
              <a:buFont typeface="Arial" panose="020B0604020202020204" pitchFamily="34" charset="0"/>
              <a:buChar char="•"/>
            </a:pPr>
            <a:r>
              <a:rPr lang="en-US" b="0" i="0" dirty="0">
                <a:solidFill>
                  <a:srgbClr val="333333"/>
                </a:solidFill>
                <a:effectLst/>
                <a:latin typeface="Montserrat" panose="00000500000000000000" pitchFamily="2" charset="0"/>
              </a:rPr>
              <a:t>Representation of individuals and fiduciaries in State and Federal gift and estate tax audits</a:t>
            </a:r>
          </a:p>
          <a:p>
            <a:endParaRPr lang="en-US" dirty="0"/>
          </a:p>
        </p:txBody>
      </p:sp>
    </p:spTree>
    <p:extLst>
      <p:ext uri="{BB962C8B-B14F-4D97-AF65-F5344CB8AC3E}">
        <p14:creationId xmlns:p14="http://schemas.microsoft.com/office/powerpoint/2010/main" val="422584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8648-3459-423A-84BB-3D6D7D1632C2}"/>
              </a:ext>
            </a:extLst>
          </p:cNvPr>
          <p:cNvSpPr>
            <a:spLocks noGrp="1"/>
          </p:cNvSpPr>
          <p:nvPr>
            <p:ph type="title"/>
          </p:nvPr>
        </p:nvSpPr>
        <p:spPr>
          <a:xfrm>
            <a:off x="762000" y="457200"/>
            <a:ext cx="7848598" cy="457200"/>
          </a:xfrm>
        </p:spPr>
        <p:txBody>
          <a:bodyPr>
            <a:normAutofit fontScale="90000"/>
          </a:bodyPr>
          <a:lstStyle/>
          <a:p>
            <a:pPr algn="ctr"/>
            <a:r>
              <a:rPr lang="en-US" dirty="0"/>
              <a:t>Which form do I file with ET-117?</a:t>
            </a:r>
          </a:p>
        </p:txBody>
      </p:sp>
      <p:graphicFrame>
        <p:nvGraphicFramePr>
          <p:cNvPr id="4" name="Content Placeholder 3">
            <a:extLst>
              <a:ext uri="{FF2B5EF4-FFF2-40B4-BE49-F238E27FC236}">
                <a16:creationId xmlns:a16="http://schemas.microsoft.com/office/drawing/2014/main" id="{026E014C-D500-4DAE-B3CF-74F2B49BB68D}"/>
              </a:ext>
            </a:extLst>
          </p:cNvPr>
          <p:cNvGraphicFramePr>
            <a:graphicFrameLocks noGrp="1"/>
          </p:cNvGraphicFramePr>
          <p:nvPr>
            <p:ph idx="1"/>
            <p:extLst>
              <p:ext uri="{D42A27DB-BD31-4B8C-83A1-F6EECF244321}">
                <p14:modId xmlns:p14="http://schemas.microsoft.com/office/powerpoint/2010/main" val="1840669859"/>
              </p:ext>
            </p:extLst>
          </p:nvPr>
        </p:nvGraphicFramePr>
        <p:xfrm>
          <a:off x="962024" y="1219200"/>
          <a:ext cx="7648574" cy="4724400"/>
        </p:xfrm>
        <a:graphic>
          <a:graphicData uri="http://schemas.openxmlformats.org/drawingml/2006/table">
            <a:tbl>
              <a:tblPr firstRow="1" firstCol="1" bandRow="1"/>
              <a:tblGrid>
                <a:gridCol w="2424139">
                  <a:extLst>
                    <a:ext uri="{9D8B030D-6E8A-4147-A177-3AD203B41FA5}">
                      <a16:colId xmlns:a16="http://schemas.microsoft.com/office/drawing/2014/main" val="1872165353"/>
                    </a:ext>
                  </a:extLst>
                </a:gridCol>
                <a:gridCol w="710523">
                  <a:extLst>
                    <a:ext uri="{9D8B030D-6E8A-4147-A177-3AD203B41FA5}">
                      <a16:colId xmlns:a16="http://schemas.microsoft.com/office/drawing/2014/main" val="3038472639"/>
                    </a:ext>
                  </a:extLst>
                </a:gridCol>
                <a:gridCol w="4513912">
                  <a:extLst>
                    <a:ext uri="{9D8B030D-6E8A-4147-A177-3AD203B41FA5}">
                      <a16:colId xmlns:a16="http://schemas.microsoft.com/office/drawing/2014/main" val="2956799700"/>
                    </a:ext>
                  </a:extLst>
                </a:gridCol>
              </a:tblGrid>
              <a:tr h="247088">
                <a:tc>
                  <a:txBody>
                    <a:bodyPr/>
                    <a:lstStyle/>
                    <a:p>
                      <a:pPr marL="0" marR="0" algn="l">
                        <a:lnSpc>
                          <a:spcPct val="107000"/>
                        </a:lnSpc>
                        <a:spcBef>
                          <a:spcPts val="0"/>
                        </a:spcBef>
                        <a:spcAft>
                          <a:spcPts val="0"/>
                        </a:spcAf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Which form should I 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985303889"/>
                  </a:ext>
                </a:extLst>
              </a:tr>
              <a:tr h="247088">
                <a:tc>
                  <a:txBody>
                    <a:bodyPr/>
                    <a:lstStyle/>
                    <a:p>
                      <a:pPr marL="0" marR="0" algn="l">
                        <a:lnSpc>
                          <a:spcPct val="107000"/>
                        </a:lnSpc>
                        <a:spcBef>
                          <a:spcPts val="0"/>
                        </a:spcBef>
                        <a:spcAft>
                          <a:spcPts val="0"/>
                        </a:spcAf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If</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use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Required with Form ET-117</a:t>
                      </a: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Release of Lien and Estate Tax – Real property or cooperative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28908751"/>
                  </a:ext>
                </a:extLst>
              </a:tr>
              <a:tr h="1133856">
                <a:tc>
                  <a:txBody>
                    <a:bodyPr/>
                    <a:lstStyle/>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you're the appointed executor or administrator of the estate, or the duly authorized representative of the executor, </a:t>
                      </a:r>
                      <a:r>
                        <a:rPr lang="en-US" sz="6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6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fewer than nine months</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have passed since the date of death,</a:t>
                      </a:r>
                      <a:endParaRPr lang="en-US" sz="9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Note</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If you have applied for your letters testamentary or letters of administration but have not yet received them, use Form ET-85,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New York State Estate Tax Certification,</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to request a release of lien</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Form ET-30,</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Application for Release(s) of Estate Tax Lien</a:t>
                      </a: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Complete the </a:t>
                      </a:r>
                      <a:r>
                        <a:rPr lang="en-US" sz="6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Estimated value of all assets of estate</a:t>
                      </a: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section.</a:t>
                      </a: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Submit an original or verified copy of the letters testamentary or the letters of administration.</a:t>
                      </a: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Attach a copy of the death certificate.</a:t>
                      </a: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Enter PTINs or social security numbers requested on any forms you submit (Tax Law, Article 26, section 977(A)).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21300679"/>
                  </a:ext>
                </a:extLst>
              </a:tr>
              <a:tr h="1450518">
                <a:tc>
                  <a:txBody>
                    <a:bodyPr/>
                    <a:lstStyle/>
                    <a:p>
                      <a:pPr marL="0" marR="0" algn="l">
                        <a:lnSpc>
                          <a:spcPct val="107000"/>
                        </a:lnSpc>
                        <a:spcBef>
                          <a:spcPts val="0"/>
                        </a:spcBef>
                        <a:spcAft>
                          <a:spcPts val="0"/>
                        </a:spcAf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estate is required to file a New York State estate tax return,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either: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estate hasn't obtained an extension of time to file the estate tax return, and more than nine months have passed since the date of death;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estate obtained an extension of time to file the estate tax return, and more than 15 months have passed since the date of death (the extension has expired),</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Form ET-706</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New York State Estate Tax Return</a:t>
                      </a: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Pay all tax due in full.</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Attach a copy of the death certificate.</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Enter PTINs or social security numbers requested on any forms you submit (Tax Law, Article 26, section 977(A)).</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Include all other supplemental documents (see Form ET-706-I,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Instructions for Form ET-706</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Note</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if we already have your return on file but you need to submit Form ET-117 and you are not amending Form ET-706,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send only the first page of Form ET-706 and write "Copy for Lien Request" on it.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18180760"/>
                  </a:ext>
                </a:extLst>
              </a:tr>
              <a:tr h="1645850">
                <a:tc>
                  <a:txBody>
                    <a:bodyPr/>
                    <a:lstStyle/>
                    <a:p>
                      <a:pPr marL="0" marR="0" algn="l">
                        <a:lnSpc>
                          <a:spcPct val="107000"/>
                        </a:lnSpc>
                        <a:spcBef>
                          <a:spcPts val="0"/>
                        </a:spcBef>
                        <a:spcAft>
                          <a:spcPts val="0"/>
                        </a:spcAf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estate isn't required to file a New York State estate tax return,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either: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no executor or administrator has been appointed;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more than nine months have passed since the date of death,</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a:t>
                      </a:r>
                      <a:b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estate is required to file a New York State estate tax return,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and either: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fewer than nine months have passed since the date of death, and an executor or administrator has not been appointed; </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SzPts val="1000"/>
                        <a:buFont typeface="Symbol" panose="05050102010706020507" pitchFamily="18" charset="2"/>
                        <a:buChar char=""/>
                        <a:tabLst>
                          <a:tab pos="457200" algn="l"/>
                        </a:tabLst>
                      </a:pP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more than nine but less than 15 months have passed since the date of death, and an extension of time to file the estate tax return has been granted,</a:t>
                      </a:r>
                      <a:endParaRPr lang="en-US" sz="900">
                        <a:solidFill>
                          <a:srgbClr val="222222"/>
                        </a:solidFill>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b="1">
                          <a:solidFill>
                            <a:srgbClr val="222222"/>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Form ET-85</a:t>
                      </a:r>
                      <a:r>
                        <a:rPr lang="en-US" sz="600" b="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b="1" i="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New York State Estate Tax Certification</a:t>
                      </a:r>
                      <a:r>
                        <a:rPr lang="en-US" sz="60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Submit Form ET-130,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Tentative Payment of Estate Tax</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if applicable.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(If the estate is subject to tax, you may be required to make an estimated payment.)</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You must complete the </a:t>
                      </a:r>
                      <a:r>
                        <a:rPr lang="en-US" sz="600" b="1"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Estimated net estate</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section. </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Notarize Form ET-85,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New York State Estate Tax Certification</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Submit a signed Form ET-85, </a:t>
                      </a:r>
                      <a:r>
                        <a:rPr lang="en-US" sz="6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New York State Estate Tax Certification</a:t>
                      </a: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The form must be signed by the applicant,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executor, or an approved Power of Attorney.</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Enter PTINs or social security numbers requested on any forms you submit (Tax Law, Article 26, section 977(A)).</a:t>
                      </a: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6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Attach a copy of the death certificate.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9405" marR="59405" marT="59405" marB="59405">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60713535"/>
                  </a:ext>
                </a:extLst>
              </a:tr>
            </a:tbl>
          </a:graphicData>
        </a:graphic>
      </p:graphicFrame>
      <p:pic>
        <p:nvPicPr>
          <p:cNvPr id="1038" name="Picture 15" descr="checkbox">
            <a:extLst>
              <a:ext uri="{FF2B5EF4-FFF2-40B4-BE49-F238E27FC236}">
                <a16:creationId xmlns:a16="http://schemas.microsoft.com/office/drawing/2014/main" id="{D1385E6D-4958-4C64-AD5C-AB0491B6E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6" descr="checkbox">
            <a:extLst>
              <a:ext uri="{FF2B5EF4-FFF2-40B4-BE49-F238E27FC236}">
                <a16:creationId xmlns:a16="http://schemas.microsoft.com/office/drawing/2014/main" id="{FE2DCF66-5FA3-4BC3-AB2D-09404C242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7" descr="checkbox">
            <a:extLst>
              <a:ext uri="{FF2B5EF4-FFF2-40B4-BE49-F238E27FC236}">
                <a16:creationId xmlns:a16="http://schemas.microsoft.com/office/drawing/2014/main" id="{F88D9DF8-CF35-440E-A6AB-5B35BBB9E1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8" descr="checkbox">
            <a:extLst>
              <a:ext uri="{FF2B5EF4-FFF2-40B4-BE49-F238E27FC236}">
                <a16:creationId xmlns:a16="http://schemas.microsoft.com/office/drawing/2014/main" id="{7A0A6CC5-86EA-4A38-A4C6-ED0A18285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9" descr="checkbox">
            <a:extLst>
              <a:ext uri="{FF2B5EF4-FFF2-40B4-BE49-F238E27FC236}">
                <a16:creationId xmlns:a16="http://schemas.microsoft.com/office/drawing/2014/main" id="{1358D6C8-F25A-451D-9636-FE8AF75C8F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20" descr="checkbox">
            <a:extLst>
              <a:ext uri="{FF2B5EF4-FFF2-40B4-BE49-F238E27FC236}">
                <a16:creationId xmlns:a16="http://schemas.microsoft.com/office/drawing/2014/main" id="{152F407A-36D4-43B2-ADDC-FC04A9F6D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21" descr="checkbox">
            <a:extLst>
              <a:ext uri="{FF2B5EF4-FFF2-40B4-BE49-F238E27FC236}">
                <a16:creationId xmlns:a16="http://schemas.microsoft.com/office/drawing/2014/main" id="{4A664CB6-F956-4BE1-8A13-5A64B1071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22" descr="checkbox">
            <a:extLst>
              <a:ext uri="{FF2B5EF4-FFF2-40B4-BE49-F238E27FC236}">
                <a16:creationId xmlns:a16="http://schemas.microsoft.com/office/drawing/2014/main" id="{0F56DE97-3104-4BC8-8E60-E997D8CE6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23" descr="checkbox">
            <a:extLst>
              <a:ext uri="{FF2B5EF4-FFF2-40B4-BE49-F238E27FC236}">
                <a16:creationId xmlns:a16="http://schemas.microsoft.com/office/drawing/2014/main" id="{7E69E9D0-F654-49F2-932B-4A544B26E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24" descr="checkbox">
            <a:extLst>
              <a:ext uri="{FF2B5EF4-FFF2-40B4-BE49-F238E27FC236}">
                <a16:creationId xmlns:a16="http://schemas.microsoft.com/office/drawing/2014/main" id="{0CF62BC2-6F65-4C9F-8DD3-450F5A0500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5" descr="checkbox">
            <a:extLst>
              <a:ext uri="{FF2B5EF4-FFF2-40B4-BE49-F238E27FC236}">
                <a16:creationId xmlns:a16="http://schemas.microsoft.com/office/drawing/2014/main" id="{D61FD589-0ACD-4998-AE5E-CAD54253A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6" descr="checkbox">
            <a:extLst>
              <a:ext uri="{FF2B5EF4-FFF2-40B4-BE49-F238E27FC236}">
                <a16:creationId xmlns:a16="http://schemas.microsoft.com/office/drawing/2014/main" id="{48559B09-57AF-4C08-B7DC-7F895F231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7" descr="checkbox">
            <a:extLst>
              <a:ext uri="{FF2B5EF4-FFF2-40B4-BE49-F238E27FC236}">
                <a16:creationId xmlns:a16="http://schemas.microsoft.com/office/drawing/2014/main" id="{CB30FC1A-75B7-46C6-B064-E7EA81C223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8" descr="checkbox">
            <a:extLst>
              <a:ext uri="{FF2B5EF4-FFF2-40B4-BE49-F238E27FC236}">
                <a16:creationId xmlns:a16="http://schemas.microsoft.com/office/drawing/2014/main" id="{124137C4-DFAD-4BF4-87B7-F9AD8503C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58925"/>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324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66A0D-EE16-F7D4-90FE-F9FE532130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616EEA-4CC9-0F7F-F916-B85CD8858526}"/>
              </a:ext>
            </a:extLst>
          </p:cNvPr>
          <p:cNvSpPr>
            <a:spLocks noGrp="1"/>
          </p:cNvSpPr>
          <p:nvPr>
            <p:ph type="title"/>
          </p:nvPr>
        </p:nvSpPr>
        <p:spPr/>
        <p:txBody>
          <a:bodyPr/>
          <a:lstStyle/>
          <a:p>
            <a:pPr algn="ctr"/>
            <a:r>
              <a:rPr lang="en-US" dirty="0"/>
              <a:t>Use ET-30 When</a:t>
            </a:r>
          </a:p>
        </p:txBody>
      </p:sp>
      <p:sp>
        <p:nvSpPr>
          <p:cNvPr id="3" name="Content Placeholder 2">
            <a:extLst>
              <a:ext uri="{FF2B5EF4-FFF2-40B4-BE49-F238E27FC236}">
                <a16:creationId xmlns:a16="http://schemas.microsoft.com/office/drawing/2014/main" id="{B5C7E1BA-DD65-F29E-1C42-3A298126BB53}"/>
              </a:ext>
            </a:extLst>
          </p:cNvPr>
          <p:cNvSpPr>
            <a:spLocks noGrp="1"/>
          </p:cNvSpPr>
          <p:nvPr>
            <p:ph idx="1"/>
          </p:nvPr>
        </p:nvSpPr>
        <p:spPr>
          <a:xfrm>
            <a:off x="1143000" y="1638300"/>
            <a:ext cx="7200900" cy="3581400"/>
          </a:xfrm>
        </p:spPr>
        <p:txBody>
          <a:bodyPr>
            <a:normAutofit/>
          </a:bodyPr>
          <a:lstStyle/>
          <a:p>
            <a:pPr lvl="0"/>
            <a:r>
              <a:rPr lang="en-US" dirty="0"/>
              <a:t>You are the appointed fiduciary or duly authorized representative </a:t>
            </a:r>
            <a:r>
              <a:rPr lang="en-US" b="1" dirty="0"/>
              <a:t>and</a:t>
            </a:r>
            <a:endParaRPr lang="en-US" dirty="0"/>
          </a:p>
          <a:p>
            <a:pPr lvl="0"/>
            <a:r>
              <a:rPr lang="en-US" b="1" dirty="0"/>
              <a:t>Fewer than nine months have passed since date of death</a:t>
            </a:r>
            <a:r>
              <a:rPr lang="en-US" dirty="0"/>
              <a:t>.</a:t>
            </a:r>
          </a:p>
          <a:p>
            <a:pPr marL="0" lvl="0" indent="0">
              <a:buNone/>
            </a:pPr>
            <a:endParaRPr lang="en-US" b="1" u="sng" dirty="0"/>
          </a:p>
          <a:p>
            <a:pPr marL="0" lvl="0" indent="0">
              <a:buNone/>
            </a:pPr>
            <a:r>
              <a:rPr lang="en-US" b="1" u="sng" dirty="0"/>
              <a:t>NOTE</a:t>
            </a:r>
            <a:r>
              <a:rPr lang="en-US" dirty="0"/>
              <a:t>: Make sure to complete the estimated value of all assets of estate, submit a copy of letters of appointment and a copy of death certificate.</a:t>
            </a:r>
          </a:p>
          <a:p>
            <a:pPr marL="0" indent="0">
              <a:buNone/>
            </a:pPr>
            <a:endParaRPr lang="en-US" dirty="0"/>
          </a:p>
          <a:p>
            <a:endParaRPr lang="en-US" dirty="0"/>
          </a:p>
        </p:txBody>
      </p:sp>
    </p:spTree>
    <p:extLst>
      <p:ext uri="{BB962C8B-B14F-4D97-AF65-F5344CB8AC3E}">
        <p14:creationId xmlns:p14="http://schemas.microsoft.com/office/powerpoint/2010/main" val="2053721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D0EBF-A85C-2815-3190-948FC61AD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FE006-F42B-E9C5-E911-CB1982FA2B5B}"/>
              </a:ext>
            </a:extLst>
          </p:cNvPr>
          <p:cNvSpPr>
            <a:spLocks noGrp="1"/>
          </p:cNvSpPr>
          <p:nvPr>
            <p:ph type="title"/>
          </p:nvPr>
        </p:nvSpPr>
        <p:spPr/>
        <p:txBody>
          <a:bodyPr/>
          <a:lstStyle/>
          <a:p>
            <a:pPr algn="ctr"/>
            <a:r>
              <a:rPr lang="en-US" dirty="0"/>
              <a:t>Use ET-85 if</a:t>
            </a:r>
          </a:p>
        </p:txBody>
      </p:sp>
      <p:sp>
        <p:nvSpPr>
          <p:cNvPr id="3" name="Content Placeholder 2">
            <a:extLst>
              <a:ext uri="{FF2B5EF4-FFF2-40B4-BE49-F238E27FC236}">
                <a16:creationId xmlns:a16="http://schemas.microsoft.com/office/drawing/2014/main" id="{0DAC7570-6E8D-7DF3-FFE0-9346B41F0E06}"/>
              </a:ext>
            </a:extLst>
          </p:cNvPr>
          <p:cNvSpPr>
            <a:spLocks noGrp="1"/>
          </p:cNvSpPr>
          <p:nvPr>
            <p:ph idx="1"/>
          </p:nvPr>
        </p:nvSpPr>
        <p:spPr>
          <a:xfrm>
            <a:off x="1219200" y="1524000"/>
            <a:ext cx="7200900" cy="4724400"/>
          </a:xfrm>
        </p:spPr>
        <p:txBody>
          <a:bodyPr>
            <a:normAutofit fontScale="85000" lnSpcReduction="20000"/>
          </a:bodyPr>
          <a:lstStyle/>
          <a:p>
            <a:pPr lvl="0"/>
            <a:r>
              <a:rPr lang="en-US" dirty="0"/>
              <a:t>The estate </a:t>
            </a:r>
            <a:r>
              <a:rPr lang="en-US" b="1" u="sng" dirty="0">
                <a:highlight>
                  <a:srgbClr val="FFFF00"/>
                </a:highlight>
              </a:rPr>
              <a:t>is not</a:t>
            </a:r>
            <a:r>
              <a:rPr lang="en-US" dirty="0">
                <a:highlight>
                  <a:srgbClr val="FFFF00"/>
                </a:highlight>
              </a:rPr>
              <a:t> </a:t>
            </a:r>
            <a:r>
              <a:rPr lang="en-US" dirty="0"/>
              <a:t>required to file a NYS estate tax return, </a:t>
            </a:r>
            <a:r>
              <a:rPr lang="en-US" b="1" dirty="0">
                <a:highlight>
                  <a:srgbClr val="FFFF00"/>
                </a:highlight>
              </a:rPr>
              <a:t>and </a:t>
            </a:r>
            <a:r>
              <a:rPr lang="en-US" b="1" i="1" dirty="0">
                <a:highlight>
                  <a:srgbClr val="FFFF00"/>
                </a:highlight>
              </a:rPr>
              <a:t>either</a:t>
            </a:r>
            <a:r>
              <a:rPr lang="en-US" dirty="0"/>
              <a:t>:</a:t>
            </a:r>
          </a:p>
          <a:p>
            <a:pPr marL="530352" lvl="1" indent="0">
              <a:buNone/>
            </a:pPr>
            <a:endParaRPr lang="en-US" dirty="0"/>
          </a:p>
          <a:p>
            <a:pPr lvl="1"/>
            <a:r>
              <a:rPr lang="en-US" dirty="0"/>
              <a:t>No fiduciary has been appointed </a:t>
            </a:r>
            <a:r>
              <a:rPr lang="en-US" b="1" dirty="0">
                <a:highlight>
                  <a:srgbClr val="FFFF00"/>
                </a:highlight>
              </a:rPr>
              <a:t>OR</a:t>
            </a:r>
          </a:p>
          <a:p>
            <a:pPr lvl="1"/>
            <a:r>
              <a:rPr lang="en-US" dirty="0"/>
              <a:t>More than nine months have passed since date of death,</a:t>
            </a:r>
            <a:endParaRPr lang="en-US" sz="1400" dirty="0"/>
          </a:p>
          <a:p>
            <a:pPr marL="0" indent="0">
              <a:buNone/>
            </a:pPr>
            <a:r>
              <a:rPr lang="en-US" b="1" i="1" u="sng" dirty="0"/>
              <a:t>OR</a:t>
            </a:r>
            <a:r>
              <a:rPr lang="en-US" b="1" u="sng" dirty="0"/>
              <a:t> </a:t>
            </a:r>
            <a:endParaRPr lang="en-US" sz="1800" b="1" u="sng" dirty="0"/>
          </a:p>
          <a:p>
            <a:pPr lvl="0"/>
            <a:r>
              <a:rPr lang="en-US" dirty="0"/>
              <a:t>The estate </a:t>
            </a:r>
            <a:r>
              <a:rPr lang="en-US" b="1" u="sng" dirty="0">
                <a:highlight>
                  <a:srgbClr val="FFFF00"/>
                </a:highlight>
              </a:rPr>
              <a:t>is</a:t>
            </a:r>
            <a:r>
              <a:rPr lang="en-US" dirty="0"/>
              <a:t> required to file a NYS estate tax return, and </a:t>
            </a:r>
            <a:r>
              <a:rPr lang="en-US" i="1" dirty="0"/>
              <a:t>either</a:t>
            </a:r>
          </a:p>
          <a:p>
            <a:pPr lvl="1"/>
            <a:r>
              <a:rPr lang="en-US" dirty="0"/>
              <a:t>Fewer than nine months have passed since date of death and an executor or administrator has not been appointed </a:t>
            </a:r>
            <a:r>
              <a:rPr lang="en-US" b="1" dirty="0">
                <a:highlight>
                  <a:srgbClr val="FFFF00"/>
                </a:highlight>
              </a:rPr>
              <a:t>or</a:t>
            </a:r>
            <a:endParaRPr lang="en-US" sz="1400" b="1" dirty="0">
              <a:highlight>
                <a:srgbClr val="FFFF00"/>
              </a:highlight>
            </a:endParaRPr>
          </a:p>
          <a:p>
            <a:pPr lvl="1"/>
            <a:r>
              <a:rPr lang="en-US" dirty="0"/>
              <a:t>More than nine but less than 15 months have passed since date of death, and an extension of time to file estate tax return has been granted.</a:t>
            </a:r>
          </a:p>
          <a:p>
            <a:pPr marL="530352" lvl="1" indent="0">
              <a:buNone/>
            </a:pPr>
            <a:endParaRPr lang="en-US" dirty="0"/>
          </a:p>
          <a:p>
            <a:pPr marL="530352" lvl="1" indent="0">
              <a:buNone/>
            </a:pPr>
            <a:r>
              <a:rPr lang="en-US" dirty="0"/>
              <a:t>Practice note:  You must complete the “estimated net estate” section and make sure the form is signed and </a:t>
            </a:r>
            <a:r>
              <a:rPr lang="en-US" b="1" dirty="0">
                <a:highlight>
                  <a:srgbClr val="FFFF00"/>
                </a:highlight>
              </a:rPr>
              <a:t>notarized</a:t>
            </a:r>
            <a:r>
              <a:rPr lang="en-US" dirty="0"/>
              <a:t> and include a copy of the death certificate.</a:t>
            </a:r>
          </a:p>
          <a:p>
            <a:pPr marL="530352" lvl="1" indent="0">
              <a:buNone/>
            </a:pPr>
            <a:r>
              <a:rPr lang="en-US" dirty="0"/>
              <a:t>If the estate is subject to tax, you </a:t>
            </a:r>
            <a:r>
              <a:rPr lang="en-US" b="1" dirty="0"/>
              <a:t>may be </a:t>
            </a:r>
            <a:r>
              <a:rPr lang="en-US" dirty="0"/>
              <a:t>required to submit </a:t>
            </a:r>
            <a:r>
              <a:rPr lang="en-US" b="1" u="sng" dirty="0"/>
              <a:t>Form ET-130</a:t>
            </a:r>
            <a:r>
              <a:rPr lang="en-US" dirty="0"/>
              <a:t> to make an estimated payment.</a:t>
            </a:r>
            <a:endParaRPr lang="en-US" sz="1400" dirty="0"/>
          </a:p>
          <a:p>
            <a:endParaRPr lang="en-US" dirty="0"/>
          </a:p>
        </p:txBody>
      </p:sp>
    </p:spTree>
    <p:extLst>
      <p:ext uri="{BB962C8B-B14F-4D97-AF65-F5344CB8AC3E}">
        <p14:creationId xmlns:p14="http://schemas.microsoft.com/office/powerpoint/2010/main" val="653260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8255A-E194-D9D0-DD79-3406D11E8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22275-A00D-3C18-87FC-55D5F0D77F11}"/>
              </a:ext>
            </a:extLst>
          </p:cNvPr>
          <p:cNvSpPr>
            <a:spLocks noGrp="1"/>
          </p:cNvSpPr>
          <p:nvPr>
            <p:ph type="title"/>
          </p:nvPr>
        </p:nvSpPr>
        <p:spPr/>
        <p:txBody>
          <a:bodyPr/>
          <a:lstStyle/>
          <a:p>
            <a:pPr algn="ctr"/>
            <a:r>
              <a:rPr lang="en-US" dirty="0"/>
              <a:t>Use ET-706 if</a:t>
            </a:r>
          </a:p>
        </p:txBody>
      </p:sp>
      <p:sp>
        <p:nvSpPr>
          <p:cNvPr id="3" name="Content Placeholder 2">
            <a:extLst>
              <a:ext uri="{FF2B5EF4-FFF2-40B4-BE49-F238E27FC236}">
                <a16:creationId xmlns:a16="http://schemas.microsoft.com/office/drawing/2014/main" id="{12400C7C-2995-458A-3AA1-9E73C76CEDA6}"/>
              </a:ext>
            </a:extLst>
          </p:cNvPr>
          <p:cNvSpPr>
            <a:spLocks noGrp="1"/>
          </p:cNvSpPr>
          <p:nvPr>
            <p:ph idx="1"/>
          </p:nvPr>
        </p:nvSpPr>
        <p:spPr>
          <a:xfrm>
            <a:off x="1143000" y="1638300"/>
            <a:ext cx="7200900" cy="3581400"/>
          </a:xfrm>
        </p:spPr>
        <p:txBody>
          <a:bodyPr>
            <a:normAutofit fontScale="85000" lnSpcReduction="10000"/>
          </a:bodyPr>
          <a:lstStyle/>
          <a:p>
            <a:r>
              <a:rPr lang="en-US" dirty="0"/>
              <a:t>The estate </a:t>
            </a:r>
            <a:r>
              <a:rPr lang="en-US" b="1" dirty="0">
                <a:highlight>
                  <a:srgbClr val="FFFF00"/>
                </a:highlight>
              </a:rPr>
              <a:t>is required to file a NYS estate tax return</a:t>
            </a:r>
            <a:r>
              <a:rPr lang="en-US" dirty="0"/>
              <a:t>, and </a:t>
            </a:r>
            <a:r>
              <a:rPr lang="en-US" i="1" u="sng" dirty="0"/>
              <a:t>either</a:t>
            </a:r>
            <a:r>
              <a:rPr lang="en-US" dirty="0"/>
              <a:t>:</a:t>
            </a:r>
          </a:p>
          <a:p>
            <a:pPr lvl="1"/>
            <a:r>
              <a:rPr lang="en-US" dirty="0"/>
              <a:t>The estate hasn't obtained an extension of time to file estate tax return </a:t>
            </a:r>
            <a:r>
              <a:rPr lang="en-US" b="1" i="1" dirty="0"/>
              <a:t>and</a:t>
            </a:r>
            <a:r>
              <a:rPr lang="en-US" b="1" dirty="0"/>
              <a:t> </a:t>
            </a:r>
            <a:r>
              <a:rPr lang="en-US" b="1" u="sng" dirty="0"/>
              <a:t>more than nine months</a:t>
            </a:r>
            <a:r>
              <a:rPr lang="en-US" b="1" dirty="0"/>
              <a:t> </a:t>
            </a:r>
            <a:r>
              <a:rPr lang="en-US" dirty="0"/>
              <a:t>have passed since date of death; </a:t>
            </a:r>
            <a:r>
              <a:rPr lang="en-US" b="1" dirty="0">
                <a:highlight>
                  <a:srgbClr val="FFFF00"/>
                </a:highlight>
              </a:rPr>
              <a:t>OR</a:t>
            </a:r>
          </a:p>
          <a:p>
            <a:pPr lvl="1"/>
            <a:r>
              <a:rPr lang="en-US" dirty="0"/>
              <a:t>The estate obtained an extension of time to file estate tax return </a:t>
            </a:r>
            <a:r>
              <a:rPr lang="en-US" b="1" i="1" dirty="0"/>
              <a:t>and</a:t>
            </a:r>
            <a:r>
              <a:rPr lang="en-US" b="1" dirty="0"/>
              <a:t> </a:t>
            </a:r>
            <a:r>
              <a:rPr lang="en-US" b="1" u="sng" dirty="0"/>
              <a:t>more than 15 months have passed since date of death</a:t>
            </a:r>
            <a:r>
              <a:rPr lang="en-US" b="1" dirty="0"/>
              <a:t> </a:t>
            </a:r>
            <a:r>
              <a:rPr lang="en-US" dirty="0"/>
              <a:t>(extension has expired).</a:t>
            </a:r>
          </a:p>
          <a:p>
            <a:pPr marL="0" indent="0">
              <a:buNone/>
            </a:pPr>
            <a:endParaRPr lang="en-US" b="1" u="sng" dirty="0"/>
          </a:p>
          <a:p>
            <a:pPr marL="0" indent="0">
              <a:buNone/>
            </a:pPr>
            <a:r>
              <a:rPr lang="en-US" b="1" u="sng" dirty="0"/>
              <a:t>NOTE</a:t>
            </a:r>
            <a:r>
              <a:rPr lang="en-US" dirty="0"/>
              <a:t>:  If you are filing the ET-706,</a:t>
            </a:r>
            <a:r>
              <a:rPr lang="en-US" baseline="30000" dirty="0"/>
              <a:t> </a:t>
            </a:r>
            <a:r>
              <a:rPr lang="en-US" dirty="0"/>
              <a:t> then make sure that all estate tax due is paid in full and include a copy of death certificate and all other supplemental documents required.  If the State already has the return on file, then submit Form ET-117 and note you are not amending Form ET-706, send only the first page of Form ET-706, and write "Copy for Lien Request" on page 1.</a:t>
            </a:r>
          </a:p>
          <a:p>
            <a:endParaRPr lang="en-US" dirty="0"/>
          </a:p>
        </p:txBody>
      </p:sp>
    </p:spTree>
    <p:extLst>
      <p:ext uri="{BB962C8B-B14F-4D97-AF65-F5344CB8AC3E}">
        <p14:creationId xmlns:p14="http://schemas.microsoft.com/office/powerpoint/2010/main" val="2691856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03798-5449-CB17-515E-5828CFF9E6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029D6-3E1A-C57D-D752-AC4732416B4D}"/>
              </a:ext>
            </a:extLst>
          </p:cNvPr>
          <p:cNvSpPr>
            <a:spLocks noGrp="1"/>
          </p:cNvSpPr>
          <p:nvPr>
            <p:ph type="title"/>
          </p:nvPr>
        </p:nvSpPr>
        <p:spPr>
          <a:xfrm>
            <a:off x="762000" y="685800"/>
            <a:ext cx="7848600" cy="1485900"/>
          </a:xfrm>
        </p:spPr>
        <p:txBody>
          <a:bodyPr>
            <a:normAutofit/>
          </a:bodyPr>
          <a:lstStyle/>
          <a:p>
            <a:r>
              <a:rPr lang="en-US" sz="3600" dirty="0"/>
              <a:t>Practical Tips for NYS Releases of Lien</a:t>
            </a:r>
          </a:p>
        </p:txBody>
      </p:sp>
      <p:sp>
        <p:nvSpPr>
          <p:cNvPr id="3" name="Content Placeholder 2">
            <a:extLst>
              <a:ext uri="{FF2B5EF4-FFF2-40B4-BE49-F238E27FC236}">
                <a16:creationId xmlns:a16="http://schemas.microsoft.com/office/drawing/2014/main" id="{F932EC72-C03A-1BD1-12F4-F4D1AEC5696A}"/>
              </a:ext>
            </a:extLst>
          </p:cNvPr>
          <p:cNvSpPr>
            <a:spLocks noGrp="1"/>
          </p:cNvSpPr>
          <p:nvPr>
            <p:ph idx="1"/>
          </p:nvPr>
        </p:nvSpPr>
        <p:spPr>
          <a:xfrm>
            <a:off x="838200" y="1219200"/>
            <a:ext cx="7848600" cy="5105400"/>
          </a:xfrm>
        </p:spPr>
        <p:txBody>
          <a:bodyPr>
            <a:normAutofit fontScale="25000" lnSpcReduction="20000"/>
          </a:bodyPr>
          <a:lstStyle/>
          <a:p>
            <a:endParaRPr lang="en-US" sz="5600" dirty="0"/>
          </a:p>
          <a:p>
            <a:r>
              <a:rPr lang="en-US" sz="6400" dirty="0"/>
              <a:t>Use the recorded deed and property tax bill to complete Form ET-117. If you are dealing with a co-op, make sure you have the exact name of the Cooperative Corporation.</a:t>
            </a:r>
          </a:p>
          <a:p>
            <a:r>
              <a:rPr lang="en-US" sz="6400" dirty="0"/>
              <a:t>file a separate Form ET-117 for real property and cooperative apartments, even if located in the same county.</a:t>
            </a:r>
          </a:p>
          <a:p>
            <a:r>
              <a:rPr lang="en-US" sz="6400" dirty="0"/>
              <a:t>Check that the estate's outstanding tax assessments are fully paid before applying for release of lien. The State will not process request for release of lien until all bills are paid.</a:t>
            </a:r>
          </a:p>
          <a:p>
            <a:r>
              <a:rPr lang="en-US" sz="6400" dirty="0"/>
              <a:t>Refer to </a:t>
            </a:r>
            <a:r>
              <a:rPr lang="en-US" sz="6400" b="1" dirty="0"/>
              <a:t>Publication 55</a:t>
            </a:r>
            <a:r>
              <a:rPr lang="en-US" sz="6400" b="1" baseline="30000" dirty="0"/>
              <a:t> </a:t>
            </a:r>
            <a:r>
              <a:rPr lang="en-US" sz="6400" dirty="0"/>
              <a:t>when sending the forms because it is critical to send the forms to the </a:t>
            </a:r>
            <a:r>
              <a:rPr lang="en-US" sz="6400" b="1" dirty="0"/>
              <a:t>correct address</a:t>
            </a:r>
            <a:r>
              <a:rPr lang="en-US" sz="6400" dirty="0"/>
              <a:t>.</a:t>
            </a:r>
          </a:p>
          <a:p>
            <a:r>
              <a:rPr lang="en-US" sz="6400" dirty="0"/>
              <a:t>File Early!  Processing time: 4–6 weeks</a:t>
            </a:r>
          </a:p>
          <a:p>
            <a:pPr>
              <a:lnSpc>
                <a:spcPct val="120000"/>
              </a:lnSpc>
              <a:spcBef>
                <a:spcPts val="600"/>
              </a:spcBef>
              <a:spcAft>
                <a:spcPts val="600"/>
              </a:spcAft>
            </a:pPr>
            <a:r>
              <a:rPr lang="en-US" sz="6400" dirty="0">
                <a:ea typeface="Calibri" panose="020F0502020204030204" pitchFamily="34" charset="0"/>
                <a:cs typeface="Times New Roman" panose="02020603050405020304" pitchFamily="18" charset="0"/>
              </a:rPr>
              <a:t>Ensure that the name and address on Form ET-117 are accurate and legible.  Once processed, the address cannot be changed without submitting a new Form ET-117.</a:t>
            </a:r>
          </a:p>
          <a:p>
            <a:pPr>
              <a:lnSpc>
                <a:spcPct val="120000"/>
              </a:lnSpc>
              <a:spcBef>
                <a:spcPts val="0"/>
              </a:spcBef>
              <a:spcAft>
                <a:spcPts val="0"/>
              </a:spcAft>
            </a:pPr>
            <a:r>
              <a:rPr lang="en-US" sz="6400" dirty="0">
                <a:ea typeface="Calibri" panose="020F0502020204030204" pitchFamily="34" charset="0"/>
                <a:cs typeface="Times New Roman" panose="02020603050405020304" pitchFamily="18" charset="0"/>
              </a:rPr>
              <a:t>New York State doesn’t recommend using a private delivery address to request a release of lien.  BUT if you are in a HUGE rush, refer to Publication 55 for address.</a:t>
            </a:r>
            <a:endParaRPr lang="en-US" sz="6400" b="1" dirty="0">
              <a:ea typeface="Calibri" panose="020F0502020204030204" pitchFamily="34" charset="0"/>
              <a:cs typeface="Times New Roman" panose="02020603050405020304" pitchFamily="18" charset="0"/>
            </a:endParaRPr>
          </a:p>
          <a:p>
            <a:pPr marL="0" indent="0">
              <a:lnSpc>
                <a:spcPct val="120000"/>
              </a:lnSpc>
              <a:spcBef>
                <a:spcPts val="0"/>
              </a:spcBef>
              <a:spcAft>
                <a:spcPts val="0"/>
              </a:spcAft>
              <a:buNone/>
            </a:pPr>
            <a:endParaRPr lang="en-US" sz="6400" b="1" dirty="0">
              <a:ea typeface="Calibri" panose="020F0502020204030204" pitchFamily="34" charset="0"/>
              <a:cs typeface="Times New Roman" panose="02020603050405020304" pitchFamily="18" charset="0"/>
            </a:endParaRPr>
          </a:p>
          <a:p>
            <a:pPr marL="0" indent="0">
              <a:lnSpc>
                <a:spcPct val="120000"/>
              </a:lnSpc>
              <a:spcBef>
                <a:spcPts val="0"/>
              </a:spcBef>
              <a:spcAft>
                <a:spcPts val="0"/>
              </a:spcAft>
              <a:buNone/>
            </a:pPr>
            <a:r>
              <a:rPr lang="en-US" sz="6400" b="1" dirty="0">
                <a:ea typeface="Calibri" panose="020F0502020204030204" pitchFamily="34" charset="0"/>
                <a:cs typeface="Times New Roman" panose="02020603050405020304" pitchFamily="18" charset="0"/>
              </a:rPr>
              <a:t>Practice Note:  </a:t>
            </a:r>
            <a:r>
              <a:rPr lang="en-US" sz="6400" dirty="0">
                <a:ea typeface="Calibri" panose="020F0502020204030204" pitchFamily="34" charset="0"/>
                <a:cs typeface="Times New Roman" panose="02020603050405020304" pitchFamily="18" charset="0"/>
              </a:rPr>
              <a:t>Refer to </a:t>
            </a:r>
            <a:r>
              <a:rPr lang="en-US" sz="6400" b="1" dirty="0">
                <a:ea typeface="Calibri" panose="020F0502020204030204" pitchFamily="34" charset="0"/>
                <a:cs typeface="Times New Roman" panose="02020603050405020304" pitchFamily="18" charset="0"/>
              </a:rPr>
              <a:t>Publication 55</a:t>
            </a:r>
            <a:r>
              <a:rPr lang="en-US" sz="6400" dirty="0">
                <a:ea typeface="Calibri" panose="020F0502020204030204" pitchFamily="34" charset="0"/>
                <a:cs typeface="Times New Roman" panose="02020603050405020304" pitchFamily="18" charset="0"/>
              </a:rPr>
              <a:t>, Designated Private Delivery Services to make sure that the address is current).  NYS cautions that using a private delivery service to send a request for release of lien will delay the process</a:t>
            </a:r>
            <a:endParaRPr lang="en-US" sz="6400" dirty="0"/>
          </a:p>
          <a:p>
            <a:endParaRPr lang="en-US" dirty="0"/>
          </a:p>
        </p:txBody>
      </p:sp>
    </p:spTree>
    <p:extLst>
      <p:ext uri="{BB962C8B-B14F-4D97-AF65-F5344CB8AC3E}">
        <p14:creationId xmlns:p14="http://schemas.microsoft.com/office/powerpoint/2010/main" val="3281070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FF674-39E7-4F41-BDD4-CC41E528356E}"/>
              </a:ext>
            </a:extLst>
          </p:cNvPr>
          <p:cNvSpPr>
            <a:spLocks noGrp="1"/>
          </p:cNvSpPr>
          <p:nvPr>
            <p:ph type="title"/>
          </p:nvPr>
        </p:nvSpPr>
        <p:spPr>
          <a:xfrm>
            <a:off x="685800" y="685800"/>
            <a:ext cx="8458200" cy="1485900"/>
          </a:xfrm>
        </p:spPr>
        <p:txBody>
          <a:bodyPr/>
          <a:lstStyle/>
          <a:p>
            <a:pPr algn="ctr"/>
            <a:r>
              <a:rPr lang="en-US" dirty="0"/>
              <a:t>Federal Estate Tax Release of Lien</a:t>
            </a:r>
          </a:p>
        </p:txBody>
      </p:sp>
      <p:sp>
        <p:nvSpPr>
          <p:cNvPr id="3" name="Content Placeholder 2">
            <a:extLst>
              <a:ext uri="{FF2B5EF4-FFF2-40B4-BE49-F238E27FC236}">
                <a16:creationId xmlns:a16="http://schemas.microsoft.com/office/drawing/2014/main" id="{04D31996-F5BB-4C44-B31C-25450DABAF81}"/>
              </a:ext>
            </a:extLst>
          </p:cNvPr>
          <p:cNvSpPr>
            <a:spLocks noGrp="1"/>
          </p:cNvSpPr>
          <p:nvPr>
            <p:ph idx="1"/>
          </p:nvPr>
        </p:nvSpPr>
        <p:spPr>
          <a:xfrm>
            <a:off x="971550" y="1676400"/>
            <a:ext cx="7200900" cy="4495800"/>
          </a:xfrm>
        </p:spPr>
        <p:txBody>
          <a:bodyPr>
            <a:normAutofit fontScale="25000" lnSpcReduction="20000"/>
          </a:bodyPr>
          <a:lstStyle/>
          <a:p>
            <a:r>
              <a:rPr lang="en-US" sz="6400" dirty="0"/>
              <a:t>Like NYS, a Federal estate tax lien immediately arises and attaches to all of the property included in Decedent’s gross estate (whether or not property is part of the probate estate). (§6324(a)). Unlike other tax liens, no assessment, no notice, and no demand for payment are necessary to create the estate tax lien. </a:t>
            </a:r>
            <a:r>
              <a:rPr lang="en-US" sz="6400" b="1" dirty="0"/>
              <a:t>The lien attaches at the time of the decedent’s death</a:t>
            </a:r>
            <a:r>
              <a:rPr lang="en-US" sz="6400" dirty="0"/>
              <a:t>, before the tax is determined.  Sometimes referred to as the “silent lien” -  does not have to be recorded to be enforced. </a:t>
            </a:r>
          </a:p>
          <a:p>
            <a:r>
              <a:rPr lang="en-US" sz="6400" dirty="0"/>
              <a:t>Before you sell real property of a decedent’s estate you typically need the IRS to “discharge” that property from either the estate or the assessment tax lien. This is not proof of payment of Estate tax – the estate tax will be considered fully satisfied only when an investigation has been completed and payment of the tax, including any deficiency that has been determined (Reg.§301.6325-1(c)(1)).</a:t>
            </a:r>
          </a:p>
          <a:p>
            <a:r>
              <a:rPr lang="en-US" sz="6400" dirty="0"/>
              <a:t>IRS will only issue a Release of Lien from Federal Estate tax for estates that are required to file Estate tax returns.</a:t>
            </a:r>
          </a:p>
          <a:p>
            <a:pPr lvl="0"/>
            <a:r>
              <a:rPr lang="en-US" sz="6400" dirty="0"/>
              <a:t>IRS Lien Arises automatically at death</a:t>
            </a:r>
          </a:p>
          <a:p>
            <a:pPr lvl="0"/>
            <a:r>
              <a:rPr lang="en-US" sz="6400" dirty="0"/>
              <a:t>Attaches to all property in the gross estate</a:t>
            </a:r>
          </a:p>
          <a:p>
            <a:pPr lvl="0"/>
            <a:r>
              <a:rPr lang="en-US" sz="6400" dirty="0"/>
              <a:t>Duration: 10 years (could be more)…</a:t>
            </a:r>
          </a:p>
          <a:p>
            <a:pPr lvl="0"/>
            <a:r>
              <a:rPr lang="en-US" sz="6400" dirty="0"/>
              <a:t>Released via </a:t>
            </a:r>
            <a:r>
              <a:rPr lang="en-US" sz="6400" b="1" dirty="0"/>
              <a:t>Form 792</a:t>
            </a:r>
            <a:r>
              <a:rPr lang="en-US" sz="6400" dirty="0"/>
              <a:t> or </a:t>
            </a:r>
            <a:r>
              <a:rPr lang="en-US" sz="6400" b="1" dirty="0"/>
              <a:t>IRS Letter 1352</a:t>
            </a:r>
            <a:endParaRPr lang="en-US" sz="6400" dirty="0"/>
          </a:p>
          <a:p>
            <a:endParaRPr lang="en-US" sz="2200" dirty="0"/>
          </a:p>
          <a:p>
            <a:pPr marL="0" indent="0">
              <a:buNone/>
            </a:pPr>
            <a:endParaRPr lang="en-US" sz="2200" dirty="0"/>
          </a:p>
          <a:p>
            <a:endParaRPr lang="en-US" dirty="0"/>
          </a:p>
        </p:txBody>
      </p:sp>
    </p:spTree>
    <p:extLst>
      <p:ext uri="{BB962C8B-B14F-4D97-AF65-F5344CB8AC3E}">
        <p14:creationId xmlns:p14="http://schemas.microsoft.com/office/powerpoint/2010/main" val="21056869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6A0F9-AF6D-41AB-B96B-5D4033556C49}"/>
              </a:ext>
            </a:extLst>
          </p:cNvPr>
          <p:cNvSpPr>
            <a:spLocks noGrp="1"/>
          </p:cNvSpPr>
          <p:nvPr>
            <p:ph type="title"/>
          </p:nvPr>
        </p:nvSpPr>
        <p:spPr>
          <a:xfrm>
            <a:off x="838200" y="228600"/>
            <a:ext cx="8001000" cy="1447800"/>
          </a:xfrm>
        </p:spPr>
        <p:txBody>
          <a:bodyPr>
            <a:normAutofit fontScale="90000"/>
          </a:bodyPr>
          <a:lstStyle/>
          <a:p>
            <a:pPr algn="ctr">
              <a:spcBef>
                <a:spcPts val="600"/>
              </a:spcBef>
            </a:pPr>
            <a:r>
              <a:rPr lang="en-US" sz="4000" dirty="0"/>
              <a:t>Getting Federal Release of Lien</a:t>
            </a:r>
            <a:br>
              <a:rPr lang="en-US" sz="4000" dirty="0"/>
            </a:br>
            <a:r>
              <a:rPr lang="en-US" sz="2700" dirty="0"/>
              <a:t>(for taxable estates)</a:t>
            </a:r>
            <a:br>
              <a:rPr lang="en-US" sz="2700" dirty="0"/>
            </a:br>
            <a:r>
              <a:rPr lang="en-US" sz="3600" b="1" dirty="0"/>
              <a:t>Form 4422</a:t>
            </a:r>
            <a:br>
              <a:rPr lang="en-US" sz="2700" dirty="0"/>
            </a:br>
            <a:br>
              <a:rPr lang="en-US" sz="4000" dirty="0"/>
            </a:br>
            <a:endParaRPr lang="en-US" sz="4000" dirty="0"/>
          </a:p>
        </p:txBody>
      </p:sp>
      <p:sp>
        <p:nvSpPr>
          <p:cNvPr id="3" name="Content Placeholder 2">
            <a:extLst>
              <a:ext uri="{FF2B5EF4-FFF2-40B4-BE49-F238E27FC236}">
                <a16:creationId xmlns:a16="http://schemas.microsoft.com/office/drawing/2014/main" id="{CB2FADAE-F874-486C-8CC8-834642AEB226}"/>
              </a:ext>
            </a:extLst>
          </p:cNvPr>
          <p:cNvSpPr>
            <a:spLocks noGrp="1"/>
          </p:cNvSpPr>
          <p:nvPr>
            <p:ph idx="1"/>
          </p:nvPr>
        </p:nvSpPr>
        <p:spPr>
          <a:xfrm>
            <a:off x="1238250" y="1752600"/>
            <a:ext cx="7200900" cy="4648200"/>
          </a:xfrm>
        </p:spPr>
        <p:txBody>
          <a:bodyPr>
            <a:normAutofit fontScale="25000" lnSpcReduction="20000"/>
          </a:bodyPr>
          <a:lstStyle/>
          <a:p>
            <a:pPr marL="0" indent="0">
              <a:buNone/>
            </a:pPr>
            <a:r>
              <a:rPr lang="en-US" sz="5600" b="1" dirty="0">
                <a:cs typeface="Times New Roman" panose="02020603050405020304" pitchFamily="18" charset="0"/>
              </a:rPr>
              <a:t>Form 4422 Application for Certificate Discharging Property Subject to Estate Tax Lien</a:t>
            </a:r>
          </a:p>
          <a:p>
            <a:r>
              <a:rPr lang="en-US" sz="5600" dirty="0">
                <a:effectLst/>
                <a:ea typeface="Calibri" panose="020F0502020204030204" pitchFamily="34" charset="0"/>
                <a:cs typeface="Times New Roman" panose="02020603050405020304" pitchFamily="18" charset="0"/>
              </a:rPr>
              <a:t>Submit application </a:t>
            </a:r>
            <a:r>
              <a:rPr lang="en-US" sz="5600" b="1" dirty="0">
                <a:effectLst/>
                <a:highlight>
                  <a:srgbClr val="FFFF00"/>
                </a:highlight>
                <a:ea typeface="Calibri" panose="020F0502020204030204" pitchFamily="34" charset="0"/>
                <a:cs typeface="Times New Roman" panose="02020603050405020304" pitchFamily="18" charset="0"/>
              </a:rPr>
              <a:t>at least 45 days</a:t>
            </a:r>
            <a:r>
              <a:rPr lang="en-US" sz="5600" dirty="0">
                <a:effectLst/>
                <a:highlight>
                  <a:srgbClr val="FFFF00"/>
                </a:highlight>
                <a:ea typeface="Calibri" panose="020F0502020204030204" pitchFamily="34" charset="0"/>
                <a:cs typeface="Times New Roman" panose="02020603050405020304" pitchFamily="18" charset="0"/>
              </a:rPr>
              <a:t> </a:t>
            </a:r>
            <a:r>
              <a:rPr lang="en-US" sz="5600" dirty="0">
                <a:effectLst/>
                <a:ea typeface="Calibri" panose="020F0502020204030204" pitchFamily="34" charset="0"/>
                <a:cs typeface="Times New Roman" panose="02020603050405020304" pitchFamily="18" charset="0"/>
              </a:rPr>
              <a:t>before transaction date </a:t>
            </a:r>
            <a:r>
              <a:rPr lang="en-US" sz="5600" dirty="0">
                <a:ea typeface="Calibri" panose="020F0502020204030204" pitchFamily="34" charset="0"/>
                <a:cs typeface="Times New Roman" panose="02020603050405020304" pitchFamily="18" charset="0"/>
              </a:rPr>
              <a:t>for which </a:t>
            </a:r>
            <a:r>
              <a:rPr lang="en-US" sz="5600" dirty="0">
                <a:effectLst/>
                <a:ea typeface="Calibri" panose="020F0502020204030204" pitchFamily="34" charset="0"/>
                <a:cs typeface="Times New Roman" panose="02020603050405020304" pitchFamily="18" charset="0"/>
              </a:rPr>
              <a:t>discharge is needed.</a:t>
            </a:r>
          </a:p>
          <a:p>
            <a:r>
              <a:rPr lang="en-US" sz="5600" dirty="0">
                <a:cs typeface="Times New Roman" panose="02020603050405020304" pitchFamily="18" charset="0"/>
              </a:rPr>
              <a:t>Attach a statement giving your reasons for applying for this certificate. NOTE: If the IRS has issued any other discharges on this estate, include the dates and the amounts. </a:t>
            </a:r>
          </a:p>
          <a:p>
            <a:r>
              <a:rPr lang="en-US" sz="5600" dirty="0">
                <a:cs typeface="Times New Roman" panose="02020603050405020304" pitchFamily="18" charset="0"/>
              </a:rPr>
              <a:t>Attach any of the following documents that apply (err on the side of giving too much!)</a:t>
            </a:r>
          </a:p>
          <a:p>
            <a:pPr lvl="1"/>
            <a:r>
              <a:rPr lang="en-US" sz="5600" dirty="0">
                <a:cs typeface="Times New Roman" panose="02020603050405020304" pitchFamily="18" charset="0"/>
              </a:rPr>
              <a:t>Letters of Appointment (Letters Testamentary or Letters of Administration).</a:t>
            </a:r>
          </a:p>
          <a:p>
            <a:pPr lvl="1"/>
            <a:r>
              <a:rPr lang="en-US" sz="5600" dirty="0">
                <a:cs typeface="Times New Roman" panose="02020603050405020304" pitchFamily="18" charset="0"/>
              </a:rPr>
              <a:t>Complete Legal description of property/copy of Deed</a:t>
            </a:r>
          </a:p>
          <a:p>
            <a:pPr lvl="1"/>
            <a:r>
              <a:rPr lang="en-US" sz="5600" dirty="0">
                <a:cs typeface="Times New Roman" panose="02020603050405020304" pitchFamily="18" charset="0"/>
              </a:rPr>
              <a:t>Copy of Will or Trust;</a:t>
            </a:r>
          </a:p>
          <a:p>
            <a:pPr lvl="1"/>
            <a:r>
              <a:rPr lang="en-US" sz="5600" dirty="0">
                <a:cs typeface="Times New Roman" panose="02020603050405020304" pitchFamily="18" charset="0"/>
              </a:rPr>
              <a:t>Copy of sale contract</a:t>
            </a:r>
          </a:p>
          <a:p>
            <a:pPr lvl="1"/>
            <a:r>
              <a:rPr lang="en-US" sz="5600" dirty="0">
                <a:cs typeface="Times New Roman" panose="02020603050405020304" pitchFamily="18" charset="0"/>
              </a:rPr>
              <a:t>closing statement (or proposed closing statement), </a:t>
            </a:r>
          </a:p>
          <a:p>
            <a:pPr lvl="1"/>
            <a:r>
              <a:rPr lang="en-US" sz="5600" dirty="0">
                <a:cs typeface="Times New Roman" panose="02020603050405020304" pitchFamily="18" charset="0"/>
              </a:rPr>
              <a:t>Copy of the current title report</a:t>
            </a:r>
          </a:p>
          <a:p>
            <a:pPr lvl="1"/>
            <a:r>
              <a:rPr lang="en-US" sz="5600" dirty="0">
                <a:cs typeface="Times New Roman" panose="02020603050405020304" pitchFamily="18" charset="0"/>
              </a:rPr>
              <a:t>Appraisal or basis for valuation</a:t>
            </a:r>
          </a:p>
          <a:p>
            <a:pPr lvl="1"/>
            <a:r>
              <a:rPr lang="en-US" sz="5600" dirty="0">
                <a:cs typeface="Times New Roman" panose="02020603050405020304" pitchFamily="18" charset="0"/>
              </a:rPr>
              <a:t>Copy of the Form 706 with schedules  (If return not yet filed, send draft Form 706, and/or a copy of the inventory and appraisal reflecting all estate assets or if on extension, copy of Form 4768.</a:t>
            </a:r>
          </a:p>
          <a:p>
            <a:pPr lvl="1"/>
            <a:endParaRPr lang="en-US" sz="5600" dirty="0">
              <a:cs typeface="Times New Roman" panose="02020603050405020304" pitchFamily="18" charset="0"/>
            </a:endParaRPr>
          </a:p>
          <a:p>
            <a:r>
              <a:rPr lang="en-US" sz="5600" b="1" dirty="0">
                <a:highlight>
                  <a:srgbClr val="FFFF00"/>
                </a:highlight>
                <a:cs typeface="Times New Roman" panose="02020603050405020304" pitchFamily="18" charset="0"/>
              </a:rPr>
              <a:t>Check Form 4422 instructions in case their requirements have changed!!!!</a:t>
            </a:r>
          </a:p>
          <a:p>
            <a:pPr lvl="1"/>
            <a:endParaRPr lang="en-US" b="1" dirty="0"/>
          </a:p>
        </p:txBody>
      </p:sp>
    </p:spTree>
    <p:extLst>
      <p:ext uri="{BB962C8B-B14F-4D97-AF65-F5344CB8AC3E}">
        <p14:creationId xmlns:p14="http://schemas.microsoft.com/office/powerpoint/2010/main" val="1009908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66F7F-24A7-4555-8A08-11FED81B4EDF}"/>
              </a:ext>
            </a:extLst>
          </p:cNvPr>
          <p:cNvSpPr>
            <a:spLocks noGrp="1"/>
          </p:cNvSpPr>
          <p:nvPr>
            <p:ph type="title"/>
          </p:nvPr>
        </p:nvSpPr>
        <p:spPr>
          <a:xfrm>
            <a:off x="685800" y="152400"/>
            <a:ext cx="8001000" cy="1295400"/>
          </a:xfrm>
        </p:spPr>
        <p:txBody>
          <a:bodyPr>
            <a:normAutofit fontScale="90000"/>
          </a:bodyPr>
          <a:lstStyle/>
          <a:p>
            <a:pPr algn="ctr"/>
            <a:br>
              <a:rPr lang="en-US" sz="4400" dirty="0"/>
            </a:br>
            <a:r>
              <a:rPr lang="en-US" sz="3100" dirty="0"/>
              <a:t>Forms 8821 and 2848</a:t>
            </a:r>
            <a:br>
              <a:rPr lang="en-US" sz="3100" dirty="0"/>
            </a:br>
            <a:r>
              <a:rPr lang="en-US" sz="2000" dirty="0"/>
              <a:t>(not required, but helpful)</a:t>
            </a:r>
            <a:br>
              <a:rPr lang="en-US" sz="3100" dirty="0"/>
            </a:br>
            <a:endParaRPr lang="en-US" sz="3100" dirty="0"/>
          </a:p>
        </p:txBody>
      </p:sp>
      <p:sp>
        <p:nvSpPr>
          <p:cNvPr id="3" name="Content Placeholder 2">
            <a:extLst>
              <a:ext uri="{FF2B5EF4-FFF2-40B4-BE49-F238E27FC236}">
                <a16:creationId xmlns:a16="http://schemas.microsoft.com/office/drawing/2014/main" id="{3CBB50C7-639F-418E-A08F-08D2576E4238}"/>
              </a:ext>
            </a:extLst>
          </p:cNvPr>
          <p:cNvSpPr>
            <a:spLocks noGrp="1"/>
          </p:cNvSpPr>
          <p:nvPr>
            <p:ph idx="1"/>
          </p:nvPr>
        </p:nvSpPr>
        <p:spPr>
          <a:xfrm>
            <a:off x="914400" y="1524000"/>
            <a:ext cx="7620000" cy="4800600"/>
          </a:xfrm>
        </p:spPr>
        <p:txBody>
          <a:bodyPr>
            <a:normAutofit fontScale="25000" lnSpcReduction="20000"/>
          </a:bodyPr>
          <a:lstStyle/>
          <a:p>
            <a:pPr marL="0" indent="0">
              <a:buNone/>
            </a:pPr>
            <a:r>
              <a:rPr lang="en-US" sz="5600" b="1" u="sng" dirty="0"/>
              <a:t>Form 8821, Tax Information Authorization</a:t>
            </a:r>
          </a:p>
          <a:p>
            <a:pPr marL="0" indent="0">
              <a:buNone/>
            </a:pPr>
            <a:r>
              <a:rPr lang="en-US" sz="5600" dirty="0"/>
              <a:t>Completing 8821 gives IRS authority to contact individuals or companies, if necessary, when determining if the discharge is appropriate.   </a:t>
            </a:r>
            <a:endParaRPr lang="en-US" sz="5600" b="1" dirty="0"/>
          </a:p>
          <a:p>
            <a:pPr marL="0" indent="0">
              <a:spcBef>
                <a:spcPts val="600"/>
              </a:spcBef>
              <a:buNone/>
            </a:pPr>
            <a:r>
              <a:rPr lang="en-US" sz="5600" b="1" u="sng" dirty="0"/>
              <a:t>Form 2848, Power of Attorney</a:t>
            </a:r>
          </a:p>
          <a:p>
            <a:pPr algn="l"/>
            <a:r>
              <a:rPr lang="en-US" sz="5600" dirty="0">
                <a:solidFill>
                  <a:srgbClr val="202124"/>
                </a:solidFill>
              </a:rPr>
              <a:t>Practice Tips:  Use </a:t>
            </a:r>
            <a:r>
              <a:rPr lang="en-US" sz="5600" b="0" i="0" dirty="0">
                <a:solidFill>
                  <a:srgbClr val="202124"/>
                </a:solidFill>
                <a:effectLst/>
              </a:rPr>
              <a:t>Form 2848, Power of Attorney and Declaration of Representative when you want to authorize an individual to represent you </a:t>
            </a:r>
            <a:r>
              <a:rPr lang="en-US" sz="5600" b="1" i="0" dirty="0">
                <a:solidFill>
                  <a:srgbClr val="202124"/>
                </a:solidFill>
                <a:effectLst/>
              </a:rPr>
              <a:t>before</a:t>
            </a:r>
            <a:r>
              <a:rPr lang="en-US" sz="5600" b="0" i="0" dirty="0">
                <a:solidFill>
                  <a:srgbClr val="202124"/>
                </a:solidFill>
                <a:effectLst/>
              </a:rPr>
              <a:t> the IRS</a:t>
            </a:r>
          </a:p>
          <a:p>
            <a:r>
              <a:rPr lang="en-US" sz="5600" b="0" i="0" dirty="0">
                <a:solidFill>
                  <a:srgbClr val="202124"/>
                </a:solidFill>
                <a:effectLst/>
              </a:rPr>
              <a:t>I usually have clients sign both</a:t>
            </a:r>
            <a:r>
              <a:rPr lang="en-US" sz="5600" dirty="0">
                <a:solidFill>
                  <a:srgbClr val="202124"/>
                </a:solidFill>
              </a:rPr>
              <a:t> - </a:t>
            </a:r>
            <a:r>
              <a:rPr lang="en-US" sz="5600" dirty="0"/>
              <a:t>IRS may request additional information to determine whether to issue the certificate.  Having a 8821 and 2848 is helpful so you don’t have to bother client.</a:t>
            </a:r>
          </a:p>
          <a:p>
            <a:pPr marL="0" indent="0">
              <a:buNone/>
            </a:pPr>
            <a:endParaRPr lang="en-US" sz="5600" dirty="0"/>
          </a:p>
          <a:p>
            <a:r>
              <a:rPr lang="en-US" sz="5600" b="1" dirty="0">
                <a:highlight>
                  <a:srgbClr val="FFFF00"/>
                </a:highlight>
              </a:rPr>
              <a:t>Submit the completed Form 4422 and all supporting documents to*</a:t>
            </a:r>
            <a:r>
              <a:rPr lang="en-US" sz="5600" dirty="0"/>
              <a:t>: </a:t>
            </a:r>
          </a:p>
          <a:p>
            <a:pPr marL="0" indent="0">
              <a:lnSpc>
                <a:spcPct val="120000"/>
              </a:lnSpc>
              <a:spcBef>
                <a:spcPts val="0"/>
              </a:spcBef>
              <a:spcAft>
                <a:spcPts val="0"/>
              </a:spcAft>
              <a:buNone/>
            </a:pPr>
            <a:r>
              <a:rPr lang="en-US" sz="5600" dirty="0"/>
              <a:t>	Internal Revenue Service </a:t>
            </a:r>
          </a:p>
          <a:p>
            <a:pPr marL="0" indent="0">
              <a:lnSpc>
                <a:spcPct val="120000"/>
              </a:lnSpc>
              <a:spcBef>
                <a:spcPts val="0"/>
              </a:spcBef>
              <a:spcAft>
                <a:spcPts val="0"/>
              </a:spcAft>
              <a:buNone/>
            </a:pPr>
            <a:r>
              <a:rPr lang="en-US" sz="5600" dirty="0"/>
              <a:t>	Advisory Consolidated Receipts</a:t>
            </a:r>
          </a:p>
          <a:p>
            <a:pPr marL="0" indent="0">
              <a:lnSpc>
                <a:spcPct val="120000"/>
              </a:lnSpc>
              <a:spcBef>
                <a:spcPts val="0"/>
              </a:spcBef>
              <a:spcAft>
                <a:spcPts val="0"/>
              </a:spcAft>
              <a:buNone/>
            </a:pPr>
            <a:r>
              <a:rPr lang="en-US" sz="5600" dirty="0"/>
              <a:t>	7940 Kentucky Drive, Mail Stop </a:t>
            </a:r>
            <a:r>
              <a:rPr lang="en-US" sz="5600" dirty="0" err="1"/>
              <a:t>2850A</a:t>
            </a:r>
            <a:endParaRPr lang="en-US" sz="5600" dirty="0"/>
          </a:p>
          <a:p>
            <a:pPr marL="0" indent="0">
              <a:lnSpc>
                <a:spcPct val="120000"/>
              </a:lnSpc>
              <a:spcBef>
                <a:spcPts val="0"/>
              </a:spcBef>
              <a:spcAft>
                <a:spcPts val="0"/>
              </a:spcAft>
              <a:buNone/>
            </a:pPr>
            <a:r>
              <a:rPr lang="en-US" sz="5600" dirty="0"/>
              <a:t>	Florence, KY 41042-2915</a:t>
            </a:r>
          </a:p>
          <a:p>
            <a:pPr marL="0" indent="0">
              <a:lnSpc>
                <a:spcPct val="120000"/>
              </a:lnSpc>
              <a:spcBef>
                <a:spcPts val="0"/>
              </a:spcBef>
              <a:spcAft>
                <a:spcPts val="0"/>
              </a:spcAft>
              <a:buNone/>
            </a:pPr>
            <a:r>
              <a:rPr lang="en-US" sz="5600" dirty="0"/>
              <a:t>	Attn: Group Manager </a:t>
            </a:r>
          </a:p>
          <a:p>
            <a:pPr marL="0" indent="0">
              <a:lnSpc>
                <a:spcPct val="120000"/>
              </a:lnSpc>
              <a:spcBef>
                <a:spcPts val="0"/>
              </a:spcBef>
              <a:spcAft>
                <a:spcPts val="0"/>
              </a:spcAft>
              <a:buNone/>
            </a:pPr>
            <a:r>
              <a:rPr lang="en-US" sz="5600" dirty="0"/>
              <a:t>	E-fax number: 844-201-8382</a:t>
            </a:r>
          </a:p>
          <a:p>
            <a:pPr marL="0" indent="0">
              <a:lnSpc>
                <a:spcPct val="120000"/>
              </a:lnSpc>
              <a:spcBef>
                <a:spcPts val="0"/>
              </a:spcBef>
              <a:spcAft>
                <a:spcPts val="0"/>
              </a:spcAft>
              <a:buNone/>
            </a:pPr>
            <a:endParaRPr lang="en-US" sz="5600" dirty="0"/>
          </a:p>
          <a:p>
            <a:pPr>
              <a:lnSpc>
                <a:spcPct val="120000"/>
              </a:lnSpc>
              <a:spcBef>
                <a:spcPts val="0"/>
              </a:spcBef>
              <a:spcAft>
                <a:spcPts val="0"/>
              </a:spcAft>
              <a:buFont typeface="Arial" panose="020B0604020202020204" pitchFamily="34" charset="0"/>
              <a:buChar char="•"/>
            </a:pPr>
            <a:r>
              <a:rPr lang="en-US" sz="5600" b="1" dirty="0"/>
              <a:t>Check for for updates to address/fax – they change!</a:t>
            </a:r>
          </a:p>
          <a:p>
            <a:pPr>
              <a:lnSpc>
                <a:spcPct val="120000"/>
              </a:lnSpc>
              <a:spcBef>
                <a:spcPts val="0"/>
              </a:spcBef>
              <a:spcAft>
                <a:spcPts val="0"/>
              </a:spcAft>
              <a:buFont typeface="Arial" panose="020B0604020202020204" pitchFamily="34" charset="0"/>
              <a:buChar char="•"/>
            </a:pPr>
            <a:endParaRPr lang="en-US" sz="5600" b="1" dirty="0"/>
          </a:p>
          <a:p>
            <a:pPr>
              <a:lnSpc>
                <a:spcPct val="120000"/>
              </a:lnSpc>
              <a:spcBef>
                <a:spcPts val="0"/>
              </a:spcBef>
              <a:spcAft>
                <a:spcPts val="0"/>
              </a:spcAft>
              <a:buFont typeface="Arial" panose="020B0604020202020204" pitchFamily="34" charset="0"/>
              <a:buChar char="•"/>
            </a:pPr>
            <a:r>
              <a:rPr lang="en-US" sz="5600" b="1" dirty="0"/>
              <a:t>If you get stuck, call IRS Estate tax advisory group – 669-229-1504.  The usually return calls!</a:t>
            </a:r>
          </a:p>
          <a:p>
            <a:endParaRPr lang="en-US" dirty="0"/>
          </a:p>
        </p:txBody>
      </p:sp>
    </p:spTree>
    <p:extLst>
      <p:ext uri="{BB962C8B-B14F-4D97-AF65-F5344CB8AC3E}">
        <p14:creationId xmlns:p14="http://schemas.microsoft.com/office/powerpoint/2010/main" val="337654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AD850-FB8B-4E74-AEF8-5EB76C4C0FEF}"/>
              </a:ext>
            </a:extLst>
          </p:cNvPr>
          <p:cNvSpPr>
            <a:spLocks noGrp="1"/>
          </p:cNvSpPr>
          <p:nvPr>
            <p:ph type="title"/>
          </p:nvPr>
        </p:nvSpPr>
        <p:spPr>
          <a:xfrm>
            <a:off x="762000" y="685800"/>
            <a:ext cx="7924800" cy="1485900"/>
          </a:xfrm>
        </p:spPr>
        <p:txBody>
          <a:bodyPr>
            <a:normAutofit/>
          </a:bodyPr>
          <a:lstStyle/>
          <a:p>
            <a:pPr algn="ctr"/>
            <a:r>
              <a:rPr lang="en-US" sz="2800" b="1" u="sng" dirty="0"/>
              <a:t>What if no Federal Estate tax return is required?</a:t>
            </a:r>
          </a:p>
        </p:txBody>
      </p:sp>
      <p:sp>
        <p:nvSpPr>
          <p:cNvPr id="3" name="Content Placeholder 2">
            <a:extLst>
              <a:ext uri="{FF2B5EF4-FFF2-40B4-BE49-F238E27FC236}">
                <a16:creationId xmlns:a16="http://schemas.microsoft.com/office/drawing/2014/main" id="{BEA98317-0B5B-42CD-89D0-42DC9AA8D966}"/>
              </a:ext>
            </a:extLst>
          </p:cNvPr>
          <p:cNvSpPr>
            <a:spLocks noGrp="1"/>
          </p:cNvSpPr>
          <p:nvPr>
            <p:ph idx="1"/>
          </p:nvPr>
        </p:nvSpPr>
        <p:spPr>
          <a:xfrm>
            <a:off x="1123950" y="1638300"/>
            <a:ext cx="7200900" cy="4457700"/>
          </a:xfrm>
        </p:spPr>
        <p:txBody>
          <a:bodyPr>
            <a:normAutofit fontScale="92500" lnSpcReduction="20000"/>
          </a:bodyPr>
          <a:lstStyle/>
          <a:p>
            <a:r>
              <a:rPr lang="en-US" dirty="0"/>
              <a:t>Unlike New York State, the IRS will typically </a:t>
            </a:r>
            <a:r>
              <a:rPr lang="en-US" b="1" dirty="0">
                <a:highlight>
                  <a:srgbClr val="FFFF00"/>
                </a:highlight>
              </a:rPr>
              <a:t>NOT</a:t>
            </a:r>
            <a:r>
              <a:rPr lang="en-US" dirty="0"/>
              <a:t> issue a release of Lien if the Estate is not a taxable Estate.</a:t>
            </a:r>
          </a:p>
          <a:p>
            <a:r>
              <a:rPr lang="en-US" dirty="0"/>
              <a:t>If IRS determines that the estate was not required to file an estate tax return, they will </a:t>
            </a:r>
            <a:r>
              <a:rPr lang="en-US" b="1" dirty="0"/>
              <a:t>not</a:t>
            </a:r>
            <a:r>
              <a:rPr lang="en-US" dirty="0"/>
              <a:t> issue a discharge certificate. </a:t>
            </a:r>
          </a:p>
          <a:p>
            <a:r>
              <a:rPr lang="en-US" dirty="0"/>
              <a:t>IRS will issue Letter 1352, Request for Discharge of Estate Tax Lien.  </a:t>
            </a:r>
          </a:p>
          <a:p>
            <a:r>
              <a:rPr lang="en-US" dirty="0"/>
              <a:t>To get Letter 1352, complete Form 4422 and provide a copy of Letters of appointment, a list of assets the decedent had an interest in as od death of death, date of death values and a copy of a sales contract.</a:t>
            </a:r>
          </a:p>
          <a:p>
            <a:r>
              <a:rPr lang="en-US" dirty="0"/>
              <a:t>If Title company and/or management/transfer agent (coop) is requesting a Federal Release of Lien for an estate that is not taxable, </a:t>
            </a:r>
            <a:r>
              <a:rPr lang="en-US" b="1" dirty="0"/>
              <a:t>ask if an Affidavit will suffice </a:t>
            </a:r>
            <a:r>
              <a:rPr lang="en-US" dirty="0"/>
              <a:t>(sample attached).</a:t>
            </a:r>
          </a:p>
          <a:p>
            <a:r>
              <a:rPr lang="en-US" dirty="0"/>
              <a:t>Most Title companies will accept an Affidavit of no tax (sample attached).  Coops usually require Letters 1352 for non taxable estates.</a:t>
            </a:r>
          </a:p>
          <a:p>
            <a:endParaRPr lang="en-US" dirty="0"/>
          </a:p>
          <a:p>
            <a:endParaRPr lang="en-US" dirty="0"/>
          </a:p>
          <a:p>
            <a:endParaRPr lang="en-US" dirty="0"/>
          </a:p>
        </p:txBody>
      </p:sp>
    </p:spTree>
    <p:extLst>
      <p:ext uri="{BB962C8B-B14F-4D97-AF65-F5344CB8AC3E}">
        <p14:creationId xmlns:p14="http://schemas.microsoft.com/office/powerpoint/2010/main" val="2208242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77AD1-F72A-4904-8364-5B07F9B63386}"/>
              </a:ext>
            </a:extLst>
          </p:cNvPr>
          <p:cNvSpPr>
            <a:spLocks noGrp="1"/>
          </p:cNvSpPr>
          <p:nvPr>
            <p:ph type="title"/>
          </p:nvPr>
        </p:nvSpPr>
        <p:spPr>
          <a:xfrm>
            <a:off x="762000" y="685800"/>
            <a:ext cx="7924800" cy="1485900"/>
          </a:xfrm>
        </p:spPr>
        <p:txBody>
          <a:bodyPr>
            <a:normAutofit/>
          </a:bodyPr>
          <a:lstStyle/>
          <a:p>
            <a:pPr algn="ctr"/>
            <a:r>
              <a:rPr lang="en-US" sz="4000" dirty="0"/>
              <a:t>Is an Escrow Agreement Required?</a:t>
            </a:r>
          </a:p>
        </p:txBody>
      </p:sp>
      <p:sp>
        <p:nvSpPr>
          <p:cNvPr id="3" name="Content Placeholder 2">
            <a:extLst>
              <a:ext uri="{FF2B5EF4-FFF2-40B4-BE49-F238E27FC236}">
                <a16:creationId xmlns:a16="http://schemas.microsoft.com/office/drawing/2014/main" id="{496FBB99-DDAF-4E18-9CBA-C91A5842CF6D}"/>
              </a:ext>
            </a:extLst>
          </p:cNvPr>
          <p:cNvSpPr>
            <a:spLocks noGrp="1"/>
          </p:cNvSpPr>
          <p:nvPr>
            <p:ph idx="1"/>
          </p:nvPr>
        </p:nvSpPr>
        <p:spPr>
          <a:xfrm>
            <a:off x="1123950" y="1600200"/>
            <a:ext cx="7200900" cy="4648199"/>
          </a:xfrm>
        </p:spPr>
        <p:txBody>
          <a:bodyPr>
            <a:normAutofit fontScale="77500" lnSpcReduction="20000"/>
          </a:bodyPr>
          <a:lstStyle/>
          <a:p>
            <a:r>
              <a:rPr lang="en-US" dirty="0"/>
              <a:t>In 2016, IRS began requiring additional documentation beyond what was explicitly required in the instructions to Form 4422. In some cases, IRS began insisting on appraisals of property and reviewed proposed closing statement, with focus on attorney’s fees/broker commissions</a:t>
            </a:r>
          </a:p>
          <a:p>
            <a:r>
              <a:rPr lang="en-US" dirty="0"/>
              <a:t>ESCROW:  In 2016, for many taxable estates, IRS began insisting either that the net proceeds of sale be paid over to IRS or that estate enter into an escrow agreement with an escrow agent where escrow agent retains funds until federal estate tax return was filed and IRS completed its review of the return by issuing a closing letter to the executor of the estate.</a:t>
            </a:r>
          </a:p>
          <a:p>
            <a:r>
              <a:rPr lang="en-US" dirty="0"/>
              <a:t>If Form 706 had not yet been filed or if the IRS had not completed review of Form 706, they determined on a case-by-case basis amount of funds, if any, estate was required to either pre-pay from sale proceeds or held in escrow. </a:t>
            </a:r>
          </a:p>
          <a:p>
            <a:r>
              <a:rPr lang="en-US" dirty="0"/>
              <a:t>If Form 4422 indicates that the estate tax return will be non-taxable, based upon the estimated gross estate and estimated deductions, then a discharge without an escrow may be appropriate.   </a:t>
            </a:r>
            <a:r>
              <a:rPr lang="en-US" b="1" dirty="0"/>
              <a:t>BUT </a:t>
            </a:r>
            <a:r>
              <a:rPr lang="en-US" dirty="0"/>
              <a:t>the IRS has discretion to question the deductions before they issue a Release of Lien.</a:t>
            </a:r>
          </a:p>
          <a:p>
            <a:r>
              <a:rPr lang="en-US" b="1" dirty="0"/>
              <a:t>PRACTICE NOTE</a:t>
            </a:r>
            <a:r>
              <a:rPr lang="en-US" dirty="0"/>
              <a:t>:  Lately, the IRS has </a:t>
            </a:r>
            <a:r>
              <a:rPr lang="en-US" b="1" dirty="0"/>
              <a:t>not</a:t>
            </a:r>
            <a:r>
              <a:rPr lang="en-US" dirty="0"/>
              <a:t> been requiring the escrow and they have been issuing the Releases of Lien quickly.</a:t>
            </a:r>
          </a:p>
          <a:p>
            <a:endParaRPr lang="en-US" dirty="0"/>
          </a:p>
        </p:txBody>
      </p:sp>
    </p:spTree>
    <p:extLst>
      <p:ext uri="{BB962C8B-B14F-4D97-AF65-F5344CB8AC3E}">
        <p14:creationId xmlns:p14="http://schemas.microsoft.com/office/powerpoint/2010/main" val="3001326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a:xfrm>
            <a:off x="1028700" y="1428750"/>
            <a:ext cx="7886700" cy="4743450"/>
          </a:xfrm>
        </p:spPr>
        <p:txBody>
          <a:bodyPr>
            <a:normAutofit/>
          </a:bodyPr>
          <a:lstStyle/>
          <a:p>
            <a:pPr marL="514350" indent="-514350">
              <a:buFont typeface="+mj-lt"/>
              <a:buAutoNum type="arabicPeriod"/>
            </a:pPr>
            <a:r>
              <a:rPr lang="en-US" sz="3200" dirty="0"/>
              <a:t>What is a Tax Lien? </a:t>
            </a:r>
          </a:p>
          <a:p>
            <a:pPr marL="514350" indent="-514350">
              <a:buFont typeface="+mj-lt"/>
              <a:buAutoNum type="arabicPeriod"/>
            </a:pPr>
            <a:r>
              <a:rPr lang="en-US" sz="3200" dirty="0"/>
              <a:t>IRS Discharge of Federal Tax Lien Application</a:t>
            </a:r>
          </a:p>
          <a:p>
            <a:pPr marL="514350" indent="-514350">
              <a:buFont typeface="+mj-lt"/>
              <a:buAutoNum type="arabicPeriod"/>
            </a:pPr>
            <a:r>
              <a:rPr lang="en-US" sz="3200" dirty="0"/>
              <a:t>NYS Release of Lien Application </a:t>
            </a:r>
          </a:p>
          <a:p>
            <a:pPr marL="514350" indent="-514350">
              <a:buFont typeface="+mj-lt"/>
              <a:buAutoNum type="arabicPeriod"/>
            </a:pPr>
            <a:r>
              <a:rPr lang="en-US" sz="3200" dirty="0"/>
              <a:t>Estate Tax Liens </a:t>
            </a:r>
          </a:p>
          <a:p>
            <a:pPr marL="514350" indent="-514350">
              <a:buFont typeface="+mj-lt"/>
              <a:buAutoNum type="arabicPeriod"/>
            </a:pPr>
            <a:r>
              <a:rPr lang="en-US" sz="3200" dirty="0"/>
              <a:t>Questions</a:t>
            </a:r>
          </a:p>
          <a:p>
            <a:pPr marL="0" indent="0">
              <a:buNone/>
            </a:pPr>
            <a:endParaRPr lang="en-US" sz="2800" dirty="0"/>
          </a:p>
          <a:p>
            <a:endParaRPr lang="en-US" dirty="0"/>
          </a:p>
        </p:txBody>
      </p:sp>
    </p:spTree>
    <p:extLst>
      <p:ext uri="{BB962C8B-B14F-4D97-AF65-F5344CB8AC3E}">
        <p14:creationId xmlns:p14="http://schemas.microsoft.com/office/powerpoint/2010/main" val="265801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55CA1-B98C-3F3F-8A67-DF0580629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8D762-7E19-D880-327D-3593327178E7}"/>
              </a:ext>
            </a:extLst>
          </p:cNvPr>
          <p:cNvSpPr>
            <a:spLocks noGrp="1"/>
          </p:cNvSpPr>
          <p:nvPr>
            <p:ph type="title"/>
          </p:nvPr>
        </p:nvSpPr>
        <p:spPr>
          <a:xfrm>
            <a:off x="1028700" y="685800"/>
            <a:ext cx="7505700" cy="1485900"/>
          </a:xfrm>
        </p:spPr>
        <p:txBody>
          <a:bodyPr>
            <a:normAutofit fontScale="90000"/>
          </a:bodyPr>
          <a:lstStyle/>
          <a:p>
            <a:pPr algn="ctr"/>
            <a:r>
              <a:rPr lang="en-US" b="1" dirty="0"/>
              <a:t>Coordinating IRS and NYS Filings</a:t>
            </a:r>
            <a:br>
              <a:rPr lang="en-US" dirty="0"/>
            </a:br>
            <a:endParaRPr lang="en-US" dirty="0"/>
          </a:p>
        </p:txBody>
      </p:sp>
      <p:sp>
        <p:nvSpPr>
          <p:cNvPr id="3" name="Content Placeholder 2">
            <a:extLst>
              <a:ext uri="{FF2B5EF4-FFF2-40B4-BE49-F238E27FC236}">
                <a16:creationId xmlns:a16="http://schemas.microsoft.com/office/drawing/2014/main" id="{34038783-6678-DD96-B242-8F67C92BE21D}"/>
              </a:ext>
            </a:extLst>
          </p:cNvPr>
          <p:cNvSpPr>
            <a:spLocks noGrp="1"/>
          </p:cNvSpPr>
          <p:nvPr>
            <p:ph idx="1"/>
          </p:nvPr>
        </p:nvSpPr>
        <p:spPr>
          <a:xfrm>
            <a:off x="1028700" y="1524000"/>
            <a:ext cx="7200900" cy="3581400"/>
          </a:xfrm>
        </p:spPr>
        <p:txBody>
          <a:bodyPr/>
          <a:lstStyle/>
          <a:p>
            <a:pPr lvl="0"/>
            <a:r>
              <a:rPr lang="en-US" dirty="0"/>
              <a:t>File </a:t>
            </a:r>
            <a:r>
              <a:rPr lang="en-US" b="1" dirty="0"/>
              <a:t>Form 4422 / Letter 1352</a:t>
            </a:r>
            <a:r>
              <a:rPr lang="en-US" dirty="0"/>
              <a:t> and </a:t>
            </a:r>
            <a:r>
              <a:rPr lang="en-US" b="1" dirty="0"/>
              <a:t>ET-117</a:t>
            </a:r>
            <a:r>
              <a:rPr lang="en-US" dirty="0"/>
              <a:t> together</a:t>
            </a:r>
            <a:endParaRPr lang="en-US" sz="1800" dirty="0"/>
          </a:p>
          <a:p>
            <a:pPr lvl="0"/>
            <a:r>
              <a:rPr lang="en-US" dirty="0"/>
              <a:t>If no filing required:</a:t>
            </a:r>
            <a:endParaRPr lang="en-US" sz="1800" dirty="0"/>
          </a:p>
          <a:p>
            <a:pPr lvl="1"/>
            <a:r>
              <a:rPr lang="en-US" dirty="0"/>
              <a:t>Request </a:t>
            </a:r>
            <a:r>
              <a:rPr lang="en-US" b="1" dirty="0"/>
              <a:t>Letter 1352</a:t>
            </a:r>
            <a:r>
              <a:rPr lang="en-US" dirty="0"/>
              <a:t> (IRS)</a:t>
            </a:r>
            <a:endParaRPr lang="en-US" sz="1800" dirty="0"/>
          </a:p>
          <a:p>
            <a:pPr lvl="1"/>
            <a:r>
              <a:rPr lang="en-US" dirty="0"/>
              <a:t>Ask Title or transfer agent if they will accept an Affidavit of Nontaxable estate</a:t>
            </a:r>
            <a:endParaRPr lang="en-US" sz="1800" dirty="0"/>
          </a:p>
          <a:p>
            <a:pPr lvl="0"/>
            <a:r>
              <a:rPr lang="en-US" dirty="0"/>
              <a:t>Last resort -Use </a:t>
            </a:r>
            <a:r>
              <a:rPr lang="en-US" b="1" dirty="0"/>
              <a:t>escrow</a:t>
            </a:r>
            <a:r>
              <a:rPr lang="en-US" dirty="0"/>
              <a:t> if tax not yet finalized</a:t>
            </a:r>
            <a:endParaRPr lang="en-US" sz="1800" dirty="0"/>
          </a:p>
          <a:p>
            <a:endParaRPr lang="en-US" dirty="0"/>
          </a:p>
        </p:txBody>
      </p:sp>
    </p:spTree>
    <p:extLst>
      <p:ext uri="{BB962C8B-B14F-4D97-AF65-F5344CB8AC3E}">
        <p14:creationId xmlns:p14="http://schemas.microsoft.com/office/powerpoint/2010/main" val="3900809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424F-E21E-484D-BD09-303D4EBC4C8A}"/>
              </a:ext>
            </a:extLst>
          </p:cNvPr>
          <p:cNvSpPr>
            <a:spLocks noGrp="1"/>
          </p:cNvSpPr>
          <p:nvPr>
            <p:ph type="title"/>
          </p:nvPr>
        </p:nvSpPr>
        <p:spPr/>
        <p:txBody>
          <a:bodyPr/>
          <a:lstStyle/>
          <a:p>
            <a:pPr algn="ctr"/>
            <a:r>
              <a:rPr lang="en-US" dirty="0"/>
              <a:t>Practical Tips</a:t>
            </a:r>
            <a:br>
              <a:rPr lang="en-US" dirty="0"/>
            </a:br>
            <a:r>
              <a:rPr lang="en-US" sz="3200" b="1" dirty="0">
                <a:highlight>
                  <a:srgbClr val="FFFF00"/>
                </a:highlight>
              </a:rPr>
              <a:t>THINK AHEAD</a:t>
            </a:r>
          </a:p>
        </p:txBody>
      </p:sp>
      <p:sp>
        <p:nvSpPr>
          <p:cNvPr id="3" name="Content Placeholder 2">
            <a:extLst>
              <a:ext uri="{FF2B5EF4-FFF2-40B4-BE49-F238E27FC236}">
                <a16:creationId xmlns:a16="http://schemas.microsoft.com/office/drawing/2014/main" id="{72F090CF-D439-40A9-B90C-76CE080CC776}"/>
              </a:ext>
            </a:extLst>
          </p:cNvPr>
          <p:cNvSpPr>
            <a:spLocks noGrp="1"/>
          </p:cNvSpPr>
          <p:nvPr>
            <p:ph idx="1"/>
          </p:nvPr>
        </p:nvSpPr>
        <p:spPr>
          <a:xfrm>
            <a:off x="1066800" y="1905000"/>
            <a:ext cx="7200900" cy="4114800"/>
          </a:xfrm>
        </p:spPr>
        <p:txBody>
          <a:bodyPr>
            <a:normAutofit fontScale="85000" lnSpcReduction="10000"/>
          </a:bodyPr>
          <a:lstStyle/>
          <a:p>
            <a:r>
              <a:rPr lang="en-US" dirty="0"/>
              <a:t>If the Estate is not taxable (even for NYS), ask the Title company or Managing Agent or attorney for cooperative apartment if they will accept an Affidavit in lieu of a Release of Lien.  Sample Affidavit is attached.  </a:t>
            </a:r>
            <a:r>
              <a:rPr lang="en-US" b="1" dirty="0">
                <a:highlight>
                  <a:srgbClr val="FFFF00"/>
                </a:highlight>
              </a:rPr>
              <a:t>It cannot hurt to ask!</a:t>
            </a:r>
          </a:p>
          <a:p>
            <a:r>
              <a:rPr lang="en-US" dirty="0"/>
              <a:t>I have several “war stories” where I get a call from Client who is selling Real property from an Estate and they are using an attorney who has “never heard of a “Release of Lien”.  I am tasked with getting the Release of Lien and Closing has already been scheduled.    </a:t>
            </a:r>
          </a:p>
          <a:p>
            <a:r>
              <a:rPr lang="en-US" dirty="0"/>
              <a:t>If you know you are going to be selling real property in an estate and the Fiduciary needs to file an ET-706, tell the person preparing the ET-706 to request the Release of Lien when they file the ET-706.  You can request a NYS Release of Lien even if you do not have a contract for sale.</a:t>
            </a:r>
          </a:p>
          <a:p>
            <a:r>
              <a:rPr lang="en-US" dirty="0"/>
              <a:t>NYS Release of Lien does NOT expire and does not require a contract for sale.  So, if your clients are fiduciaries with real property (or coops), get the Release of Lien when the Estate tax returns are being filed.  On the ET-706, there is a box to check. (see attached page 1 of ET-706).</a:t>
            </a:r>
          </a:p>
          <a:p>
            <a:endParaRPr lang="en-US" dirty="0"/>
          </a:p>
        </p:txBody>
      </p:sp>
    </p:spTree>
    <p:extLst>
      <p:ext uri="{BB962C8B-B14F-4D97-AF65-F5344CB8AC3E}">
        <p14:creationId xmlns:p14="http://schemas.microsoft.com/office/powerpoint/2010/main" val="2075722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E87AC-68F1-D4CD-5A47-59AABC3B14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31A84-AA6D-4364-25A9-CF6E4A925A3A}"/>
              </a:ext>
            </a:extLst>
          </p:cNvPr>
          <p:cNvSpPr>
            <a:spLocks noGrp="1"/>
          </p:cNvSpPr>
          <p:nvPr>
            <p:ph type="title"/>
          </p:nvPr>
        </p:nvSpPr>
        <p:spPr/>
        <p:txBody>
          <a:bodyPr/>
          <a:lstStyle/>
          <a:p>
            <a:pPr algn="ctr"/>
            <a:r>
              <a:rPr lang="en-US" b="1" dirty="0"/>
              <a:t>Key Takeaways</a:t>
            </a:r>
            <a:br>
              <a:rPr lang="en-US" dirty="0"/>
            </a:br>
            <a:endParaRPr lang="en-US" dirty="0"/>
          </a:p>
        </p:txBody>
      </p:sp>
      <p:sp>
        <p:nvSpPr>
          <p:cNvPr id="3" name="Content Placeholder 2">
            <a:extLst>
              <a:ext uri="{FF2B5EF4-FFF2-40B4-BE49-F238E27FC236}">
                <a16:creationId xmlns:a16="http://schemas.microsoft.com/office/drawing/2014/main" id="{A747BEAE-64EF-4651-C6B0-3CD39186CFFE}"/>
              </a:ext>
            </a:extLst>
          </p:cNvPr>
          <p:cNvSpPr>
            <a:spLocks noGrp="1"/>
          </p:cNvSpPr>
          <p:nvPr>
            <p:ph idx="1"/>
          </p:nvPr>
        </p:nvSpPr>
        <p:spPr>
          <a:xfrm>
            <a:off x="1143000" y="1676400"/>
            <a:ext cx="7200900" cy="3581400"/>
          </a:xfrm>
        </p:spPr>
        <p:txBody>
          <a:bodyPr/>
          <a:lstStyle/>
          <a:p>
            <a:pPr lvl="0"/>
            <a:r>
              <a:rPr lang="en-US" dirty="0"/>
              <a:t>Estate tax liens arise automatically at death</a:t>
            </a:r>
          </a:p>
          <a:p>
            <a:pPr lvl="0"/>
            <a:r>
              <a:rPr lang="en-US" dirty="0"/>
              <a:t>Releases required for property transfers</a:t>
            </a:r>
          </a:p>
          <a:p>
            <a:pPr lvl="0"/>
            <a:r>
              <a:rPr lang="en-US" b="1" dirty="0"/>
              <a:t>IRS:</a:t>
            </a:r>
            <a:r>
              <a:rPr lang="en-US" dirty="0"/>
              <a:t> Form 4422 → Form 792 or Letter 1352</a:t>
            </a:r>
          </a:p>
          <a:p>
            <a:pPr lvl="0"/>
            <a:r>
              <a:rPr lang="en-US" b="1" dirty="0"/>
              <a:t>NYS:</a:t>
            </a:r>
            <a:r>
              <a:rPr lang="en-US" dirty="0"/>
              <a:t> Form ET-117 → Certificate of Release</a:t>
            </a:r>
          </a:p>
          <a:p>
            <a:pPr lvl="0"/>
            <a:r>
              <a:rPr lang="en-US" dirty="0"/>
              <a:t>Co-ops treated like real property</a:t>
            </a:r>
          </a:p>
          <a:p>
            <a:pPr lvl="0"/>
            <a:r>
              <a:rPr lang="en-US" dirty="0"/>
              <a:t>Early coordination prevents closing delays</a:t>
            </a:r>
          </a:p>
          <a:p>
            <a:endParaRPr lang="en-US" dirty="0"/>
          </a:p>
        </p:txBody>
      </p:sp>
    </p:spTree>
    <p:extLst>
      <p:ext uri="{BB962C8B-B14F-4D97-AF65-F5344CB8AC3E}">
        <p14:creationId xmlns:p14="http://schemas.microsoft.com/office/powerpoint/2010/main" val="1685630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0B52-A43D-31BA-A9E2-724D00751A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F3ABB-66BE-586C-36E9-025086987E28}"/>
              </a:ext>
            </a:extLst>
          </p:cNvPr>
          <p:cNvSpPr>
            <a:spLocks noGrp="1"/>
          </p:cNvSpPr>
          <p:nvPr>
            <p:ph type="title"/>
          </p:nvPr>
        </p:nvSpPr>
        <p:spPr/>
        <p:txBody>
          <a:bodyPr/>
          <a:lstStyle/>
          <a:p>
            <a:pPr algn="ctr"/>
            <a:r>
              <a:rPr lang="en-US" b="1" dirty="0"/>
              <a:t>Forms Attached</a:t>
            </a:r>
            <a:br>
              <a:rPr lang="en-US" b="1" dirty="0"/>
            </a:br>
            <a:endParaRPr lang="en-US" b="1" dirty="0"/>
          </a:p>
        </p:txBody>
      </p:sp>
      <p:sp>
        <p:nvSpPr>
          <p:cNvPr id="3" name="Content Placeholder 2">
            <a:extLst>
              <a:ext uri="{FF2B5EF4-FFF2-40B4-BE49-F238E27FC236}">
                <a16:creationId xmlns:a16="http://schemas.microsoft.com/office/drawing/2014/main" id="{1EFBF492-6E46-9273-96BE-59E74568F241}"/>
              </a:ext>
            </a:extLst>
          </p:cNvPr>
          <p:cNvSpPr>
            <a:spLocks noGrp="1"/>
          </p:cNvSpPr>
          <p:nvPr>
            <p:ph idx="1"/>
          </p:nvPr>
        </p:nvSpPr>
        <p:spPr>
          <a:xfrm>
            <a:off x="1143000" y="1524000"/>
            <a:ext cx="7200900" cy="3581400"/>
          </a:xfrm>
        </p:spPr>
        <p:txBody>
          <a:bodyPr/>
          <a:lstStyle/>
          <a:p>
            <a:endParaRPr lang="en-US" dirty="0"/>
          </a:p>
          <a:p>
            <a:endParaRPr lang="en-US" dirty="0"/>
          </a:p>
          <a:p>
            <a:r>
              <a:rPr lang="en-US" dirty="0"/>
              <a:t>Redacted ET-117</a:t>
            </a:r>
          </a:p>
          <a:p>
            <a:r>
              <a:rPr lang="en-US" dirty="0"/>
              <a:t>Sample Affidavits for Title Company</a:t>
            </a:r>
          </a:p>
          <a:p>
            <a:r>
              <a:rPr lang="en-US" dirty="0"/>
              <a:t>Form 4422</a:t>
            </a:r>
          </a:p>
          <a:p>
            <a:r>
              <a:rPr lang="en-US" dirty="0"/>
              <a:t>Redacted Form 792</a:t>
            </a:r>
          </a:p>
          <a:p>
            <a:r>
              <a:rPr lang="en-US" dirty="0"/>
              <a:t>Redacted Letter 1352</a:t>
            </a:r>
          </a:p>
          <a:p>
            <a:pPr marL="0" indent="0">
              <a:buNone/>
            </a:pPr>
            <a:endParaRPr lang="en-US" dirty="0"/>
          </a:p>
          <a:p>
            <a:endParaRPr lang="en-US" dirty="0"/>
          </a:p>
        </p:txBody>
      </p:sp>
    </p:spTree>
    <p:extLst>
      <p:ext uri="{BB962C8B-B14F-4D97-AF65-F5344CB8AC3E}">
        <p14:creationId xmlns:p14="http://schemas.microsoft.com/office/powerpoint/2010/main" val="3925080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189E-20A9-5A8F-7BEA-5D5F7918EA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6DB0B3-4881-212C-BB8B-1F0E740F2007}"/>
              </a:ext>
            </a:extLst>
          </p:cNvPr>
          <p:cNvSpPr>
            <a:spLocks noGrp="1"/>
          </p:cNvSpPr>
          <p:nvPr>
            <p:ph type="title"/>
          </p:nvPr>
        </p:nvSpPr>
        <p:spPr/>
        <p:txBody>
          <a:bodyPr/>
          <a:lstStyle/>
          <a:p>
            <a:pPr algn="ctr"/>
            <a:r>
              <a:rPr lang="en-US" b="1" dirty="0"/>
              <a:t>Form ET-117</a:t>
            </a:r>
          </a:p>
        </p:txBody>
      </p:sp>
      <p:sp>
        <p:nvSpPr>
          <p:cNvPr id="4" name="Rectangle 2">
            <a:extLst>
              <a:ext uri="{FF2B5EF4-FFF2-40B4-BE49-F238E27FC236}">
                <a16:creationId xmlns:a16="http://schemas.microsoft.com/office/drawing/2014/main" id="{2C81B02F-A85E-9FE9-C8A1-3563036D5EF4}"/>
              </a:ext>
            </a:extLst>
          </p:cNvPr>
          <p:cNvSpPr>
            <a:spLocks noChangeArrowheads="1"/>
          </p:cNvSpPr>
          <p:nvPr/>
        </p:nvSpPr>
        <p:spPr bwMode="auto">
          <a:xfrm>
            <a:off x="228600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7063A31C-8371-D0DF-C3CC-2F8499AB168B}"/>
              </a:ext>
            </a:extLst>
          </p:cNvPr>
          <p:cNvSpPr>
            <a:spLocks noChangeArrowheads="1"/>
          </p:cNvSpPr>
          <p:nvPr/>
        </p:nvSpPr>
        <p:spPr bwMode="auto">
          <a:xfrm>
            <a:off x="2302223"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a:extLst>
              <a:ext uri="{FF2B5EF4-FFF2-40B4-BE49-F238E27FC236}">
                <a16:creationId xmlns:a16="http://schemas.microsoft.com/office/drawing/2014/main" id="{1E858F09-87F3-6F55-7DFC-B45D0518F0FA}"/>
              </a:ext>
            </a:extLst>
          </p:cNvPr>
          <p:cNvGraphicFramePr>
            <a:graphicFrameLocks noChangeAspect="1"/>
          </p:cNvGraphicFramePr>
          <p:nvPr>
            <p:extLst>
              <p:ext uri="{D42A27DB-BD31-4B8C-83A1-F6EECF244321}">
                <p14:modId xmlns:p14="http://schemas.microsoft.com/office/powerpoint/2010/main" val="3864384669"/>
              </p:ext>
            </p:extLst>
          </p:nvPr>
        </p:nvGraphicFramePr>
        <p:xfrm>
          <a:off x="2743200" y="1423342"/>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919" imgH="5029200" progId="Acrobat.Document.DC">
                  <p:embed/>
                </p:oleObj>
              </mc:Choice>
              <mc:Fallback>
                <p:oleObj name="Acrobat Document" r:id="rId2" imgW="3885919" imgH="5029200" progId="Acrobat.Document.DC">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23342"/>
                        <a:ext cx="38862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96710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0ECBF-5501-C3EF-35D7-FC9A5B4FC2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208E02-8025-DACC-6530-7940D5ACB0BB}"/>
              </a:ext>
            </a:extLst>
          </p:cNvPr>
          <p:cNvSpPr>
            <a:spLocks noGrp="1"/>
          </p:cNvSpPr>
          <p:nvPr>
            <p:ph type="title"/>
          </p:nvPr>
        </p:nvSpPr>
        <p:spPr>
          <a:xfrm>
            <a:off x="1028700" y="685800"/>
            <a:ext cx="7810500" cy="1485900"/>
          </a:xfrm>
        </p:spPr>
        <p:txBody>
          <a:bodyPr>
            <a:normAutofit fontScale="90000"/>
          </a:bodyPr>
          <a:lstStyle/>
          <a:p>
            <a:r>
              <a:rPr lang="en-US" b="1" dirty="0"/>
              <a:t>Sample Affidavits for Title Company</a:t>
            </a:r>
            <a:br>
              <a:rPr lang="en-US" b="1" dirty="0"/>
            </a:br>
            <a:endParaRPr lang="en-US" b="1" dirty="0"/>
          </a:p>
        </p:txBody>
      </p:sp>
      <p:sp>
        <p:nvSpPr>
          <p:cNvPr id="4" name="Rectangle 2">
            <a:extLst>
              <a:ext uri="{FF2B5EF4-FFF2-40B4-BE49-F238E27FC236}">
                <a16:creationId xmlns:a16="http://schemas.microsoft.com/office/drawing/2014/main" id="{49423133-8AE4-DB1C-1C97-183815C4654C}"/>
              </a:ext>
            </a:extLst>
          </p:cNvPr>
          <p:cNvSpPr>
            <a:spLocks noChangeArrowheads="1"/>
          </p:cNvSpPr>
          <p:nvPr/>
        </p:nvSpPr>
        <p:spPr bwMode="auto">
          <a:xfrm>
            <a:off x="297180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31305428-BDC9-1D82-AEA0-1C0BBC8A5D1E}"/>
              </a:ext>
            </a:extLst>
          </p:cNvPr>
          <p:cNvGraphicFramePr>
            <a:graphicFrameLocks noChangeAspect="1"/>
          </p:cNvGraphicFramePr>
          <p:nvPr>
            <p:extLst>
              <p:ext uri="{D42A27DB-BD31-4B8C-83A1-F6EECF244321}">
                <p14:modId xmlns:p14="http://schemas.microsoft.com/office/powerpoint/2010/main" val="1294138844"/>
              </p:ext>
            </p:extLst>
          </p:nvPr>
        </p:nvGraphicFramePr>
        <p:xfrm>
          <a:off x="2971800" y="1371600"/>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919" imgH="5029200" progId="Acrobat.Document.DC">
                  <p:embed/>
                </p:oleObj>
              </mc:Choice>
              <mc:Fallback>
                <p:oleObj name="Acrobat Document" r:id="rId2" imgW="3885919" imgH="5029200" progId="Acrobat.Document.DC">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371600"/>
                        <a:ext cx="38862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791713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44229-A323-934B-09E7-379CEBC84E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B3B43F-AC6A-708F-FE66-AA1C127C9D4F}"/>
              </a:ext>
            </a:extLst>
          </p:cNvPr>
          <p:cNvSpPr>
            <a:spLocks noGrp="1"/>
          </p:cNvSpPr>
          <p:nvPr>
            <p:ph type="title"/>
          </p:nvPr>
        </p:nvSpPr>
        <p:spPr>
          <a:xfrm>
            <a:off x="1066800" y="381000"/>
            <a:ext cx="7200900" cy="1485900"/>
          </a:xfrm>
        </p:spPr>
        <p:txBody>
          <a:bodyPr/>
          <a:lstStyle/>
          <a:p>
            <a:pPr algn="ctr"/>
            <a:r>
              <a:rPr lang="en-US" b="1" dirty="0"/>
              <a:t>Form 4422</a:t>
            </a:r>
          </a:p>
        </p:txBody>
      </p:sp>
      <p:graphicFrame>
        <p:nvGraphicFramePr>
          <p:cNvPr id="5" name="Object 4">
            <a:extLst>
              <a:ext uri="{FF2B5EF4-FFF2-40B4-BE49-F238E27FC236}">
                <a16:creationId xmlns:a16="http://schemas.microsoft.com/office/drawing/2014/main" id="{EF3EA1EC-F7E7-BAEC-7FAE-3C2793D30013}"/>
              </a:ext>
            </a:extLst>
          </p:cNvPr>
          <p:cNvGraphicFramePr>
            <a:graphicFrameLocks noChangeAspect="1"/>
          </p:cNvGraphicFramePr>
          <p:nvPr>
            <p:extLst>
              <p:ext uri="{D42A27DB-BD31-4B8C-83A1-F6EECF244321}">
                <p14:modId xmlns:p14="http://schemas.microsoft.com/office/powerpoint/2010/main" val="4283556440"/>
              </p:ext>
            </p:extLst>
          </p:nvPr>
        </p:nvGraphicFramePr>
        <p:xfrm>
          <a:off x="2743200" y="1295400"/>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919" imgH="5029200" progId="Acrobat.Document.DC">
                  <p:embed/>
                </p:oleObj>
              </mc:Choice>
              <mc:Fallback>
                <p:oleObj name="Acrobat Document" r:id="rId2" imgW="3885919" imgH="5029200" progId="Acrobat.Document.DC">
                  <p:embed/>
                  <p:pic>
                    <p:nvPicPr>
                      <p:cNvPr id="5" name="Object 4">
                        <a:extLst>
                          <a:ext uri="{FF2B5EF4-FFF2-40B4-BE49-F238E27FC236}">
                            <a16:creationId xmlns:a16="http://schemas.microsoft.com/office/drawing/2014/main" id="{EF3EA1EC-F7E7-BAEC-7FAE-3C2793D30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295400"/>
                        <a:ext cx="38862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96429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1E5BE-7D1A-EFB9-16B9-2753E9E9D2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9E918F-B286-1790-31E1-936B9DABF190}"/>
              </a:ext>
            </a:extLst>
          </p:cNvPr>
          <p:cNvSpPr>
            <a:spLocks noGrp="1"/>
          </p:cNvSpPr>
          <p:nvPr>
            <p:ph type="title"/>
          </p:nvPr>
        </p:nvSpPr>
        <p:spPr/>
        <p:txBody>
          <a:bodyPr/>
          <a:lstStyle/>
          <a:p>
            <a:pPr algn="ctr"/>
            <a:r>
              <a:rPr lang="en-US" b="1" dirty="0"/>
              <a:t>IRS Form 792</a:t>
            </a:r>
          </a:p>
        </p:txBody>
      </p:sp>
      <p:sp>
        <p:nvSpPr>
          <p:cNvPr id="4" name="Rectangle 2">
            <a:extLst>
              <a:ext uri="{FF2B5EF4-FFF2-40B4-BE49-F238E27FC236}">
                <a16:creationId xmlns:a16="http://schemas.microsoft.com/office/drawing/2014/main" id="{EE9045E7-E400-7076-C4A4-CF87B035887C}"/>
              </a:ext>
            </a:extLst>
          </p:cNvPr>
          <p:cNvSpPr>
            <a:spLocks noChangeArrowheads="1"/>
          </p:cNvSpPr>
          <p:nvPr/>
        </p:nvSpPr>
        <p:spPr bwMode="auto">
          <a:xfrm>
            <a:off x="26670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6C406EF0-6850-C329-9420-D7352D887C23}"/>
              </a:ext>
            </a:extLst>
          </p:cNvPr>
          <p:cNvGraphicFramePr>
            <a:graphicFrameLocks noChangeAspect="1"/>
          </p:cNvGraphicFramePr>
          <p:nvPr>
            <p:extLst>
              <p:ext uri="{D42A27DB-BD31-4B8C-83A1-F6EECF244321}">
                <p14:modId xmlns:p14="http://schemas.microsoft.com/office/powerpoint/2010/main" val="2462457162"/>
              </p:ext>
            </p:extLst>
          </p:nvPr>
        </p:nvGraphicFramePr>
        <p:xfrm>
          <a:off x="2667000" y="1524000"/>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919" imgH="5029200" progId="Acrobat.Document.DC">
                  <p:embed/>
                </p:oleObj>
              </mc:Choice>
              <mc:Fallback>
                <p:oleObj name="Acrobat Document" r:id="rId2" imgW="3885919" imgH="5029200" progId="Acrobat.Document.DC">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524000"/>
                        <a:ext cx="38862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987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F58C1-9654-3954-7581-70F3E3FDB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67B7B6-CB45-71CD-D128-BC63CFFF4AC8}"/>
              </a:ext>
            </a:extLst>
          </p:cNvPr>
          <p:cNvSpPr>
            <a:spLocks noGrp="1"/>
          </p:cNvSpPr>
          <p:nvPr>
            <p:ph type="title"/>
          </p:nvPr>
        </p:nvSpPr>
        <p:spPr>
          <a:xfrm>
            <a:off x="685800" y="685800"/>
            <a:ext cx="7848600" cy="761998"/>
          </a:xfrm>
        </p:spPr>
        <p:txBody>
          <a:bodyPr>
            <a:normAutofit/>
          </a:bodyPr>
          <a:lstStyle/>
          <a:p>
            <a:pPr algn="ctr"/>
            <a:r>
              <a:rPr lang="en-US" dirty="0"/>
              <a:t>Letter 1352</a:t>
            </a:r>
          </a:p>
        </p:txBody>
      </p:sp>
      <p:sp>
        <p:nvSpPr>
          <p:cNvPr id="4" name="Rectangle 2">
            <a:extLst>
              <a:ext uri="{FF2B5EF4-FFF2-40B4-BE49-F238E27FC236}">
                <a16:creationId xmlns:a16="http://schemas.microsoft.com/office/drawing/2014/main" id="{2B27DA06-E4DC-7E0F-995C-3F09A92BB90C}"/>
              </a:ext>
            </a:extLst>
          </p:cNvPr>
          <p:cNvSpPr>
            <a:spLocks noChangeArrowheads="1"/>
          </p:cNvSpPr>
          <p:nvPr/>
        </p:nvSpPr>
        <p:spPr bwMode="auto">
          <a:xfrm>
            <a:off x="2362200"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21048D2C-C1ED-850A-608E-78B3FA420C92}"/>
              </a:ext>
            </a:extLst>
          </p:cNvPr>
          <p:cNvGraphicFramePr>
            <a:graphicFrameLocks noChangeAspect="1"/>
          </p:cNvGraphicFramePr>
          <p:nvPr>
            <p:extLst>
              <p:ext uri="{D42A27DB-BD31-4B8C-83A1-F6EECF244321}">
                <p14:modId xmlns:p14="http://schemas.microsoft.com/office/powerpoint/2010/main" val="3252379310"/>
              </p:ext>
            </p:extLst>
          </p:nvPr>
        </p:nvGraphicFramePr>
        <p:xfrm>
          <a:off x="2362200" y="1600200"/>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919" imgH="5029200" progId="Acrobat.Document.DC">
                  <p:embed/>
                </p:oleObj>
              </mc:Choice>
              <mc:Fallback>
                <p:oleObj name="Acrobat Document" r:id="rId2" imgW="3885919" imgH="5029200" progId="Acrobat.Document.DC">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38862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32429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5BFD-D6AC-5C11-8350-009DF8387AB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15A43E7-51EE-D238-2ECE-825191859E00}"/>
              </a:ext>
            </a:extLst>
          </p:cNvPr>
          <p:cNvSpPr>
            <a:spLocks noGrp="1"/>
          </p:cNvSpPr>
          <p:nvPr>
            <p:ph type="body" idx="1"/>
          </p:nvPr>
        </p:nvSpPr>
        <p:spPr>
          <a:xfrm>
            <a:off x="457200" y="1295400"/>
            <a:ext cx="7772400" cy="4724400"/>
          </a:xfrm>
        </p:spPr>
        <p:txBody>
          <a:bodyPr>
            <a:normAutofit/>
          </a:bodyPr>
          <a:lstStyle/>
          <a:p>
            <a:pPr lvl="0" algn="ctr" rtl="1">
              <a:buClr>
                <a:srgbClr val="6EA0B0"/>
              </a:buClr>
              <a:buSzPct val="80000"/>
            </a:pPr>
            <a:r>
              <a:rPr lang="en-US" sz="8000" dirty="0">
                <a:solidFill>
                  <a:schemeClr val="tx1"/>
                </a:solidFill>
              </a:rPr>
              <a:t>Questions</a:t>
            </a:r>
            <a:r>
              <a:rPr lang="en-US" sz="8000" dirty="0">
                <a:solidFill>
                  <a:schemeClr val="tx1"/>
                </a:solidFill>
                <a:latin typeface="Arial"/>
              </a:rPr>
              <a:t>?</a:t>
            </a:r>
          </a:p>
          <a:p>
            <a:pPr lvl="0" algn="ctr" rtl="1">
              <a:buClr>
                <a:srgbClr val="6EA0B0"/>
              </a:buClr>
              <a:buSzPct val="80000"/>
            </a:pPr>
            <a:r>
              <a:rPr lang="en-US" sz="2400" dirty="0">
                <a:solidFill>
                  <a:schemeClr val="tx1"/>
                </a:solidFill>
                <a:latin typeface="+mj-lt"/>
              </a:rPr>
              <a:t>Kestenbaum &amp; Mark LLP</a:t>
            </a:r>
          </a:p>
          <a:p>
            <a:pPr lvl="0" algn="ctr" rtl="1">
              <a:buClr>
                <a:srgbClr val="6EA0B0"/>
              </a:buClr>
              <a:buSzPct val="80000"/>
            </a:pPr>
            <a:r>
              <a:rPr lang="en-US" sz="2400" dirty="0">
                <a:solidFill>
                  <a:schemeClr val="tx1"/>
                </a:solidFill>
                <a:latin typeface="+mj-lt"/>
              </a:rPr>
              <a:t>40 Cuttermill Road, Suite 300</a:t>
            </a:r>
          </a:p>
          <a:p>
            <a:pPr lvl="0" algn="ctr" rtl="1">
              <a:buClr>
                <a:srgbClr val="6EA0B0"/>
              </a:buClr>
              <a:buSzPct val="80000"/>
            </a:pPr>
            <a:r>
              <a:rPr lang="en-US" sz="2400" dirty="0">
                <a:solidFill>
                  <a:schemeClr val="tx1"/>
                </a:solidFill>
                <a:latin typeface="+mj-lt"/>
              </a:rPr>
              <a:t>Great Neck, NY 11021</a:t>
            </a:r>
          </a:p>
          <a:p>
            <a:pPr lvl="0" algn="ctr" rtl="1">
              <a:buClr>
                <a:srgbClr val="6EA0B0"/>
              </a:buClr>
              <a:buSzPct val="80000"/>
            </a:pPr>
            <a:r>
              <a:rPr lang="en-US" sz="2400" b="1" dirty="0">
                <a:solidFill>
                  <a:schemeClr val="tx1"/>
                </a:solidFill>
                <a:latin typeface="+mj-lt"/>
              </a:rPr>
              <a:t>Phone: </a:t>
            </a:r>
            <a:r>
              <a:rPr lang="en-US" sz="2400" dirty="0">
                <a:solidFill>
                  <a:schemeClr val="tx1"/>
                </a:solidFill>
                <a:latin typeface="+mj-lt"/>
              </a:rPr>
              <a:t>(516) 466-0410</a:t>
            </a:r>
          </a:p>
          <a:p>
            <a:pPr lvl="0" algn="ctr" rtl="1">
              <a:buClr>
                <a:srgbClr val="6EA0B0"/>
              </a:buClr>
              <a:buSzPct val="80000"/>
            </a:pPr>
            <a:r>
              <a:rPr lang="en-US" sz="2400" b="1" dirty="0">
                <a:solidFill>
                  <a:schemeClr val="tx1"/>
                </a:solidFill>
                <a:latin typeface="+mj-lt"/>
              </a:rPr>
              <a:t>Fax: </a:t>
            </a:r>
            <a:r>
              <a:rPr lang="en-US" sz="2400" dirty="0">
                <a:solidFill>
                  <a:schemeClr val="tx1"/>
                </a:solidFill>
                <a:latin typeface="+mj-lt"/>
              </a:rPr>
              <a:t>(516) 829-3729</a:t>
            </a:r>
          </a:p>
          <a:p>
            <a:pPr algn="ctr" rtl="1">
              <a:buClr>
                <a:srgbClr val="6EA0B0"/>
              </a:buClr>
              <a:buSzPct val="80000"/>
            </a:pPr>
            <a:r>
              <a:rPr lang="en-US" sz="2400" b="1" dirty="0">
                <a:solidFill>
                  <a:schemeClr val="tx1"/>
                </a:solidFill>
                <a:latin typeface="+mj-lt"/>
              </a:rPr>
              <a:t>Email: </a:t>
            </a:r>
            <a:r>
              <a:rPr lang="en-US" sz="2400" dirty="0">
                <a:solidFill>
                  <a:schemeClr val="tx1"/>
                </a:solidFill>
                <a:latin typeface="+mj-lt"/>
                <a:hlinkClick r:id="rId3"/>
              </a:rPr>
              <a:t>scott@kmtaxlaw.com</a:t>
            </a:r>
            <a:endParaRPr lang="en-US" sz="2400" b="1" dirty="0">
              <a:solidFill>
                <a:schemeClr val="tx1"/>
              </a:solidFill>
              <a:latin typeface="+mj-lt"/>
            </a:endParaRPr>
          </a:p>
          <a:p>
            <a:pPr lvl="0" algn="ctr" rtl="1">
              <a:buClr>
                <a:srgbClr val="6EA0B0"/>
              </a:buClr>
              <a:buSzPct val="80000"/>
            </a:pPr>
            <a:r>
              <a:rPr lang="en-US" sz="2400" b="1" dirty="0">
                <a:solidFill>
                  <a:schemeClr val="tx1"/>
                </a:solidFill>
                <a:latin typeface="+mj-lt"/>
                <a:hlinkClick r:id="rId4"/>
              </a:rPr>
              <a:t>jmonoson@kmtaxlaw.com</a:t>
            </a:r>
            <a:r>
              <a:rPr lang="en-US" sz="2400" b="1" dirty="0">
                <a:solidFill>
                  <a:schemeClr val="tx1"/>
                </a:solidFill>
                <a:latin typeface="+mj-lt"/>
              </a:rPr>
              <a:t>  </a:t>
            </a:r>
          </a:p>
          <a:p>
            <a:pPr lvl="0" algn="ctr" rtl="1">
              <a:buClr>
                <a:srgbClr val="6EA0B0"/>
              </a:buClr>
              <a:buSzPct val="80000"/>
            </a:pPr>
            <a:endParaRPr lang="en-US" sz="8800" dirty="0">
              <a:solidFill>
                <a:schemeClr val="tx1"/>
              </a:solidFill>
              <a:latin typeface="Arial"/>
            </a:endParaRPr>
          </a:p>
          <a:p>
            <a:endParaRPr lang="en-US" dirty="0"/>
          </a:p>
        </p:txBody>
      </p:sp>
      <p:sp>
        <p:nvSpPr>
          <p:cNvPr id="2" name="Slide Number Placeholder 1">
            <a:extLst>
              <a:ext uri="{FF2B5EF4-FFF2-40B4-BE49-F238E27FC236}">
                <a16:creationId xmlns:a16="http://schemas.microsoft.com/office/drawing/2014/main" id="{F4402CD7-3337-1B25-5D6F-0A9C5965D5CB}"/>
              </a:ext>
            </a:extLst>
          </p:cNvPr>
          <p:cNvSpPr>
            <a:spLocks noGrp="1"/>
          </p:cNvSpPr>
          <p:nvPr>
            <p:ph type="sldNum" sz="quarter" idx="12"/>
          </p:nvPr>
        </p:nvSpPr>
        <p:spPr>
          <a:xfrm>
            <a:off x="3374781" y="6400801"/>
            <a:ext cx="1197219" cy="404615"/>
          </a:xfrm>
        </p:spPr>
        <p:txBody>
          <a:bodyPr/>
          <a:lstStyle/>
          <a:p>
            <a:fld id="{05C32625-3647-481D-9B04-2B9AFEBD64DE}"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973854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4A832-0132-4EB8-800E-0BF312E13C6E}"/>
              </a:ext>
            </a:extLst>
          </p:cNvPr>
          <p:cNvSpPr>
            <a:spLocks noGrp="1"/>
          </p:cNvSpPr>
          <p:nvPr>
            <p:ph type="title"/>
          </p:nvPr>
        </p:nvSpPr>
        <p:spPr/>
        <p:txBody>
          <a:bodyPr>
            <a:normAutofit/>
          </a:bodyPr>
          <a:lstStyle/>
          <a:p>
            <a:pPr algn="ctr"/>
            <a:r>
              <a:rPr lang="en-US" dirty="0"/>
              <a:t>IRS Tax Collection</a:t>
            </a:r>
            <a:br>
              <a:rPr lang="en-US" dirty="0"/>
            </a:br>
            <a:r>
              <a:rPr lang="en-US" dirty="0"/>
              <a:t>How a Tax Liability Arises</a:t>
            </a:r>
          </a:p>
        </p:txBody>
      </p:sp>
      <p:sp>
        <p:nvSpPr>
          <p:cNvPr id="3" name="Content Placeholder 2">
            <a:extLst>
              <a:ext uri="{FF2B5EF4-FFF2-40B4-BE49-F238E27FC236}">
                <a16:creationId xmlns:a16="http://schemas.microsoft.com/office/drawing/2014/main" id="{B86777DD-80A2-4EE1-AAD1-12A468298718}"/>
              </a:ext>
            </a:extLst>
          </p:cNvPr>
          <p:cNvSpPr>
            <a:spLocks noGrp="1"/>
          </p:cNvSpPr>
          <p:nvPr>
            <p:ph idx="1"/>
          </p:nvPr>
        </p:nvSpPr>
        <p:spPr/>
        <p:txBody>
          <a:bodyPr>
            <a:normAutofit/>
          </a:bodyPr>
          <a:lstStyle/>
          <a:p>
            <a:r>
              <a:rPr lang="en-US" dirty="0"/>
              <a:t>In order for the IRS to begin collection, the tax must first be </a:t>
            </a:r>
            <a:r>
              <a:rPr lang="en-US" i="1" dirty="0"/>
              <a:t>assessed</a:t>
            </a:r>
            <a:r>
              <a:rPr lang="en-US" dirty="0"/>
              <a:t> (Set forth in IRC §§ 6201 through 6207)</a:t>
            </a:r>
          </a:p>
          <a:p>
            <a:r>
              <a:rPr lang="en-US" b="1" dirty="0"/>
              <a:t>Assessment Process</a:t>
            </a:r>
            <a:r>
              <a:rPr lang="en-US" dirty="0"/>
              <a:t>: An assessment of tax is “the formal recording of a taxpayer’s tax liability” on the IRS’s records. </a:t>
            </a:r>
            <a:r>
              <a:rPr lang="en-US" i="1" dirty="0"/>
              <a:t>Baltic v. Commissioner</a:t>
            </a:r>
            <a:r>
              <a:rPr lang="en-US" dirty="0"/>
              <a:t>, 129 T.C. 178, 183 (2007). </a:t>
            </a:r>
          </a:p>
        </p:txBody>
      </p:sp>
    </p:spTree>
    <p:extLst>
      <p:ext uri="{BB962C8B-B14F-4D97-AF65-F5344CB8AC3E}">
        <p14:creationId xmlns:p14="http://schemas.microsoft.com/office/powerpoint/2010/main" val="2310495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4872A-303B-46A1-B81F-57D38C3769A8}"/>
              </a:ext>
            </a:extLst>
          </p:cNvPr>
          <p:cNvSpPr>
            <a:spLocks noGrp="1"/>
          </p:cNvSpPr>
          <p:nvPr>
            <p:ph type="title"/>
          </p:nvPr>
        </p:nvSpPr>
        <p:spPr>
          <a:xfrm>
            <a:off x="1219201" y="222697"/>
            <a:ext cx="7200900" cy="1485900"/>
          </a:xfrm>
        </p:spPr>
        <p:txBody>
          <a:bodyPr>
            <a:normAutofit/>
          </a:bodyPr>
          <a:lstStyle/>
          <a:p>
            <a:pPr algn="ctr"/>
            <a:r>
              <a:rPr lang="en-US" sz="4000" dirty="0">
                <a:solidFill>
                  <a:prstClr val="black"/>
                </a:solidFill>
              </a:rPr>
              <a:t>IRS Tax Collection</a:t>
            </a:r>
            <a:br>
              <a:rPr lang="en-US" sz="4000" dirty="0">
                <a:solidFill>
                  <a:prstClr val="black"/>
                </a:solidFill>
              </a:rPr>
            </a:br>
            <a:r>
              <a:rPr lang="en-US" sz="4000" dirty="0">
                <a:solidFill>
                  <a:prstClr val="black"/>
                </a:solidFill>
              </a:rPr>
              <a:t>How a Tax Liability Arises</a:t>
            </a:r>
            <a:endParaRPr lang="en-US" dirty="0"/>
          </a:p>
        </p:txBody>
      </p:sp>
      <p:sp>
        <p:nvSpPr>
          <p:cNvPr id="3" name="Content Placeholder 2">
            <a:extLst>
              <a:ext uri="{FF2B5EF4-FFF2-40B4-BE49-F238E27FC236}">
                <a16:creationId xmlns:a16="http://schemas.microsoft.com/office/drawing/2014/main" id="{8D7472B7-5F40-477A-B0A1-648455369515}"/>
              </a:ext>
            </a:extLst>
          </p:cNvPr>
          <p:cNvSpPr>
            <a:spLocks noGrp="1"/>
          </p:cNvSpPr>
          <p:nvPr>
            <p:ph idx="1"/>
          </p:nvPr>
        </p:nvSpPr>
        <p:spPr>
          <a:xfrm>
            <a:off x="723899" y="1708596"/>
            <a:ext cx="7951025" cy="4463603"/>
          </a:xfrm>
        </p:spPr>
        <p:txBody>
          <a:bodyPr>
            <a:normAutofit fontScale="55000" lnSpcReduction="20000"/>
          </a:bodyPr>
          <a:lstStyle/>
          <a:p>
            <a:r>
              <a:rPr lang="en-US" sz="2900" b="1" dirty="0"/>
              <a:t>Self- Assessment (IRC § 6201(a)): </a:t>
            </a:r>
            <a:r>
              <a:rPr lang="en-US" sz="2900" dirty="0"/>
              <a:t>TP </a:t>
            </a:r>
            <a:r>
              <a:rPr lang="en-US" sz="2900" i="1" dirty="0"/>
              <a:t>voluntarily</a:t>
            </a:r>
            <a:r>
              <a:rPr lang="en-US" sz="2900" dirty="0"/>
              <a:t> files a tax return (or amended return) reporting a tax due and owing, and the IRS records that liability</a:t>
            </a:r>
          </a:p>
          <a:p>
            <a:r>
              <a:rPr lang="en-US" sz="2900" b="1" dirty="0"/>
              <a:t>Special deficiency procedures of IRC § 6212 et seq., for income, estate and gift taxes:</a:t>
            </a:r>
          </a:p>
          <a:p>
            <a:pPr marL="971550" lvl="1" indent="-514350">
              <a:buFont typeface="+mj-lt"/>
              <a:buAutoNum type="arabicPeriod"/>
            </a:pPr>
            <a:r>
              <a:rPr lang="en-US" sz="2900" b="1" dirty="0"/>
              <a:t>Traditional Audits</a:t>
            </a:r>
            <a:r>
              <a:rPr lang="en-US" sz="2900" dirty="0"/>
              <a:t>: IRS may propose to assess additional tax; </a:t>
            </a:r>
          </a:p>
          <a:p>
            <a:pPr marL="971550" lvl="1" indent="-514350">
              <a:buFont typeface="+mj-lt"/>
              <a:buAutoNum type="arabicPeriod"/>
            </a:pPr>
            <a:r>
              <a:rPr lang="en-US" sz="2900" b="1" dirty="0"/>
              <a:t>Automated Underreported Program</a:t>
            </a:r>
            <a:r>
              <a:rPr lang="en-US" sz="2900" dirty="0"/>
              <a:t>: the IRS relies on third-party matching to detect noncompliance; </a:t>
            </a:r>
          </a:p>
          <a:p>
            <a:pPr marL="971550" lvl="1" indent="-514350">
              <a:buFont typeface="+mj-lt"/>
              <a:buAutoNum type="arabicPeriod"/>
            </a:pPr>
            <a:r>
              <a:rPr lang="en-US" sz="2900" b="1" dirty="0"/>
              <a:t>Substitute Returns (§ 6020(b))</a:t>
            </a:r>
            <a:r>
              <a:rPr lang="en-US" sz="2900" dirty="0"/>
              <a:t>: If TP fails to file a return, the IRS can match information returns with TP’s identification number and prepare substitute returns and issue a notice of deficiency to assess tax due;</a:t>
            </a:r>
          </a:p>
          <a:p>
            <a:pPr marL="971550" lvl="1" indent="-514350">
              <a:buFont typeface="+mj-lt"/>
              <a:buAutoNum type="arabicPeriod"/>
            </a:pPr>
            <a:r>
              <a:rPr lang="en-US" sz="2900" b="1" dirty="0"/>
              <a:t>Jeopardy Assessment Process (§ 6861 and § 6862)</a:t>
            </a:r>
            <a:r>
              <a:rPr lang="en-US" sz="2900" dirty="0"/>
              <a:t>: used if IRS believes assessment or collection will be jeopardized by delay, IRS can immediately assess; </a:t>
            </a:r>
          </a:p>
          <a:p>
            <a:pPr marL="971550" lvl="1" indent="-514350">
              <a:buFont typeface="+mj-lt"/>
              <a:buAutoNum type="arabicPeriod"/>
            </a:pPr>
            <a:r>
              <a:rPr lang="en-US" sz="2900" b="1" dirty="0"/>
              <a:t>Termination Assessment Process (§ 6851)</a:t>
            </a:r>
            <a:r>
              <a:rPr lang="en-US" sz="2900" dirty="0"/>
              <a:t>: used if IRS believes TP will flee country, IRS can immediately assess;</a:t>
            </a:r>
          </a:p>
          <a:p>
            <a:pPr marL="971550" lvl="1" indent="-514350">
              <a:buFont typeface="+mj-lt"/>
              <a:buAutoNum type="arabicPeriod"/>
            </a:pPr>
            <a:r>
              <a:rPr lang="en-US" sz="2900" b="1" dirty="0"/>
              <a:t>Trust Fund Recovery Penalty</a:t>
            </a:r>
            <a:r>
              <a:rPr lang="en-US" sz="2900" dirty="0"/>
              <a:t>: see Slide 56, or</a:t>
            </a:r>
          </a:p>
          <a:p>
            <a:pPr marL="971550" lvl="1" indent="-514350">
              <a:buFont typeface="+mj-lt"/>
              <a:buAutoNum type="arabicPeriod"/>
            </a:pPr>
            <a:r>
              <a:rPr lang="en-US" sz="2900" dirty="0"/>
              <a:t>As otherwise allowed by IRC § 6201 through § 6207</a:t>
            </a:r>
          </a:p>
          <a:p>
            <a:pPr marL="971550" lvl="1" indent="-514350">
              <a:buFont typeface="+mj-lt"/>
              <a:buAutoNum type="arabicPeriod"/>
            </a:pPr>
            <a:endParaRPr lang="en-US" dirty="0"/>
          </a:p>
          <a:p>
            <a:pPr lvl="1"/>
            <a:endParaRPr lang="en-US" dirty="0"/>
          </a:p>
        </p:txBody>
      </p:sp>
    </p:spTree>
    <p:extLst>
      <p:ext uri="{BB962C8B-B14F-4D97-AF65-F5344CB8AC3E}">
        <p14:creationId xmlns:p14="http://schemas.microsoft.com/office/powerpoint/2010/main" val="1488015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0B424-BA42-47BA-96EE-0EF9F3A4954C}"/>
              </a:ext>
            </a:extLst>
          </p:cNvPr>
          <p:cNvSpPr>
            <a:spLocks noGrp="1"/>
          </p:cNvSpPr>
          <p:nvPr>
            <p:ph type="title"/>
          </p:nvPr>
        </p:nvSpPr>
        <p:spPr>
          <a:xfrm>
            <a:off x="1143000" y="435827"/>
            <a:ext cx="7200900" cy="1485900"/>
          </a:xfrm>
        </p:spPr>
        <p:txBody>
          <a:bodyPr>
            <a:normAutofit/>
          </a:bodyPr>
          <a:lstStyle/>
          <a:p>
            <a:pPr algn="ctr"/>
            <a:r>
              <a:rPr lang="en-US" dirty="0">
                <a:solidFill>
                  <a:prstClr val="black"/>
                </a:solidFill>
              </a:rPr>
              <a:t>IRS Tax Collection</a:t>
            </a:r>
            <a:br>
              <a:rPr lang="en-US" dirty="0">
                <a:solidFill>
                  <a:prstClr val="black"/>
                </a:solidFill>
              </a:rPr>
            </a:br>
            <a:r>
              <a:rPr lang="en-US" dirty="0">
                <a:solidFill>
                  <a:prstClr val="black"/>
                </a:solidFill>
              </a:rPr>
              <a:t>Limitations on Assessment</a:t>
            </a:r>
            <a:endParaRPr lang="en-US" dirty="0"/>
          </a:p>
        </p:txBody>
      </p:sp>
      <p:sp>
        <p:nvSpPr>
          <p:cNvPr id="3" name="Content Placeholder 2">
            <a:extLst>
              <a:ext uri="{FF2B5EF4-FFF2-40B4-BE49-F238E27FC236}">
                <a16:creationId xmlns:a16="http://schemas.microsoft.com/office/drawing/2014/main" id="{D1035445-1DFC-440D-B385-BE198A94E2F1}"/>
              </a:ext>
            </a:extLst>
          </p:cNvPr>
          <p:cNvSpPr>
            <a:spLocks noGrp="1"/>
          </p:cNvSpPr>
          <p:nvPr>
            <p:ph idx="1"/>
          </p:nvPr>
        </p:nvSpPr>
        <p:spPr>
          <a:xfrm>
            <a:off x="1028700" y="1921727"/>
            <a:ext cx="7429500" cy="4267200"/>
          </a:xfrm>
        </p:spPr>
        <p:txBody>
          <a:bodyPr>
            <a:noAutofit/>
          </a:bodyPr>
          <a:lstStyle/>
          <a:p>
            <a:r>
              <a:rPr lang="en-US" sz="1600" b="1" dirty="0"/>
              <a:t>Period of Limitation</a:t>
            </a:r>
            <a:r>
              <a:rPr lang="en-US" sz="1600" dirty="0"/>
              <a:t>: tax must be assessed within three (3) years after a return is filed </a:t>
            </a:r>
            <a:r>
              <a:rPr lang="en-US" sz="1600" i="1" dirty="0"/>
              <a:t>or</a:t>
            </a:r>
            <a:r>
              <a:rPr lang="en-US" sz="1600" dirty="0"/>
              <a:t> the due date for filing the return, whichever is later</a:t>
            </a:r>
          </a:p>
          <a:p>
            <a:r>
              <a:rPr lang="en-US" sz="1600" b="1" i="1" dirty="0"/>
              <a:t>Exceptions</a:t>
            </a:r>
            <a:r>
              <a:rPr lang="en-US" sz="1600" b="1" dirty="0"/>
              <a:t> to Period of Limitation</a:t>
            </a:r>
          </a:p>
          <a:p>
            <a:pPr lvl="1"/>
            <a:r>
              <a:rPr lang="en-US" sz="1600" b="1" dirty="0"/>
              <a:t>By Agreement (§ 6501(c)(4)): </a:t>
            </a:r>
            <a:r>
              <a:rPr lang="en-US" sz="1600" dirty="0"/>
              <a:t>can be extended by agreement between TP and IRS</a:t>
            </a:r>
          </a:p>
          <a:p>
            <a:pPr lvl="2"/>
            <a:r>
              <a:rPr lang="en-US" sz="1600" dirty="0"/>
              <a:t>Both IRS and TP must agree before statute expires</a:t>
            </a:r>
          </a:p>
          <a:p>
            <a:pPr lvl="2"/>
            <a:r>
              <a:rPr lang="en-US" sz="1600" dirty="0"/>
              <a:t>IRS has burden of proof to show agreement extended statute</a:t>
            </a:r>
          </a:p>
          <a:p>
            <a:pPr lvl="2"/>
            <a:r>
              <a:rPr lang="en-US" sz="1600" dirty="0"/>
              <a:t>Forms used to extend statute:</a:t>
            </a:r>
          </a:p>
          <a:p>
            <a:pPr lvl="3"/>
            <a:r>
              <a:rPr lang="en-US" sz="1600" dirty="0"/>
              <a:t>Form 872: extends to specific date </a:t>
            </a:r>
          </a:p>
          <a:p>
            <a:pPr lvl="3"/>
            <a:r>
              <a:rPr lang="en-US" sz="1600" dirty="0"/>
              <a:t>Form 872-A (indefinitely until 90 days after IRS or TP receives Notice of Termination from other party (Form 872-T) or until IRS sends Notice of Deficiency</a:t>
            </a:r>
          </a:p>
          <a:p>
            <a:pPr lvl="3"/>
            <a:r>
              <a:rPr lang="en-US" sz="1600" dirty="0"/>
              <a:t>Form 872-P: extends time to assess tax attributable to partnership </a:t>
            </a:r>
            <a:r>
              <a:rPr lang="en-US" sz="1600" i="0" dirty="0"/>
              <a:t>items</a:t>
            </a:r>
            <a:endParaRPr lang="en-US" sz="1600" dirty="0"/>
          </a:p>
        </p:txBody>
      </p:sp>
    </p:spTree>
    <p:extLst>
      <p:ext uri="{BB962C8B-B14F-4D97-AF65-F5344CB8AC3E}">
        <p14:creationId xmlns:p14="http://schemas.microsoft.com/office/powerpoint/2010/main" val="1785705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3863-464A-4AFD-A2EC-3411F186FD43}"/>
              </a:ext>
            </a:extLst>
          </p:cNvPr>
          <p:cNvSpPr>
            <a:spLocks noGrp="1"/>
          </p:cNvSpPr>
          <p:nvPr>
            <p:ph type="title"/>
          </p:nvPr>
        </p:nvSpPr>
        <p:spPr/>
        <p:txBody>
          <a:bodyPr/>
          <a:lstStyle/>
          <a:p>
            <a:pPr algn="ctr"/>
            <a:r>
              <a:rPr lang="en-US" dirty="0">
                <a:solidFill>
                  <a:prstClr val="black"/>
                </a:solidFill>
              </a:rPr>
              <a:t>IRS Tax Collection</a:t>
            </a:r>
            <a:br>
              <a:rPr lang="en-US" dirty="0">
                <a:solidFill>
                  <a:prstClr val="black"/>
                </a:solidFill>
              </a:rPr>
            </a:br>
            <a:r>
              <a:rPr lang="en-US" dirty="0">
                <a:solidFill>
                  <a:prstClr val="black"/>
                </a:solidFill>
              </a:rPr>
              <a:t>Limitations on Assessment</a:t>
            </a:r>
            <a:endParaRPr lang="en-US" dirty="0"/>
          </a:p>
        </p:txBody>
      </p:sp>
      <p:sp>
        <p:nvSpPr>
          <p:cNvPr id="3" name="Content Placeholder 2">
            <a:extLst>
              <a:ext uri="{FF2B5EF4-FFF2-40B4-BE49-F238E27FC236}">
                <a16:creationId xmlns:a16="http://schemas.microsoft.com/office/drawing/2014/main" id="{30098FAF-C2C6-42EE-913A-866CA76B2925}"/>
              </a:ext>
            </a:extLst>
          </p:cNvPr>
          <p:cNvSpPr>
            <a:spLocks noGrp="1"/>
          </p:cNvSpPr>
          <p:nvPr>
            <p:ph idx="1"/>
          </p:nvPr>
        </p:nvSpPr>
        <p:spPr/>
        <p:txBody>
          <a:bodyPr>
            <a:normAutofit fontScale="77500" lnSpcReduction="20000"/>
          </a:bodyPr>
          <a:lstStyle/>
          <a:p>
            <a:r>
              <a:rPr lang="en-US" sz="2600" b="1" dirty="0"/>
              <a:t>False or Fraudulent Returns</a:t>
            </a:r>
            <a:r>
              <a:rPr lang="en-US" sz="2600" dirty="0"/>
              <a:t>: IRS may assess tax or a court proceeding for collection of tax if:</a:t>
            </a:r>
          </a:p>
          <a:p>
            <a:pPr lvl="1"/>
            <a:r>
              <a:rPr lang="en-US" sz="2600" b="1" i="0" dirty="0"/>
              <a:t>§ 6501(c)(1)</a:t>
            </a:r>
            <a:r>
              <a:rPr lang="en-US" sz="2600" b="1" dirty="0"/>
              <a:t>: </a:t>
            </a:r>
            <a:r>
              <a:rPr lang="en-US" sz="2600" i="0" dirty="0"/>
              <a:t>TP filed a false or fraudulent return with intent to evade tax</a:t>
            </a:r>
          </a:p>
          <a:p>
            <a:pPr lvl="1"/>
            <a:r>
              <a:rPr lang="en-US" sz="2600" b="1" i="0" dirty="0"/>
              <a:t>§</a:t>
            </a:r>
            <a:r>
              <a:rPr lang="en-US" sz="2600" b="1" dirty="0"/>
              <a:t> </a:t>
            </a:r>
            <a:r>
              <a:rPr lang="en-US" sz="2600" b="1" i="0" dirty="0"/>
              <a:t>6501(c)(2): </a:t>
            </a:r>
            <a:r>
              <a:rPr lang="en-US" sz="2600" i="0" dirty="0"/>
              <a:t>TP willfully attempted to evade tax</a:t>
            </a:r>
          </a:p>
          <a:p>
            <a:pPr lvl="1"/>
            <a:r>
              <a:rPr lang="en-US" sz="2600" b="1" i="0" dirty="0"/>
              <a:t>§ 6502(c)(3): </a:t>
            </a:r>
            <a:r>
              <a:rPr lang="en-US" sz="2600" i="0" dirty="0"/>
              <a:t>TP failed to file a return</a:t>
            </a:r>
          </a:p>
          <a:p>
            <a:pPr lvl="1"/>
            <a:r>
              <a:rPr lang="en-US" sz="2600" b="1" dirty="0"/>
              <a:t>*There is no Statute of Limitations for Civil Tax Fraud!</a:t>
            </a:r>
          </a:p>
          <a:p>
            <a:r>
              <a:rPr lang="en-US" sz="2300" b="1" dirty="0"/>
              <a:t>25% Omission &amp; Foreign Financial Assets § 6501(e): </a:t>
            </a:r>
            <a:r>
              <a:rPr lang="en-US" sz="2300" dirty="0"/>
              <a:t>statute of limitations extended to 6 years if:</a:t>
            </a:r>
            <a:endParaRPr lang="en-US" sz="2300" b="1" dirty="0"/>
          </a:p>
          <a:p>
            <a:pPr lvl="1"/>
            <a:r>
              <a:rPr lang="en-US" sz="2300" i="0" dirty="0"/>
              <a:t>TP omits gross income of 25%+ from filed return</a:t>
            </a:r>
          </a:p>
          <a:p>
            <a:pPr lvl="1"/>
            <a:r>
              <a:rPr lang="en-US" sz="2300" i="0" dirty="0"/>
              <a:t>TP omits $5,000+  from gross income that is foreign-sourced</a:t>
            </a:r>
          </a:p>
          <a:p>
            <a:endParaRPr lang="en-US" dirty="0"/>
          </a:p>
        </p:txBody>
      </p:sp>
    </p:spTree>
    <p:extLst>
      <p:ext uri="{BB962C8B-B14F-4D97-AF65-F5344CB8AC3E}">
        <p14:creationId xmlns:p14="http://schemas.microsoft.com/office/powerpoint/2010/main" val="876628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CA349-F7CB-4F86-8EBD-452687A1B5CF}"/>
              </a:ext>
            </a:extLst>
          </p:cNvPr>
          <p:cNvSpPr>
            <a:spLocks noGrp="1"/>
          </p:cNvSpPr>
          <p:nvPr>
            <p:ph type="title"/>
          </p:nvPr>
        </p:nvSpPr>
        <p:spPr>
          <a:xfrm>
            <a:off x="971550" y="381000"/>
            <a:ext cx="7200900" cy="1485900"/>
          </a:xfrm>
        </p:spPr>
        <p:txBody>
          <a:bodyPr>
            <a:normAutofit/>
          </a:bodyPr>
          <a:lstStyle/>
          <a:p>
            <a:pPr algn="ctr"/>
            <a:r>
              <a:rPr lang="en-US" dirty="0">
                <a:solidFill>
                  <a:prstClr val="black"/>
                </a:solidFill>
              </a:rPr>
              <a:t>IRS Tax Collection</a:t>
            </a:r>
            <a:br>
              <a:rPr lang="en-US" dirty="0">
                <a:solidFill>
                  <a:prstClr val="black"/>
                </a:solidFill>
              </a:rPr>
            </a:br>
            <a:r>
              <a:rPr lang="en-US" dirty="0">
                <a:solidFill>
                  <a:prstClr val="black"/>
                </a:solidFill>
              </a:rPr>
              <a:t>Limitations on Assessment</a:t>
            </a:r>
            <a:endParaRPr lang="en-US" dirty="0"/>
          </a:p>
        </p:txBody>
      </p:sp>
      <p:sp>
        <p:nvSpPr>
          <p:cNvPr id="3" name="Content Placeholder 2">
            <a:extLst>
              <a:ext uri="{FF2B5EF4-FFF2-40B4-BE49-F238E27FC236}">
                <a16:creationId xmlns:a16="http://schemas.microsoft.com/office/drawing/2014/main" id="{0D068E48-34AA-449D-BFC4-CB9C265631D4}"/>
              </a:ext>
            </a:extLst>
          </p:cNvPr>
          <p:cNvSpPr>
            <a:spLocks noGrp="1"/>
          </p:cNvSpPr>
          <p:nvPr>
            <p:ph idx="1"/>
          </p:nvPr>
        </p:nvSpPr>
        <p:spPr>
          <a:xfrm>
            <a:off x="762000" y="1981200"/>
            <a:ext cx="8229600" cy="3810000"/>
          </a:xfrm>
        </p:spPr>
        <p:txBody>
          <a:bodyPr>
            <a:normAutofit/>
          </a:bodyPr>
          <a:lstStyle/>
          <a:p>
            <a:r>
              <a:rPr lang="en-US" sz="1800" b="1" dirty="0"/>
              <a:t>Notice of Deficiency</a:t>
            </a:r>
            <a:r>
              <a:rPr lang="en-US" sz="1800" dirty="0"/>
              <a:t>: If IRS determines a deficiency in tax, IRS is authorized to send a notice of deficiency to the TP by registered or certified mail (§ 6512(a))</a:t>
            </a:r>
          </a:p>
          <a:p>
            <a:pPr lvl="1"/>
            <a:r>
              <a:rPr lang="en-US" sz="1800" i="0" dirty="0"/>
              <a:t>Valid only if it is issued </a:t>
            </a:r>
            <a:r>
              <a:rPr lang="en-US" sz="1800" dirty="0"/>
              <a:t>before</a:t>
            </a:r>
            <a:r>
              <a:rPr lang="en-US" sz="1800" i="0" dirty="0"/>
              <a:t> expiration of appropriate statute of limitations</a:t>
            </a:r>
          </a:p>
          <a:p>
            <a:pPr lvl="1"/>
            <a:r>
              <a:rPr lang="en-US" sz="1800" i="0" dirty="0"/>
              <a:t>IRS cannot assess deficiency until:</a:t>
            </a:r>
          </a:p>
          <a:p>
            <a:pPr lvl="2"/>
            <a:r>
              <a:rPr lang="en-US" i="0" dirty="0"/>
              <a:t>Notice has been mailed to the TP </a:t>
            </a:r>
            <a:r>
              <a:rPr lang="en-US" dirty="0"/>
              <a:t>AND</a:t>
            </a:r>
            <a:r>
              <a:rPr lang="en-US" i="0" dirty="0"/>
              <a:t> </a:t>
            </a:r>
          </a:p>
          <a:p>
            <a:pPr lvl="2"/>
            <a:r>
              <a:rPr lang="en-US" dirty="0"/>
              <a:t>T</a:t>
            </a:r>
            <a:r>
              <a:rPr lang="en-US" i="0" dirty="0"/>
              <a:t>ime for filing petition with Tax Court has expired (90 days generally, or 150 days if addressed to person outside of USA)</a:t>
            </a:r>
          </a:p>
          <a:p>
            <a:r>
              <a:rPr lang="en-US" sz="1800" b="1" i="0" dirty="0"/>
              <a:t>What </a:t>
            </a:r>
            <a:r>
              <a:rPr lang="en-US" sz="1800" b="1" dirty="0"/>
              <a:t>if Petition is filed with the Tax Court? </a:t>
            </a:r>
            <a:r>
              <a:rPr lang="en-US" sz="1800" dirty="0"/>
              <a:t>The </a:t>
            </a:r>
            <a:r>
              <a:rPr lang="en-US" sz="1800" i="0" dirty="0"/>
              <a:t>IRS may not assess deficiency until 60 days after Tax Court decision is final (or 150 days if no Petition filed)</a:t>
            </a:r>
            <a:endParaRPr lang="en-US" sz="1800" dirty="0"/>
          </a:p>
        </p:txBody>
      </p:sp>
    </p:spTree>
    <p:extLst>
      <p:ext uri="{BB962C8B-B14F-4D97-AF65-F5344CB8AC3E}">
        <p14:creationId xmlns:p14="http://schemas.microsoft.com/office/powerpoint/2010/main" val="26887043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2433</TotalTime>
  <Words>5918</Words>
  <Application>Microsoft Office PowerPoint</Application>
  <PresentationFormat>On-screen Show (4:3)</PresentationFormat>
  <Paragraphs>373</Paragraphs>
  <Slides>49</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0" baseType="lpstr">
      <vt:lpstr>Arial</vt:lpstr>
      <vt:lpstr>Calibri</vt:lpstr>
      <vt:lpstr>Franklin Gothic Book</vt:lpstr>
      <vt:lpstr>IBM Plex Sans</vt:lpstr>
      <vt:lpstr>Montserrat</vt:lpstr>
      <vt:lpstr>Source Sans Pro</vt:lpstr>
      <vt:lpstr>Symbol</vt:lpstr>
      <vt:lpstr>Times New Roman</vt:lpstr>
      <vt:lpstr>Wingdings</vt:lpstr>
      <vt:lpstr>Crop</vt:lpstr>
      <vt:lpstr>Acrobat Document</vt:lpstr>
      <vt:lpstr>Don’t Lien on me! A Primer on irs and nys tax and estate tax liens</vt:lpstr>
      <vt:lpstr>Kestenbaum &amp; Mark LLP Civil and Criminal Tax Controversy Practice</vt:lpstr>
      <vt:lpstr>Kestenbaum &amp; Mark LLP Estate Planning and Administration</vt:lpstr>
      <vt:lpstr>Agenda</vt:lpstr>
      <vt:lpstr>IRS Tax Collection How a Tax Liability Arises</vt:lpstr>
      <vt:lpstr>IRS Tax Collection How a Tax Liability Arises</vt:lpstr>
      <vt:lpstr>IRS Tax Collection Limitations on Assessment</vt:lpstr>
      <vt:lpstr>IRS Tax Collection Limitations on Assessment</vt:lpstr>
      <vt:lpstr>IRS Tax Collection Limitations on Assessment</vt:lpstr>
      <vt:lpstr>IRS Tax Collection Devices</vt:lpstr>
      <vt:lpstr>IRS Tax Collection Devices  Liens § 6321</vt:lpstr>
      <vt:lpstr>IRS Tax Collection Devices  Discharge of Federal Tax Lien</vt:lpstr>
      <vt:lpstr>IRS Tax Collection Devices  Discharge of Federal Tax Lien</vt:lpstr>
      <vt:lpstr>IRS Tax Collection Devices  Discharge of Federal Tax Lien along with Restitution</vt:lpstr>
      <vt:lpstr>NYS Tax Collection Devices  Tax Warrant</vt:lpstr>
      <vt:lpstr>NYS Tax Collection Devices  Release of Lien Request</vt:lpstr>
      <vt:lpstr>What if the Title Report shows IRS and NYS Liens?</vt:lpstr>
      <vt:lpstr>Should the Lien/Warrant be Released? Fact Pattern #1</vt:lpstr>
      <vt:lpstr>Should the Lien/Warrant be Released? Fact Pattern #1</vt:lpstr>
      <vt:lpstr>Should the Lien/Warrant be Released? Fact Pattern #2</vt:lpstr>
      <vt:lpstr>Should the Lien/Warrant be Released? Fact Pattern #2</vt:lpstr>
      <vt:lpstr>IRS Tax Collection Devices Collection Notices Tips</vt:lpstr>
      <vt:lpstr>Estate tax liens</vt:lpstr>
      <vt:lpstr>Estates with Real Property  (or cooperative apartments)</vt:lpstr>
      <vt:lpstr>Important things to pay attention to when an Estate/Trust is selling real property/coop</vt:lpstr>
      <vt:lpstr>NYS Release of Estate Tax lien</vt:lpstr>
      <vt:lpstr>When a NYS Release of Lien is required</vt:lpstr>
      <vt:lpstr>How to ensure timely processing of an Application for a NYS Release of Lien</vt:lpstr>
      <vt:lpstr>How to apply for a New York State Release of Lien</vt:lpstr>
      <vt:lpstr>Which form do I file with ET-117?</vt:lpstr>
      <vt:lpstr>Use ET-30 When</vt:lpstr>
      <vt:lpstr>Use ET-85 if</vt:lpstr>
      <vt:lpstr>Use ET-706 if</vt:lpstr>
      <vt:lpstr>Practical Tips for NYS Releases of Lien</vt:lpstr>
      <vt:lpstr>Federal Estate Tax Release of Lien</vt:lpstr>
      <vt:lpstr>Getting Federal Release of Lien (for taxable estates) Form 4422  </vt:lpstr>
      <vt:lpstr> Forms 8821 and 2848 (not required, but helpful) </vt:lpstr>
      <vt:lpstr>What if no Federal Estate tax return is required?</vt:lpstr>
      <vt:lpstr>Is an Escrow Agreement Required?</vt:lpstr>
      <vt:lpstr>Coordinating IRS and NYS Filings </vt:lpstr>
      <vt:lpstr>Practical Tips THINK AHEAD</vt:lpstr>
      <vt:lpstr>Key Takeaways </vt:lpstr>
      <vt:lpstr>Forms Attached </vt:lpstr>
      <vt:lpstr>Form ET-117</vt:lpstr>
      <vt:lpstr>Sample Affidavits for Title Company </vt:lpstr>
      <vt:lpstr>Form 4422</vt:lpstr>
      <vt:lpstr>IRS Form 792</vt:lpstr>
      <vt:lpstr>Letter 1352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Taxation with  Proper Representation:  A Primer on IRS Civil and Criminal Tax Controversy</dc:title>
  <dc:creator>Scott Kestenbaum</dc:creator>
  <cp:lastModifiedBy>Lisa Maloney</cp:lastModifiedBy>
  <cp:revision>46</cp:revision>
  <cp:lastPrinted>2025-12-17T19:26:31Z</cp:lastPrinted>
  <dcterms:created xsi:type="dcterms:W3CDTF">2020-03-11T12:28:45Z</dcterms:created>
  <dcterms:modified xsi:type="dcterms:W3CDTF">2025-12-17T22:14:47Z</dcterms:modified>
</cp:coreProperties>
</file>