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3"/>
  </p:sldMasterIdLst>
  <p:sldIdLst>
    <p:sldId id="256" r:id="rId4"/>
    <p:sldId id="282" r:id="rId5"/>
    <p:sldId id="292" r:id="rId6"/>
    <p:sldId id="277" r:id="rId7"/>
    <p:sldId id="281" r:id="rId8"/>
    <p:sldId id="279" r:id="rId9"/>
    <p:sldId id="280" r:id="rId10"/>
    <p:sldId id="283" r:id="rId11"/>
    <p:sldId id="278" r:id="rId12"/>
    <p:sldId id="264" r:id="rId13"/>
    <p:sldId id="276" r:id="rId14"/>
    <p:sldId id="265" r:id="rId15"/>
    <p:sldId id="266" r:id="rId16"/>
    <p:sldId id="267" r:id="rId17"/>
    <p:sldId id="284" r:id="rId18"/>
    <p:sldId id="268" r:id="rId19"/>
    <p:sldId id="269" r:id="rId20"/>
    <p:sldId id="274" r:id="rId21"/>
    <p:sldId id="291" r:id="rId22"/>
    <p:sldId id="275" r:id="rId23"/>
  </p:sldIdLst>
  <p:sldSz cx="12192000" cy="6858000"/>
  <p:notesSz cx="12192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50" y="7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10/6/2022</a:t>
            </a:fld>
            <a:endParaRPr lang="en-US"/>
          </a:p>
        </p:txBody>
      </p:sp>
      <p:sp>
        <p:nvSpPr>
          <p:cNvPr id="6" name="Holder 6"/>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38100">
              <a:lnSpc>
                <a:spcPts val="1240"/>
              </a:lnSpc>
            </a:pPr>
            <a:fld id="{81D60167-4931-47E6-BA6A-407CBD079E47}" type="slidenum">
              <a:rPr dirty="0"/>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u="sng">
                <a:solidFill>
                  <a:srgbClr val="44536A"/>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000" b="0" i="0">
                <a:solidFill>
                  <a:srgbClr val="001F5F"/>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10/6/2022</a:t>
            </a:fld>
            <a:endParaRPr lang="en-US"/>
          </a:p>
        </p:txBody>
      </p:sp>
      <p:sp>
        <p:nvSpPr>
          <p:cNvPr id="6" name="Holder 6"/>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38100">
              <a:lnSpc>
                <a:spcPts val="1240"/>
              </a:lnSpc>
            </a:pPr>
            <a:fld id="{81D60167-4931-47E6-BA6A-407CBD079E47}" type="slidenum">
              <a:rPr dirty="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u="sng">
                <a:solidFill>
                  <a:srgbClr val="44536A"/>
                </a:solidFill>
                <a:latin typeface="Arial"/>
                <a:cs typeface="Arial"/>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10/6/2022</a:t>
            </a:fld>
            <a:endParaRPr lang="en-US"/>
          </a:p>
        </p:txBody>
      </p:sp>
      <p:sp>
        <p:nvSpPr>
          <p:cNvPr id="7" name="Holder 7"/>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38100">
              <a:lnSpc>
                <a:spcPts val="1240"/>
              </a:lnSpc>
            </a:pPr>
            <a:fld id="{81D60167-4931-47E6-BA6A-407CBD079E47}" type="slidenum">
              <a:rPr dirty="0"/>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u="sng">
                <a:solidFill>
                  <a:srgbClr val="44536A"/>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10/6/2022</a:t>
            </a:fld>
            <a:endParaRPr lang="en-US"/>
          </a:p>
        </p:txBody>
      </p:sp>
      <p:sp>
        <p:nvSpPr>
          <p:cNvPr id="5" name="Holder 5"/>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38100">
              <a:lnSpc>
                <a:spcPts val="1240"/>
              </a:lnSpc>
            </a:pPr>
            <a:fld id="{81D60167-4931-47E6-BA6A-407CBD079E47}" type="slidenum">
              <a:rPr dirty="0"/>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10/6/2022</a:t>
            </a:fld>
            <a:endParaRPr lang="en-US"/>
          </a:p>
        </p:txBody>
      </p:sp>
      <p:sp>
        <p:nvSpPr>
          <p:cNvPr id="4" name="Holder 4"/>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38100">
              <a:lnSpc>
                <a:spcPts val="1240"/>
              </a:lnSpc>
            </a:pPr>
            <a:fld id="{81D60167-4931-47E6-BA6A-407CBD079E47}" type="slidenum">
              <a:rPr dirty="0"/>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5582410"/>
            <a:ext cx="12191999" cy="1275586"/>
          </a:xfrm>
          <a:prstGeom prst="rect">
            <a:avLst/>
          </a:prstGeom>
        </p:spPr>
      </p:pic>
      <p:pic>
        <p:nvPicPr>
          <p:cNvPr id="17" name="bg object 17"/>
          <p:cNvPicPr/>
          <p:nvPr/>
        </p:nvPicPr>
        <p:blipFill>
          <a:blip r:embed="rId8" cstate="print"/>
          <a:stretch>
            <a:fillRect/>
          </a:stretch>
        </p:blipFill>
        <p:spPr>
          <a:xfrm>
            <a:off x="0" y="5582411"/>
            <a:ext cx="12191999" cy="201168"/>
          </a:xfrm>
          <a:prstGeom prst="rect">
            <a:avLst/>
          </a:prstGeom>
        </p:spPr>
      </p:pic>
      <p:pic>
        <p:nvPicPr>
          <p:cNvPr id="18" name="bg object 18"/>
          <p:cNvPicPr/>
          <p:nvPr/>
        </p:nvPicPr>
        <p:blipFill>
          <a:blip r:embed="rId9" cstate="print"/>
          <a:stretch>
            <a:fillRect/>
          </a:stretch>
        </p:blipFill>
        <p:spPr>
          <a:xfrm>
            <a:off x="3796283" y="6006083"/>
            <a:ext cx="4611623" cy="629412"/>
          </a:xfrm>
          <a:prstGeom prst="rect">
            <a:avLst/>
          </a:prstGeom>
        </p:spPr>
      </p:pic>
      <p:sp>
        <p:nvSpPr>
          <p:cNvPr id="2" name="Holder 2"/>
          <p:cNvSpPr>
            <a:spLocks noGrp="1"/>
          </p:cNvSpPr>
          <p:nvPr>
            <p:ph type="title"/>
          </p:nvPr>
        </p:nvSpPr>
        <p:spPr>
          <a:xfrm>
            <a:off x="418414" y="155828"/>
            <a:ext cx="11355171" cy="1001394"/>
          </a:xfrm>
          <a:prstGeom prst="rect">
            <a:avLst/>
          </a:prstGeom>
        </p:spPr>
        <p:txBody>
          <a:bodyPr wrap="square" lIns="0" tIns="0" rIns="0" bIns="0">
            <a:spAutoFit/>
          </a:bodyPr>
          <a:lstStyle>
            <a:lvl1pPr>
              <a:defRPr sz="3200" b="1" i="0" u="sng">
                <a:solidFill>
                  <a:srgbClr val="44536A"/>
                </a:solidFill>
                <a:latin typeface="Arial"/>
                <a:cs typeface="Arial"/>
              </a:defRPr>
            </a:lvl1pPr>
          </a:lstStyle>
          <a:p>
            <a:endParaRPr/>
          </a:p>
        </p:txBody>
      </p:sp>
      <p:sp>
        <p:nvSpPr>
          <p:cNvPr id="3" name="Holder 3"/>
          <p:cNvSpPr>
            <a:spLocks noGrp="1"/>
          </p:cNvSpPr>
          <p:nvPr>
            <p:ph type="body" idx="1"/>
          </p:nvPr>
        </p:nvSpPr>
        <p:spPr>
          <a:xfrm>
            <a:off x="476783" y="1371345"/>
            <a:ext cx="11238433" cy="4096385"/>
          </a:xfrm>
          <a:prstGeom prst="rect">
            <a:avLst/>
          </a:prstGeom>
        </p:spPr>
        <p:txBody>
          <a:bodyPr wrap="square" lIns="0" tIns="0" rIns="0" bIns="0">
            <a:spAutoFit/>
          </a:bodyPr>
          <a:lstStyle>
            <a:lvl1pPr>
              <a:defRPr sz="2000" b="0" i="0">
                <a:solidFill>
                  <a:srgbClr val="001F5F"/>
                </a:solidFill>
                <a:latin typeface="Arial"/>
                <a:cs typeface="Aria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10/6/2022</a:t>
            </a:fld>
            <a:endParaRPr lang="en-US"/>
          </a:p>
        </p:txBody>
      </p:sp>
      <p:sp>
        <p:nvSpPr>
          <p:cNvPr id="6" name="Holder 6"/>
          <p:cNvSpPr>
            <a:spLocks noGrp="1"/>
          </p:cNvSpPr>
          <p:nvPr>
            <p:ph type="sldNum" sz="quarter" idx="7"/>
          </p:nvPr>
        </p:nvSpPr>
        <p:spPr>
          <a:xfrm>
            <a:off x="10824336" y="6585610"/>
            <a:ext cx="244475" cy="177800"/>
          </a:xfrm>
          <a:prstGeom prst="rect">
            <a:avLst/>
          </a:prstGeom>
        </p:spPr>
        <p:txBody>
          <a:bodyPr wrap="square" lIns="0" tIns="0" rIns="0" bIns="0">
            <a:spAutoFit/>
          </a:bodyPr>
          <a:lstStyle>
            <a:lvl1pPr>
              <a:defRPr sz="1200" b="0" i="0">
                <a:solidFill>
                  <a:srgbClr val="888888"/>
                </a:solidFill>
                <a:latin typeface="Calibri"/>
                <a:cs typeface="Calibri"/>
              </a:defRPr>
            </a:lvl1pPr>
          </a:lstStyle>
          <a:p>
            <a:pPr marL="38100">
              <a:lnSpc>
                <a:spcPts val="1240"/>
              </a:lnSpc>
            </a:pPr>
            <a:fld id="{81D60167-4931-47E6-BA6A-407CBD079E47}" type="slidenum">
              <a:rPr dirty="0"/>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29971" y="1543017"/>
            <a:ext cx="6760058" cy="1674817"/>
          </a:xfrm>
          <a:prstGeom prst="rect">
            <a:avLst/>
          </a:prstGeom>
        </p:spPr>
        <p:txBody>
          <a:bodyPr vert="horz" wrap="square" lIns="0" tIns="12700" rIns="0" bIns="0" rtlCol="0">
            <a:spAutoFit/>
          </a:bodyPr>
          <a:lstStyle/>
          <a:p>
            <a:pPr marL="12700">
              <a:lnSpc>
                <a:spcPct val="100000"/>
              </a:lnSpc>
              <a:spcBef>
                <a:spcPts val="100"/>
              </a:spcBef>
            </a:pPr>
            <a:r>
              <a:rPr sz="4400" u="none" dirty="0">
                <a:solidFill>
                  <a:srgbClr val="001F5F"/>
                </a:solidFill>
                <a:latin typeface="Arial"/>
                <a:cs typeface="Arial"/>
              </a:rPr>
              <a:t>Flex</a:t>
            </a:r>
            <a:r>
              <a:rPr sz="4400" u="none" spc="-105" dirty="0">
                <a:solidFill>
                  <a:srgbClr val="001F5F"/>
                </a:solidFill>
                <a:latin typeface="Arial"/>
                <a:cs typeface="Arial"/>
              </a:rPr>
              <a:t> </a:t>
            </a:r>
            <a:r>
              <a:rPr sz="4400" u="none" spc="-85" dirty="0">
                <a:solidFill>
                  <a:srgbClr val="001F5F"/>
                </a:solidFill>
                <a:latin typeface="Arial"/>
                <a:cs typeface="Arial"/>
              </a:rPr>
              <a:t>Your</a:t>
            </a:r>
            <a:r>
              <a:rPr sz="4400" u="none" spc="-45" dirty="0">
                <a:solidFill>
                  <a:srgbClr val="001F5F"/>
                </a:solidFill>
                <a:latin typeface="Arial"/>
                <a:cs typeface="Arial"/>
              </a:rPr>
              <a:t> </a:t>
            </a:r>
            <a:r>
              <a:rPr sz="4400" u="none" dirty="0">
                <a:solidFill>
                  <a:srgbClr val="001F5F"/>
                </a:solidFill>
                <a:latin typeface="Arial"/>
                <a:cs typeface="Arial"/>
              </a:rPr>
              <a:t>Beneficiaries:</a:t>
            </a:r>
            <a:endParaRPr sz="4400" dirty="0">
              <a:latin typeface="Arial"/>
              <a:cs typeface="Arial"/>
            </a:endParaRPr>
          </a:p>
          <a:p>
            <a:pPr marL="12700" marR="5080">
              <a:lnSpc>
                <a:spcPct val="100000"/>
              </a:lnSpc>
              <a:spcBef>
                <a:spcPts val="25"/>
              </a:spcBef>
            </a:pPr>
            <a:r>
              <a:rPr b="0" u="none" spc="-5" dirty="0">
                <a:solidFill>
                  <a:srgbClr val="001F5F"/>
                </a:solidFill>
                <a:latin typeface="Arial"/>
                <a:cs typeface="Arial"/>
              </a:rPr>
              <a:t>Reducing the Income </a:t>
            </a:r>
            <a:r>
              <a:rPr b="0" u="none" spc="-110" dirty="0">
                <a:solidFill>
                  <a:srgbClr val="001F5F"/>
                </a:solidFill>
                <a:latin typeface="Arial"/>
                <a:cs typeface="Arial"/>
              </a:rPr>
              <a:t>Tax </a:t>
            </a:r>
            <a:r>
              <a:rPr b="0" u="none" spc="-105" dirty="0">
                <a:solidFill>
                  <a:srgbClr val="001F5F"/>
                </a:solidFill>
                <a:latin typeface="Arial"/>
                <a:cs typeface="Arial"/>
              </a:rPr>
              <a:t> </a:t>
            </a:r>
            <a:r>
              <a:rPr b="0" u="none" spc="-5" dirty="0">
                <a:solidFill>
                  <a:srgbClr val="001F5F"/>
                </a:solidFill>
                <a:latin typeface="Arial"/>
                <a:cs typeface="Arial"/>
              </a:rPr>
              <a:t>Burden</a:t>
            </a:r>
            <a:r>
              <a:rPr b="0" u="none" spc="-10" dirty="0">
                <a:solidFill>
                  <a:srgbClr val="001F5F"/>
                </a:solidFill>
                <a:latin typeface="Arial"/>
                <a:cs typeface="Arial"/>
              </a:rPr>
              <a:t> </a:t>
            </a:r>
            <a:r>
              <a:rPr b="0" u="none" spc="-5" dirty="0">
                <a:solidFill>
                  <a:srgbClr val="001F5F"/>
                </a:solidFill>
                <a:latin typeface="Arial"/>
                <a:cs typeface="Arial"/>
              </a:rPr>
              <a:t>on</a:t>
            </a:r>
            <a:r>
              <a:rPr b="0" u="none" spc="-20" dirty="0">
                <a:solidFill>
                  <a:srgbClr val="001F5F"/>
                </a:solidFill>
                <a:latin typeface="Arial"/>
                <a:cs typeface="Arial"/>
              </a:rPr>
              <a:t> </a:t>
            </a:r>
            <a:r>
              <a:rPr b="0" u="none" dirty="0">
                <a:solidFill>
                  <a:srgbClr val="001F5F"/>
                </a:solidFill>
                <a:latin typeface="Arial"/>
                <a:cs typeface="Arial"/>
              </a:rPr>
              <a:t>Non-Grantor</a:t>
            </a:r>
            <a:r>
              <a:rPr b="0" u="none" spc="-45" dirty="0">
                <a:solidFill>
                  <a:srgbClr val="001F5F"/>
                </a:solidFill>
                <a:latin typeface="Arial"/>
                <a:cs typeface="Arial"/>
              </a:rPr>
              <a:t> </a:t>
            </a:r>
            <a:r>
              <a:rPr b="0" u="none" spc="-20" dirty="0">
                <a:solidFill>
                  <a:srgbClr val="001F5F"/>
                </a:solidFill>
                <a:latin typeface="Arial"/>
                <a:cs typeface="Arial"/>
              </a:rPr>
              <a:t>Trusts</a:t>
            </a:r>
            <a:endParaRPr dirty="0">
              <a:latin typeface="Arial"/>
              <a:cs typeface="Arial"/>
            </a:endParaRPr>
          </a:p>
        </p:txBody>
      </p:sp>
      <p:grpSp>
        <p:nvGrpSpPr>
          <p:cNvPr id="3" name="object 3"/>
          <p:cNvGrpSpPr/>
          <p:nvPr/>
        </p:nvGrpSpPr>
        <p:grpSpPr>
          <a:xfrm>
            <a:off x="0" y="1"/>
            <a:ext cx="12191999" cy="1143000"/>
            <a:chOff x="0" y="0"/>
            <a:chExt cx="12191999" cy="1584959"/>
          </a:xfrm>
        </p:grpSpPr>
        <p:pic>
          <p:nvPicPr>
            <p:cNvPr id="4" name="object 4"/>
            <p:cNvPicPr/>
            <p:nvPr/>
          </p:nvPicPr>
          <p:blipFill>
            <a:blip r:embed="rId2" cstate="print"/>
            <a:stretch>
              <a:fillRect/>
            </a:stretch>
          </p:blipFill>
          <p:spPr>
            <a:xfrm>
              <a:off x="0" y="0"/>
              <a:ext cx="12191999" cy="1520952"/>
            </a:xfrm>
            <a:prstGeom prst="rect">
              <a:avLst/>
            </a:prstGeom>
          </p:spPr>
        </p:pic>
        <p:pic>
          <p:nvPicPr>
            <p:cNvPr id="5" name="object 5"/>
            <p:cNvPicPr/>
            <p:nvPr/>
          </p:nvPicPr>
          <p:blipFill>
            <a:blip r:embed="rId3" cstate="print"/>
            <a:stretch>
              <a:fillRect/>
            </a:stretch>
          </p:blipFill>
          <p:spPr>
            <a:xfrm>
              <a:off x="0" y="1360932"/>
              <a:ext cx="12191999" cy="224027"/>
            </a:xfrm>
            <a:prstGeom prst="rect">
              <a:avLst/>
            </a:prstGeom>
          </p:spPr>
        </p:pic>
      </p:grpSp>
      <p:sp>
        <p:nvSpPr>
          <p:cNvPr id="8" name="object 8"/>
          <p:cNvSpPr txBox="1"/>
          <p:nvPr/>
        </p:nvSpPr>
        <p:spPr>
          <a:xfrm>
            <a:off x="576072" y="5037582"/>
            <a:ext cx="3233928" cy="1885131"/>
          </a:xfrm>
          <a:prstGeom prst="rect">
            <a:avLst/>
          </a:prstGeom>
        </p:spPr>
        <p:txBody>
          <a:bodyPr vert="horz" wrap="square" lIns="0" tIns="12700" rIns="0" bIns="0" rtlCol="0">
            <a:spAutoFit/>
          </a:bodyPr>
          <a:lstStyle/>
          <a:p>
            <a:pPr marL="12700">
              <a:lnSpc>
                <a:spcPct val="100000"/>
              </a:lnSpc>
              <a:spcBef>
                <a:spcPts val="100"/>
              </a:spcBef>
            </a:pPr>
            <a:r>
              <a:rPr lang="en-US" sz="2400" spc="-5" dirty="0">
                <a:solidFill>
                  <a:srgbClr val="001F5F"/>
                </a:solidFill>
                <a:latin typeface="Arial"/>
                <a:cs typeface="Arial"/>
              </a:rPr>
              <a:t>© </a:t>
            </a:r>
            <a:r>
              <a:rPr lang="en-US" sz="2400" spc="-10" dirty="0" smtClean="0">
                <a:solidFill>
                  <a:srgbClr val="001F5F"/>
                </a:solidFill>
                <a:latin typeface="Arial"/>
                <a:cs typeface="Arial"/>
              </a:rPr>
              <a:t> </a:t>
            </a:r>
            <a:r>
              <a:rPr lang="en-US" sz="2400" spc="-5" dirty="0">
                <a:solidFill>
                  <a:srgbClr val="001F5F"/>
                </a:solidFill>
                <a:latin typeface="Arial"/>
                <a:cs typeface="Arial"/>
              </a:rPr>
              <a:t>2022 by </a:t>
            </a:r>
          </a:p>
          <a:p>
            <a:pPr marL="12700">
              <a:lnSpc>
                <a:spcPct val="100000"/>
              </a:lnSpc>
              <a:spcBef>
                <a:spcPts val="100"/>
              </a:spcBef>
            </a:pPr>
            <a:r>
              <a:rPr lang="en-US" sz="2400" spc="-5" dirty="0">
                <a:solidFill>
                  <a:srgbClr val="001F5F"/>
                </a:solidFill>
                <a:latin typeface="Arial"/>
                <a:cs typeface="Arial"/>
              </a:rPr>
              <a:t> J. </a:t>
            </a:r>
            <a:r>
              <a:rPr lang="en-US" sz="2400" spc="-5" dirty="0" smtClean="0">
                <a:solidFill>
                  <a:srgbClr val="001F5F"/>
                </a:solidFill>
                <a:latin typeface="Arial"/>
                <a:cs typeface="Arial"/>
              </a:rPr>
              <a:t>Blattmachr, D. Blattmachr &amp; Martin Shenkman </a:t>
            </a:r>
            <a:endParaRPr lang="en-US" sz="2400" spc="-5" dirty="0">
              <a:solidFill>
                <a:srgbClr val="001F5F"/>
              </a:solidFill>
              <a:latin typeface="Arial"/>
              <a:cs typeface="Arial"/>
            </a:endParaRPr>
          </a:p>
          <a:p>
            <a:pPr marL="12700">
              <a:lnSpc>
                <a:spcPct val="100000"/>
              </a:lnSpc>
              <a:spcBef>
                <a:spcPts val="100"/>
              </a:spcBef>
            </a:pPr>
            <a:r>
              <a:rPr lang="en-US" sz="2400" spc="-5" dirty="0">
                <a:solidFill>
                  <a:srgbClr val="001F5F"/>
                </a:solidFill>
                <a:latin typeface="Arial"/>
                <a:cs typeface="Arial"/>
              </a:rPr>
              <a:t>All Rights Reserved</a:t>
            </a:r>
            <a:endParaRPr sz="2400" dirty="0">
              <a:latin typeface="Arial"/>
              <a:cs typeface="Arial"/>
            </a:endParaRPr>
          </a:p>
        </p:txBody>
      </p:sp>
      <p:sp>
        <p:nvSpPr>
          <p:cNvPr id="6" name="TextBox 5">
            <a:extLst>
              <a:ext uri="{FF2B5EF4-FFF2-40B4-BE49-F238E27FC236}">
                <a16:creationId xmlns="" xmlns:a16="http://schemas.microsoft.com/office/drawing/2014/main" id="{19D9AB09-680C-6A75-84A4-99F0CA4C7B99}"/>
              </a:ext>
            </a:extLst>
          </p:cNvPr>
          <p:cNvSpPr txBox="1"/>
          <p:nvPr/>
        </p:nvSpPr>
        <p:spPr>
          <a:xfrm>
            <a:off x="4495800" y="4873585"/>
            <a:ext cx="7120128" cy="1292662"/>
          </a:xfrm>
          <a:prstGeom prst="rect">
            <a:avLst/>
          </a:prstGeom>
          <a:noFill/>
        </p:spPr>
        <p:txBody>
          <a:bodyPr wrap="square" rtlCol="0">
            <a:spAutoFit/>
          </a:bodyPr>
          <a:lstStyle/>
          <a:p>
            <a:r>
              <a:rPr lang="en-US" sz="2000" dirty="0">
                <a:solidFill>
                  <a:schemeClr val="tx2">
                    <a:lumMod val="75000"/>
                  </a:schemeClr>
                </a:solidFill>
                <a:latin typeface="Arial" panose="020B0604020202020204" pitchFamily="34" charset="0"/>
                <a:cs typeface="Arial" panose="020B0604020202020204" pitchFamily="34" charset="0"/>
              </a:rPr>
              <a:t>Presentation by:</a:t>
            </a:r>
          </a:p>
          <a:p>
            <a:r>
              <a:rPr lang="en-US" sz="2000" dirty="0">
                <a:solidFill>
                  <a:schemeClr val="tx2">
                    <a:lumMod val="75000"/>
                  </a:schemeClr>
                </a:solidFill>
                <a:latin typeface="Arial" panose="020B0604020202020204" pitchFamily="34" charset="0"/>
                <a:cs typeface="Arial" panose="020B0604020202020204" pitchFamily="34" charset="0"/>
              </a:rPr>
              <a:t>Jonathan G. Blattmachr, JD, AEP (Distinguished)</a:t>
            </a:r>
          </a:p>
          <a:p>
            <a:r>
              <a:rPr lang="en-US" sz="2000" dirty="0" smtClean="0">
                <a:solidFill>
                  <a:schemeClr val="tx2">
                    <a:lumMod val="75000"/>
                  </a:schemeClr>
                </a:solidFill>
                <a:latin typeface="Arial" panose="020B0604020202020204" pitchFamily="34" charset="0"/>
                <a:cs typeface="Arial" panose="020B0604020202020204" pitchFamily="34" charset="0"/>
              </a:rPr>
              <a:t>Martin </a:t>
            </a:r>
            <a:r>
              <a:rPr lang="en-US" sz="2000" dirty="0">
                <a:solidFill>
                  <a:schemeClr val="tx2">
                    <a:lumMod val="75000"/>
                  </a:schemeClr>
                </a:solidFill>
                <a:latin typeface="Arial" panose="020B0604020202020204" pitchFamily="34" charset="0"/>
                <a:cs typeface="Arial" panose="020B0604020202020204" pitchFamily="34" charset="0"/>
              </a:rPr>
              <a:t>Shenkman, CPA/PFS, MBA, AEP (Distinguished), JD</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52705" marR="5080">
              <a:lnSpc>
                <a:spcPct val="100000"/>
              </a:lnSpc>
              <a:spcBef>
                <a:spcPts val="100"/>
              </a:spcBef>
            </a:pPr>
            <a:r>
              <a:rPr spc="-5" dirty="0"/>
              <a:t>Reduce</a:t>
            </a:r>
            <a:r>
              <a:rPr spc="-40" dirty="0"/>
              <a:t> </a:t>
            </a:r>
            <a:r>
              <a:rPr dirty="0"/>
              <a:t>Income</a:t>
            </a:r>
            <a:r>
              <a:rPr spc="-15" dirty="0"/>
              <a:t> </a:t>
            </a:r>
            <a:r>
              <a:rPr spc="-80" dirty="0"/>
              <a:t>Tax</a:t>
            </a:r>
            <a:r>
              <a:rPr spc="-25" dirty="0"/>
              <a:t> </a:t>
            </a:r>
            <a:r>
              <a:rPr dirty="0"/>
              <a:t>on</a:t>
            </a:r>
            <a:r>
              <a:rPr spc="-20" dirty="0"/>
              <a:t> </a:t>
            </a:r>
            <a:r>
              <a:rPr spc="-40" dirty="0"/>
              <a:t>Trust</a:t>
            </a:r>
            <a:r>
              <a:rPr spc="-20" dirty="0"/>
              <a:t> </a:t>
            </a:r>
            <a:r>
              <a:rPr dirty="0"/>
              <a:t>Income</a:t>
            </a:r>
            <a:r>
              <a:rPr spc="-30" dirty="0"/>
              <a:t> </a:t>
            </a:r>
            <a:r>
              <a:rPr dirty="0"/>
              <a:t>by</a:t>
            </a:r>
            <a:r>
              <a:rPr spc="-10" dirty="0"/>
              <a:t> </a:t>
            </a:r>
            <a:r>
              <a:rPr dirty="0"/>
              <a:t>Distributing</a:t>
            </a:r>
            <a:r>
              <a:rPr spc="-55" dirty="0"/>
              <a:t> </a:t>
            </a:r>
            <a:r>
              <a:rPr dirty="0"/>
              <a:t>Gross </a:t>
            </a:r>
            <a:r>
              <a:rPr u="none" spc="-875" dirty="0"/>
              <a:t> </a:t>
            </a:r>
            <a:r>
              <a:rPr dirty="0"/>
              <a:t>Income</a:t>
            </a:r>
            <a:r>
              <a:rPr spc="-30" dirty="0"/>
              <a:t> </a:t>
            </a:r>
            <a:r>
              <a:rPr dirty="0"/>
              <a:t>to</a:t>
            </a:r>
            <a:r>
              <a:rPr spc="-15" dirty="0"/>
              <a:t> </a:t>
            </a:r>
            <a:r>
              <a:rPr dirty="0"/>
              <a:t>Charity</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240"/>
              </a:lnSpc>
            </a:pPr>
            <a:fld id="{81D60167-4931-47E6-BA6A-407CBD079E47}" type="slidenum">
              <a:rPr dirty="0"/>
              <a:t>10</a:t>
            </a:fld>
            <a:endParaRPr dirty="0"/>
          </a:p>
        </p:txBody>
      </p:sp>
      <p:sp>
        <p:nvSpPr>
          <p:cNvPr id="3" name="object 3"/>
          <p:cNvSpPr txBox="1">
            <a:spLocks noGrp="1"/>
          </p:cNvSpPr>
          <p:nvPr>
            <p:ph type="body" idx="1"/>
          </p:nvPr>
        </p:nvSpPr>
        <p:spPr>
          <a:xfrm>
            <a:off x="476783" y="1371345"/>
            <a:ext cx="11238433" cy="3698577"/>
          </a:xfrm>
          <a:prstGeom prst="rect">
            <a:avLst/>
          </a:prstGeom>
        </p:spPr>
        <p:txBody>
          <a:bodyPr vert="horz" wrap="square" lIns="0" tIns="71755" rIns="0" bIns="0" rtlCol="0">
            <a:spAutoFit/>
          </a:bodyPr>
          <a:lstStyle/>
          <a:p>
            <a:pPr marL="351155" marR="232410" indent="-228600">
              <a:lnSpc>
                <a:spcPts val="1920"/>
              </a:lnSpc>
              <a:spcBef>
                <a:spcPts val="565"/>
              </a:spcBef>
              <a:buChar char="•"/>
              <a:tabLst>
                <a:tab pos="350520" algn="l"/>
                <a:tab pos="351155" algn="l"/>
              </a:tabLst>
            </a:pPr>
            <a:r>
              <a:rPr sz="1600" dirty="0"/>
              <a:t>Section</a:t>
            </a:r>
            <a:r>
              <a:rPr sz="1600" spc="-15" dirty="0"/>
              <a:t> </a:t>
            </a:r>
            <a:r>
              <a:rPr sz="1600" dirty="0"/>
              <a:t>642(c)</a:t>
            </a:r>
            <a:r>
              <a:rPr sz="1600" spc="-30" dirty="0"/>
              <a:t> </a:t>
            </a:r>
            <a:r>
              <a:rPr sz="1600" dirty="0"/>
              <a:t>allows</a:t>
            </a:r>
            <a:r>
              <a:rPr sz="1600" spc="-10" dirty="0"/>
              <a:t> </a:t>
            </a:r>
            <a:r>
              <a:rPr sz="1600" dirty="0"/>
              <a:t>an</a:t>
            </a:r>
            <a:r>
              <a:rPr sz="1600" spc="-10" dirty="0"/>
              <a:t> </a:t>
            </a:r>
            <a:r>
              <a:rPr sz="1600" dirty="0"/>
              <a:t>unlimited</a:t>
            </a:r>
            <a:r>
              <a:rPr sz="1600" spc="-5" dirty="0"/>
              <a:t> </a:t>
            </a:r>
            <a:r>
              <a:rPr sz="1600" dirty="0"/>
              <a:t>income</a:t>
            </a:r>
            <a:r>
              <a:rPr sz="1600" spc="-20" dirty="0"/>
              <a:t> </a:t>
            </a:r>
            <a:r>
              <a:rPr sz="1600" dirty="0"/>
              <a:t>tax</a:t>
            </a:r>
            <a:r>
              <a:rPr sz="1600" spc="-5" dirty="0"/>
              <a:t> </a:t>
            </a:r>
            <a:r>
              <a:rPr sz="1600" dirty="0"/>
              <a:t>deduction</a:t>
            </a:r>
            <a:r>
              <a:rPr sz="1600" spc="-30" dirty="0"/>
              <a:t> </a:t>
            </a:r>
            <a:r>
              <a:rPr sz="1600" dirty="0"/>
              <a:t>for</a:t>
            </a:r>
            <a:r>
              <a:rPr sz="1600" spc="-25" dirty="0"/>
              <a:t> </a:t>
            </a:r>
            <a:r>
              <a:rPr sz="1600" dirty="0"/>
              <a:t>gross</a:t>
            </a:r>
            <a:r>
              <a:rPr sz="1600" spc="-25" dirty="0"/>
              <a:t> </a:t>
            </a:r>
            <a:r>
              <a:rPr sz="1600" dirty="0"/>
              <a:t>income</a:t>
            </a:r>
            <a:r>
              <a:rPr sz="1600" spc="-20" dirty="0"/>
              <a:t> </a:t>
            </a:r>
            <a:r>
              <a:rPr sz="1600" dirty="0"/>
              <a:t>paid,</a:t>
            </a:r>
            <a:r>
              <a:rPr sz="1600" spc="-15" dirty="0"/>
              <a:t> </a:t>
            </a:r>
            <a:r>
              <a:rPr sz="1600" dirty="0"/>
              <a:t>pursuant</a:t>
            </a:r>
            <a:r>
              <a:rPr sz="1600" spc="-40" dirty="0"/>
              <a:t> </a:t>
            </a:r>
            <a:r>
              <a:rPr sz="1600" dirty="0"/>
              <a:t>to</a:t>
            </a:r>
            <a:r>
              <a:rPr sz="1600" spc="-15" dirty="0"/>
              <a:t> </a:t>
            </a:r>
            <a:r>
              <a:rPr sz="1600" dirty="0"/>
              <a:t>the </a:t>
            </a:r>
            <a:r>
              <a:rPr sz="1600" spc="-540" dirty="0"/>
              <a:t> </a:t>
            </a:r>
            <a:r>
              <a:rPr sz="1600" dirty="0"/>
              <a:t>terms</a:t>
            </a:r>
            <a:r>
              <a:rPr sz="1600" spc="-35" dirty="0"/>
              <a:t> </a:t>
            </a:r>
            <a:r>
              <a:rPr sz="1600" dirty="0"/>
              <a:t>of</a:t>
            </a:r>
            <a:r>
              <a:rPr sz="1600" spc="-10" dirty="0"/>
              <a:t> </a:t>
            </a:r>
            <a:r>
              <a:rPr sz="1600" dirty="0"/>
              <a:t>the</a:t>
            </a:r>
            <a:r>
              <a:rPr sz="1600" spc="-20" dirty="0"/>
              <a:t> </a:t>
            </a:r>
            <a:r>
              <a:rPr sz="1600" dirty="0"/>
              <a:t>governing</a:t>
            </a:r>
            <a:r>
              <a:rPr sz="1600" spc="-30" dirty="0"/>
              <a:t> </a:t>
            </a:r>
            <a:r>
              <a:rPr sz="1600" dirty="0"/>
              <a:t>instrument,</a:t>
            </a:r>
            <a:r>
              <a:rPr sz="1600" spc="-50" dirty="0"/>
              <a:t> </a:t>
            </a:r>
            <a:r>
              <a:rPr sz="1600" dirty="0"/>
              <a:t>for</a:t>
            </a:r>
            <a:r>
              <a:rPr sz="1600" spc="-30" dirty="0"/>
              <a:t> </a:t>
            </a:r>
            <a:r>
              <a:rPr sz="1600" dirty="0"/>
              <a:t>a charitable</a:t>
            </a:r>
            <a:r>
              <a:rPr sz="1600" spc="-25" dirty="0"/>
              <a:t> </a:t>
            </a:r>
            <a:r>
              <a:rPr sz="1600" dirty="0"/>
              <a:t>purpose.</a:t>
            </a:r>
          </a:p>
          <a:p>
            <a:pPr marL="109855">
              <a:lnSpc>
                <a:spcPct val="100000"/>
              </a:lnSpc>
              <a:spcBef>
                <a:spcPts val="15"/>
              </a:spcBef>
              <a:buClr>
                <a:srgbClr val="001F5F"/>
              </a:buClr>
              <a:buFont typeface="Arial"/>
              <a:buChar char="•"/>
            </a:pPr>
            <a:endParaRPr sz="1600" dirty="0"/>
          </a:p>
          <a:p>
            <a:pPr marL="351155" marR="481965" indent="-228600">
              <a:lnSpc>
                <a:spcPts val="1920"/>
              </a:lnSpc>
              <a:buChar char="•"/>
              <a:tabLst>
                <a:tab pos="350520" algn="l"/>
                <a:tab pos="351155" algn="l"/>
                <a:tab pos="7897495" algn="l"/>
                <a:tab pos="8446135" algn="l"/>
              </a:tabLst>
            </a:pPr>
            <a:r>
              <a:rPr sz="1600" spc="-15" dirty="0"/>
              <a:t>However, </a:t>
            </a:r>
            <a:r>
              <a:rPr sz="1600" dirty="0"/>
              <a:t>Section </a:t>
            </a:r>
            <a:r>
              <a:rPr sz="1600" spc="-5" dirty="0"/>
              <a:t>681 imposes </a:t>
            </a:r>
            <a:r>
              <a:rPr sz="1600" dirty="0"/>
              <a:t>the same </a:t>
            </a:r>
            <a:r>
              <a:rPr sz="1600" spc="-5" dirty="0"/>
              <a:t>percentage limits </a:t>
            </a:r>
            <a:r>
              <a:rPr sz="1600" dirty="0"/>
              <a:t>tied to </a:t>
            </a:r>
            <a:r>
              <a:rPr sz="1600" spc="-5" dirty="0"/>
              <a:t>an </a:t>
            </a:r>
            <a:r>
              <a:rPr sz="1600" spc="-10" dirty="0"/>
              <a:t>individual’s </a:t>
            </a:r>
            <a:r>
              <a:rPr sz="1600" spc="-5" dirty="0"/>
              <a:t>contribution </a:t>
            </a:r>
            <a:r>
              <a:rPr sz="1600" spc="-545" dirty="0"/>
              <a:t> </a:t>
            </a:r>
            <a:r>
              <a:rPr sz="1600" dirty="0"/>
              <a:t>base </a:t>
            </a:r>
            <a:r>
              <a:rPr sz="1600" spc="-10" dirty="0"/>
              <a:t>(essentially, </a:t>
            </a:r>
            <a:r>
              <a:rPr sz="1600" spc="-5" dirty="0"/>
              <a:t>AGI) </a:t>
            </a:r>
            <a:r>
              <a:rPr sz="1600" dirty="0"/>
              <a:t>to the extent the distribution to charity from the trust constitutes </a:t>
            </a:r>
            <a:r>
              <a:rPr sz="1600" spc="5" dirty="0"/>
              <a:t> </a:t>
            </a:r>
            <a:r>
              <a:rPr sz="1600" dirty="0"/>
              <a:t>essentially</a:t>
            </a:r>
            <a:r>
              <a:rPr sz="1600" spc="-20" dirty="0"/>
              <a:t> </a:t>
            </a:r>
            <a:r>
              <a:rPr sz="1600" dirty="0"/>
              <a:t>of</a:t>
            </a:r>
            <a:r>
              <a:rPr sz="1600" spc="-5" dirty="0"/>
              <a:t> </a:t>
            </a:r>
            <a:r>
              <a:rPr sz="1600" dirty="0"/>
              <a:t>unrelated</a:t>
            </a:r>
            <a:r>
              <a:rPr sz="1600" spc="-15" dirty="0"/>
              <a:t> </a:t>
            </a:r>
            <a:r>
              <a:rPr sz="1600" dirty="0"/>
              <a:t>business</a:t>
            </a:r>
            <a:r>
              <a:rPr sz="1600" spc="-20" dirty="0"/>
              <a:t> </a:t>
            </a:r>
            <a:r>
              <a:rPr sz="1600" dirty="0"/>
              <a:t>[taxable]</a:t>
            </a:r>
            <a:r>
              <a:rPr sz="1600" spc="-10" dirty="0"/>
              <a:t> </a:t>
            </a:r>
            <a:r>
              <a:rPr sz="1600" dirty="0"/>
              <a:t>income (under</a:t>
            </a:r>
            <a:r>
              <a:rPr sz="1600" spc="-25" dirty="0"/>
              <a:t> </a:t>
            </a:r>
            <a:r>
              <a:rPr sz="1600" dirty="0"/>
              <a:t>Section 512).</a:t>
            </a:r>
            <a:r>
              <a:rPr lang="en-US" sz="1600" dirty="0"/>
              <a:t> </a:t>
            </a:r>
            <a:r>
              <a:rPr sz="1600" spc="-5" dirty="0"/>
              <a:t>But </a:t>
            </a:r>
            <a:r>
              <a:rPr sz="1600" dirty="0"/>
              <a:t>the taint of UBTI </a:t>
            </a:r>
            <a:r>
              <a:rPr sz="1600" spc="-540" dirty="0"/>
              <a:t> </a:t>
            </a:r>
            <a:r>
              <a:rPr sz="1600" dirty="0"/>
              <a:t>seems</a:t>
            </a:r>
            <a:r>
              <a:rPr sz="1600" spc="-35" dirty="0"/>
              <a:t> </a:t>
            </a:r>
            <a:r>
              <a:rPr sz="1600" dirty="0"/>
              <a:t>to </a:t>
            </a:r>
            <a:r>
              <a:rPr sz="1600" spc="-5" dirty="0"/>
              <a:t>be</a:t>
            </a:r>
            <a:r>
              <a:rPr sz="1600" spc="-10" dirty="0"/>
              <a:t> </a:t>
            </a:r>
            <a:r>
              <a:rPr sz="1600" dirty="0"/>
              <a:t>washed</a:t>
            </a:r>
            <a:r>
              <a:rPr sz="1600" spc="-20" dirty="0"/>
              <a:t> </a:t>
            </a:r>
            <a:r>
              <a:rPr sz="1600" spc="-5" dirty="0"/>
              <a:t>away</a:t>
            </a:r>
            <a:r>
              <a:rPr sz="1600" spc="-15" dirty="0"/>
              <a:t> </a:t>
            </a:r>
            <a:r>
              <a:rPr sz="1600" spc="-5" dirty="0"/>
              <a:t>when</a:t>
            </a:r>
            <a:r>
              <a:rPr sz="1600" spc="-10" dirty="0"/>
              <a:t> </a:t>
            </a:r>
            <a:r>
              <a:rPr sz="1600" dirty="0"/>
              <a:t>distributed</a:t>
            </a:r>
            <a:r>
              <a:rPr sz="1600" spc="-20" dirty="0"/>
              <a:t> </a:t>
            </a:r>
            <a:r>
              <a:rPr sz="1600" dirty="0"/>
              <a:t>from</a:t>
            </a:r>
            <a:r>
              <a:rPr sz="1600" spc="-25" dirty="0"/>
              <a:t> </a:t>
            </a:r>
            <a:r>
              <a:rPr sz="1600" dirty="0"/>
              <a:t>a</a:t>
            </a:r>
            <a:r>
              <a:rPr sz="1600" spc="-10" dirty="0"/>
              <a:t> </a:t>
            </a:r>
            <a:r>
              <a:rPr sz="1600" dirty="0"/>
              <a:t>trust</a:t>
            </a:r>
            <a:r>
              <a:rPr sz="1600" spc="-30" dirty="0"/>
              <a:t> </a:t>
            </a:r>
            <a:r>
              <a:rPr sz="1600" dirty="0"/>
              <a:t>to </a:t>
            </a:r>
            <a:r>
              <a:rPr sz="1600" spc="-20" dirty="0"/>
              <a:t>charity.	</a:t>
            </a:r>
            <a:r>
              <a:rPr sz="1600" spc="-5" dirty="0"/>
              <a:t>See </a:t>
            </a:r>
            <a:r>
              <a:rPr sz="1600" dirty="0"/>
              <a:t>Schmolka, “Income </a:t>
            </a:r>
            <a:r>
              <a:rPr sz="1600" spc="5" dirty="0"/>
              <a:t> </a:t>
            </a:r>
            <a:r>
              <a:rPr sz="1600" spc="-30" dirty="0"/>
              <a:t>Taxation </a:t>
            </a:r>
            <a:r>
              <a:rPr sz="1600" spc="-5" dirty="0"/>
              <a:t>of Charitable </a:t>
            </a:r>
            <a:r>
              <a:rPr sz="1600" dirty="0"/>
              <a:t>Remainder </a:t>
            </a:r>
            <a:r>
              <a:rPr sz="1600" spc="-15" dirty="0"/>
              <a:t>Trusts </a:t>
            </a:r>
            <a:r>
              <a:rPr sz="1600" spc="-5" dirty="0"/>
              <a:t>and </a:t>
            </a:r>
            <a:r>
              <a:rPr sz="1600" dirty="0"/>
              <a:t>Decedents’ Estates: Sixty-Six </a:t>
            </a:r>
            <a:r>
              <a:rPr sz="1600" spc="-35" dirty="0"/>
              <a:t>Years </a:t>
            </a:r>
            <a:r>
              <a:rPr sz="1600" dirty="0"/>
              <a:t>of </a:t>
            </a:r>
            <a:r>
              <a:rPr sz="1600" spc="5" dirty="0"/>
              <a:t> </a:t>
            </a:r>
            <a:r>
              <a:rPr sz="1600" spc="-5" dirty="0"/>
              <a:t>Astigmatism,”</a:t>
            </a:r>
            <a:r>
              <a:rPr sz="1600" spc="-45" dirty="0"/>
              <a:t> </a:t>
            </a:r>
            <a:r>
              <a:rPr sz="1600" dirty="0"/>
              <a:t>40</a:t>
            </a:r>
            <a:r>
              <a:rPr sz="1600" spc="-55" dirty="0"/>
              <a:t> </a:t>
            </a:r>
            <a:r>
              <a:rPr sz="1600" spc="-75" dirty="0"/>
              <a:t>Tax</a:t>
            </a:r>
            <a:r>
              <a:rPr sz="1600" spc="-5" dirty="0"/>
              <a:t> </a:t>
            </a:r>
            <a:r>
              <a:rPr sz="1600" dirty="0"/>
              <a:t>Law</a:t>
            </a:r>
            <a:r>
              <a:rPr sz="1600" spc="-20" dirty="0"/>
              <a:t> </a:t>
            </a:r>
            <a:r>
              <a:rPr sz="1600" spc="-40" dirty="0"/>
              <a:t>Rev.</a:t>
            </a:r>
            <a:r>
              <a:rPr sz="1600" spc="-25" dirty="0"/>
              <a:t> </a:t>
            </a:r>
            <a:r>
              <a:rPr sz="1600" dirty="0"/>
              <a:t>1,</a:t>
            </a:r>
            <a:r>
              <a:rPr sz="1600" spc="-15" dirty="0"/>
              <a:t> </a:t>
            </a:r>
            <a:r>
              <a:rPr sz="1600" spc="-5" dirty="0"/>
              <a:t>294,</a:t>
            </a:r>
            <a:r>
              <a:rPr sz="1600" spc="-35" dirty="0"/>
              <a:t> </a:t>
            </a:r>
            <a:r>
              <a:rPr sz="1600" dirty="0"/>
              <a:t>n.</a:t>
            </a:r>
            <a:r>
              <a:rPr sz="1600" spc="-15" dirty="0"/>
              <a:t> </a:t>
            </a:r>
            <a:r>
              <a:rPr sz="1600" spc="-5" dirty="0"/>
              <a:t>653.</a:t>
            </a:r>
          </a:p>
          <a:p>
            <a:pPr marL="109855">
              <a:lnSpc>
                <a:spcPct val="100000"/>
              </a:lnSpc>
              <a:spcBef>
                <a:spcPts val="40"/>
              </a:spcBef>
              <a:buClr>
                <a:srgbClr val="001F5F"/>
              </a:buClr>
              <a:buFont typeface="Arial"/>
              <a:buChar char="•"/>
            </a:pPr>
            <a:endParaRPr sz="1600" dirty="0"/>
          </a:p>
          <a:p>
            <a:pPr marL="351155" marR="5080" indent="-228600">
              <a:lnSpc>
                <a:spcPct val="80000"/>
              </a:lnSpc>
              <a:buChar char="•"/>
              <a:tabLst>
                <a:tab pos="350520" algn="l"/>
                <a:tab pos="351155" algn="l"/>
              </a:tabLst>
            </a:pPr>
            <a:r>
              <a:rPr sz="1600" dirty="0"/>
              <a:t>The</a:t>
            </a:r>
            <a:r>
              <a:rPr sz="1600" spc="-15" dirty="0"/>
              <a:t> </a:t>
            </a:r>
            <a:r>
              <a:rPr sz="1600" dirty="0"/>
              <a:t>Section</a:t>
            </a:r>
            <a:r>
              <a:rPr sz="1600" spc="-10" dirty="0"/>
              <a:t> </a:t>
            </a:r>
            <a:r>
              <a:rPr sz="1600" dirty="0"/>
              <a:t>642(c)</a:t>
            </a:r>
            <a:r>
              <a:rPr sz="1600" spc="-30" dirty="0"/>
              <a:t> </a:t>
            </a:r>
            <a:r>
              <a:rPr sz="1600" dirty="0"/>
              <a:t>deduction</a:t>
            </a:r>
            <a:r>
              <a:rPr sz="1600" spc="-20" dirty="0"/>
              <a:t> </a:t>
            </a:r>
            <a:r>
              <a:rPr sz="1600" dirty="0"/>
              <a:t>is</a:t>
            </a:r>
            <a:r>
              <a:rPr sz="1600" spc="5" dirty="0"/>
              <a:t> </a:t>
            </a:r>
            <a:r>
              <a:rPr sz="1600" dirty="0"/>
              <a:t>allowed</a:t>
            </a:r>
            <a:r>
              <a:rPr sz="1600" spc="-15" dirty="0"/>
              <a:t> </a:t>
            </a:r>
            <a:r>
              <a:rPr sz="1600" dirty="0"/>
              <a:t>not</a:t>
            </a:r>
            <a:r>
              <a:rPr sz="1600" spc="-15" dirty="0"/>
              <a:t> </a:t>
            </a:r>
            <a:r>
              <a:rPr sz="1600" dirty="0"/>
              <a:t>only</a:t>
            </a:r>
            <a:r>
              <a:rPr sz="1600" spc="-5" dirty="0"/>
              <a:t> </a:t>
            </a:r>
            <a:r>
              <a:rPr sz="1600" dirty="0"/>
              <a:t>if</a:t>
            </a:r>
            <a:r>
              <a:rPr sz="1600" spc="-10" dirty="0"/>
              <a:t> </a:t>
            </a:r>
            <a:r>
              <a:rPr sz="1600" dirty="0"/>
              <a:t>the</a:t>
            </a:r>
            <a:r>
              <a:rPr sz="1600" spc="-15" dirty="0"/>
              <a:t> </a:t>
            </a:r>
            <a:r>
              <a:rPr sz="1600" dirty="0"/>
              <a:t>governing</a:t>
            </a:r>
            <a:r>
              <a:rPr sz="1600" spc="-10" dirty="0"/>
              <a:t> </a:t>
            </a:r>
            <a:r>
              <a:rPr sz="1600" dirty="0"/>
              <a:t>instrument</a:t>
            </a:r>
            <a:r>
              <a:rPr sz="1600" spc="-45" dirty="0"/>
              <a:t> </a:t>
            </a:r>
            <a:r>
              <a:rPr sz="1600" dirty="0"/>
              <a:t>directs</a:t>
            </a:r>
            <a:r>
              <a:rPr sz="1600" spc="-35" dirty="0"/>
              <a:t> </a:t>
            </a:r>
            <a:r>
              <a:rPr sz="1600" dirty="0"/>
              <a:t>payments</a:t>
            </a:r>
            <a:r>
              <a:rPr sz="1600" spc="-25" dirty="0"/>
              <a:t> </a:t>
            </a:r>
            <a:r>
              <a:rPr sz="1600" dirty="0"/>
              <a:t>for </a:t>
            </a:r>
            <a:r>
              <a:rPr sz="1600" spc="-540" dirty="0"/>
              <a:t> </a:t>
            </a:r>
            <a:r>
              <a:rPr sz="1600" dirty="0"/>
              <a:t>a</a:t>
            </a:r>
            <a:r>
              <a:rPr sz="1600" spc="-5" dirty="0"/>
              <a:t> </a:t>
            </a:r>
            <a:r>
              <a:rPr sz="1600" dirty="0"/>
              <a:t>charitable</a:t>
            </a:r>
            <a:r>
              <a:rPr sz="1600" spc="-40" dirty="0"/>
              <a:t> </a:t>
            </a:r>
            <a:r>
              <a:rPr sz="1600" dirty="0"/>
              <a:t>purpose</a:t>
            </a:r>
            <a:r>
              <a:rPr sz="1600" spc="-40" dirty="0"/>
              <a:t> </a:t>
            </a:r>
            <a:r>
              <a:rPr sz="1600" dirty="0"/>
              <a:t>but</a:t>
            </a:r>
            <a:r>
              <a:rPr sz="1600" spc="-20" dirty="0"/>
              <a:t> </a:t>
            </a:r>
            <a:r>
              <a:rPr sz="1600" dirty="0"/>
              <a:t>also</a:t>
            </a:r>
            <a:r>
              <a:rPr sz="1600" spc="-15" dirty="0"/>
              <a:t> </a:t>
            </a:r>
            <a:r>
              <a:rPr sz="1600" dirty="0"/>
              <a:t>if it</a:t>
            </a:r>
            <a:r>
              <a:rPr sz="1600" spc="-10" dirty="0"/>
              <a:t> </a:t>
            </a:r>
            <a:r>
              <a:rPr sz="1600" dirty="0"/>
              <a:t>merely</a:t>
            </a:r>
            <a:r>
              <a:rPr sz="1600" spc="-25" dirty="0"/>
              <a:t> </a:t>
            </a:r>
            <a:r>
              <a:rPr sz="1600" dirty="0"/>
              <a:t>authorizes</a:t>
            </a:r>
            <a:r>
              <a:rPr sz="1600" spc="-50" dirty="0"/>
              <a:t> </a:t>
            </a:r>
            <a:r>
              <a:rPr sz="1600" dirty="0"/>
              <a:t>them.</a:t>
            </a:r>
            <a:r>
              <a:rPr lang="en-US" sz="1600" dirty="0"/>
              <a:t> Some believe that the trust must mandate payments to charity to meet the “pursuant to the governing instrument requirement.”  But the mere authorization of distributions for a charitable purpose suffices. Practitioners should consider always authorizing payments to charity so that the flexibility is preserved.</a:t>
            </a:r>
          </a:p>
          <a:p>
            <a:pPr marL="109855">
              <a:lnSpc>
                <a:spcPct val="100000"/>
              </a:lnSpc>
              <a:spcBef>
                <a:spcPts val="10"/>
              </a:spcBef>
              <a:buClr>
                <a:srgbClr val="001F5F"/>
              </a:buClr>
              <a:buFont typeface="Arial"/>
              <a:buChar char="•"/>
            </a:pPr>
            <a:endParaRPr lang="en-US" sz="1600" dirty="0"/>
          </a:p>
          <a:p>
            <a:pPr marL="351155" marR="269875" indent="-228600">
              <a:lnSpc>
                <a:spcPct val="80100"/>
              </a:lnSpc>
              <a:buChar char="•"/>
              <a:tabLst>
                <a:tab pos="350520" algn="l"/>
                <a:tab pos="351155" algn="l"/>
              </a:tabLst>
            </a:pPr>
            <a:r>
              <a:rPr sz="1600" dirty="0"/>
              <a:t>In</a:t>
            </a:r>
            <a:r>
              <a:rPr sz="1600" spc="-20" dirty="0"/>
              <a:t> </a:t>
            </a:r>
            <a:r>
              <a:rPr sz="1600" dirty="0"/>
              <a:t>addition,</a:t>
            </a:r>
            <a:r>
              <a:rPr sz="1600" spc="-15" dirty="0"/>
              <a:t> </a:t>
            </a:r>
            <a:r>
              <a:rPr sz="1600" dirty="0"/>
              <a:t>if a</a:t>
            </a:r>
            <a:r>
              <a:rPr sz="1600" spc="-10" dirty="0"/>
              <a:t> </a:t>
            </a:r>
            <a:r>
              <a:rPr sz="1600" dirty="0"/>
              <a:t>trust</a:t>
            </a:r>
            <a:r>
              <a:rPr sz="1600" spc="-30" dirty="0"/>
              <a:t> </a:t>
            </a:r>
            <a:r>
              <a:rPr sz="1600" dirty="0"/>
              <a:t>is a</a:t>
            </a:r>
            <a:r>
              <a:rPr sz="1600" spc="-10" dirty="0"/>
              <a:t> </a:t>
            </a:r>
            <a:r>
              <a:rPr sz="1600" dirty="0"/>
              <a:t>partner</a:t>
            </a:r>
            <a:r>
              <a:rPr sz="1600" spc="-35" dirty="0"/>
              <a:t> </a:t>
            </a:r>
            <a:r>
              <a:rPr sz="1600" dirty="0"/>
              <a:t>is a</a:t>
            </a:r>
            <a:r>
              <a:rPr sz="1600" spc="-10" dirty="0"/>
              <a:t> </a:t>
            </a:r>
            <a:r>
              <a:rPr sz="1600" dirty="0"/>
              <a:t>partnership</a:t>
            </a:r>
            <a:r>
              <a:rPr sz="1600" spc="-35" dirty="0"/>
              <a:t> </a:t>
            </a:r>
            <a:r>
              <a:rPr sz="1600" dirty="0"/>
              <a:t>that</a:t>
            </a:r>
            <a:r>
              <a:rPr sz="1600" spc="-25" dirty="0"/>
              <a:t> </a:t>
            </a:r>
            <a:r>
              <a:rPr sz="1600" dirty="0"/>
              <a:t>makes</a:t>
            </a:r>
            <a:r>
              <a:rPr sz="1600" spc="-20" dirty="0"/>
              <a:t> </a:t>
            </a:r>
            <a:r>
              <a:rPr sz="1600" dirty="0"/>
              <a:t>a</a:t>
            </a:r>
            <a:r>
              <a:rPr sz="1600" spc="-10" dirty="0"/>
              <a:t> </a:t>
            </a:r>
            <a:r>
              <a:rPr sz="1600" dirty="0"/>
              <a:t>donation</a:t>
            </a:r>
            <a:r>
              <a:rPr sz="1600" spc="-20" dirty="0"/>
              <a:t> </a:t>
            </a:r>
            <a:r>
              <a:rPr sz="1600" dirty="0"/>
              <a:t>to</a:t>
            </a:r>
            <a:r>
              <a:rPr sz="1600" spc="-15" dirty="0"/>
              <a:t> </a:t>
            </a:r>
            <a:r>
              <a:rPr sz="1600" dirty="0"/>
              <a:t>charity</a:t>
            </a:r>
            <a:r>
              <a:rPr sz="1600" spc="-25" dirty="0"/>
              <a:t> </a:t>
            </a:r>
            <a:r>
              <a:rPr sz="1600" dirty="0"/>
              <a:t>from</a:t>
            </a:r>
            <a:r>
              <a:rPr sz="1600" spc="-30" dirty="0"/>
              <a:t> </a:t>
            </a:r>
            <a:r>
              <a:rPr sz="1600" dirty="0"/>
              <a:t>its</a:t>
            </a:r>
            <a:r>
              <a:rPr sz="1600" spc="-15" dirty="0"/>
              <a:t> </a:t>
            </a:r>
            <a:r>
              <a:rPr sz="1600" dirty="0"/>
              <a:t>gross </a:t>
            </a:r>
            <a:r>
              <a:rPr sz="1600" spc="-540" dirty="0"/>
              <a:t> </a:t>
            </a:r>
            <a:r>
              <a:rPr sz="1600" dirty="0"/>
              <a:t>income, the trust, as a </a:t>
            </a:r>
            <a:r>
              <a:rPr sz="1600" spc="-15" dirty="0"/>
              <a:t>partner, </a:t>
            </a:r>
            <a:r>
              <a:rPr sz="1600" dirty="0"/>
              <a:t>may deduct </a:t>
            </a:r>
            <a:r>
              <a:rPr sz="1600" spc="-5" dirty="0"/>
              <a:t>its </a:t>
            </a:r>
            <a:r>
              <a:rPr sz="1600" dirty="0"/>
              <a:t>proportionate share of the charitable donation. </a:t>
            </a:r>
            <a:r>
              <a:rPr sz="1600" spc="5" dirty="0"/>
              <a:t> </a:t>
            </a:r>
            <a:r>
              <a:rPr sz="1600" spc="-40" dirty="0"/>
              <a:t>Rev.</a:t>
            </a:r>
            <a:r>
              <a:rPr sz="1600" spc="-30" dirty="0"/>
              <a:t> </a:t>
            </a:r>
            <a:r>
              <a:rPr sz="1600" dirty="0"/>
              <a:t>Rul.</a:t>
            </a:r>
            <a:r>
              <a:rPr sz="1600" spc="-15" dirty="0"/>
              <a:t> </a:t>
            </a:r>
            <a:r>
              <a:rPr sz="1600" dirty="0"/>
              <a:t>2004-5.</a:t>
            </a:r>
          </a:p>
        </p:txBody>
      </p:sp>
      <p:grpSp>
        <p:nvGrpSpPr>
          <p:cNvPr id="5" name="object 3">
            <a:extLst>
              <a:ext uri="{FF2B5EF4-FFF2-40B4-BE49-F238E27FC236}">
                <a16:creationId xmlns="" xmlns:a16="http://schemas.microsoft.com/office/drawing/2014/main" id="{F9F2FFB7-8F08-6172-13BA-825A26B32981}"/>
              </a:ext>
            </a:extLst>
          </p:cNvPr>
          <p:cNvGrpSpPr/>
          <p:nvPr/>
        </p:nvGrpSpPr>
        <p:grpSpPr>
          <a:xfrm rot="10800000">
            <a:off x="0" y="5562599"/>
            <a:ext cx="12191999" cy="1278194"/>
            <a:chOff x="0" y="0"/>
            <a:chExt cx="12191999" cy="1584959"/>
          </a:xfrm>
        </p:grpSpPr>
        <p:pic>
          <p:nvPicPr>
            <p:cNvPr id="6" name="object 4">
              <a:extLst>
                <a:ext uri="{FF2B5EF4-FFF2-40B4-BE49-F238E27FC236}">
                  <a16:creationId xmlns="" xmlns:a16="http://schemas.microsoft.com/office/drawing/2014/main" id="{6F851AD8-6EC3-C04E-0931-BC3222247E01}"/>
                </a:ext>
              </a:extLst>
            </p:cNvPr>
            <p:cNvPicPr/>
            <p:nvPr/>
          </p:nvPicPr>
          <p:blipFill>
            <a:blip r:embed="rId2" cstate="print"/>
            <a:stretch>
              <a:fillRect/>
            </a:stretch>
          </p:blipFill>
          <p:spPr>
            <a:xfrm>
              <a:off x="0" y="0"/>
              <a:ext cx="12191999" cy="1520952"/>
            </a:xfrm>
            <a:prstGeom prst="rect">
              <a:avLst/>
            </a:prstGeom>
          </p:spPr>
        </p:pic>
        <p:pic>
          <p:nvPicPr>
            <p:cNvPr id="7" name="object 5">
              <a:extLst>
                <a:ext uri="{FF2B5EF4-FFF2-40B4-BE49-F238E27FC236}">
                  <a16:creationId xmlns="" xmlns:a16="http://schemas.microsoft.com/office/drawing/2014/main" id="{DD11D6CD-C646-C6C6-9689-148CB250A7DB}"/>
                </a:ext>
              </a:extLst>
            </p:cNvPr>
            <p:cNvPicPr/>
            <p:nvPr/>
          </p:nvPicPr>
          <p:blipFill>
            <a:blip r:embed="rId3" cstate="print"/>
            <a:stretch>
              <a:fillRect/>
            </a:stretch>
          </p:blipFill>
          <p:spPr>
            <a:xfrm>
              <a:off x="0" y="1360932"/>
              <a:ext cx="12191999" cy="224027"/>
            </a:xfrm>
            <a:prstGeom prst="rect">
              <a:avLst/>
            </a:prstGeom>
          </p:spPr>
        </p:pic>
      </p:grpSp>
      <p:sp>
        <p:nvSpPr>
          <p:cNvPr id="9" name="TextBox 8">
            <a:extLst>
              <a:ext uri="{FF2B5EF4-FFF2-40B4-BE49-F238E27FC236}">
                <a16:creationId xmlns="" xmlns:a16="http://schemas.microsoft.com/office/drawing/2014/main" id="{AAF342D2-00A5-0447-02F7-DCB5C6A28772}"/>
              </a:ext>
            </a:extLst>
          </p:cNvPr>
          <p:cNvSpPr txBox="1"/>
          <p:nvPr/>
        </p:nvSpPr>
        <p:spPr>
          <a:xfrm>
            <a:off x="11277600" y="6248400"/>
            <a:ext cx="438149" cy="307777"/>
          </a:xfrm>
          <a:prstGeom prst="rect">
            <a:avLst/>
          </a:prstGeom>
          <a:noFill/>
        </p:spPr>
        <p:txBody>
          <a:bodyPr wrap="square" rtlCol="0">
            <a:spAutoFit/>
          </a:bodyPr>
          <a:lstStyle/>
          <a:p>
            <a:pPr algn="ctr"/>
            <a:r>
              <a:rPr lang="en-US" sz="1400" dirty="0">
                <a:solidFill>
                  <a:schemeClr val="bg1"/>
                </a:solidFill>
              </a:rPr>
              <a:t>9</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52705" marR="5080">
              <a:lnSpc>
                <a:spcPct val="100000"/>
              </a:lnSpc>
              <a:spcBef>
                <a:spcPts val="100"/>
              </a:spcBef>
            </a:pPr>
            <a:r>
              <a:rPr spc="-5" dirty="0"/>
              <a:t>Reduce</a:t>
            </a:r>
            <a:r>
              <a:rPr spc="-40" dirty="0"/>
              <a:t> </a:t>
            </a:r>
            <a:r>
              <a:rPr dirty="0"/>
              <a:t>Income</a:t>
            </a:r>
            <a:r>
              <a:rPr spc="-15" dirty="0"/>
              <a:t> </a:t>
            </a:r>
            <a:r>
              <a:rPr spc="-80" dirty="0"/>
              <a:t>Tax</a:t>
            </a:r>
            <a:r>
              <a:rPr spc="-25" dirty="0"/>
              <a:t> </a:t>
            </a:r>
            <a:r>
              <a:rPr dirty="0"/>
              <a:t>on</a:t>
            </a:r>
            <a:r>
              <a:rPr spc="-20" dirty="0"/>
              <a:t> </a:t>
            </a:r>
            <a:r>
              <a:rPr spc="-40" dirty="0"/>
              <a:t>Trust</a:t>
            </a:r>
            <a:r>
              <a:rPr spc="-20" dirty="0"/>
              <a:t> </a:t>
            </a:r>
            <a:r>
              <a:rPr dirty="0"/>
              <a:t>Income</a:t>
            </a:r>
            <a:r>
              <a:rPr spc="-30" dirty="0"/>
              <a:t> </a:t>
            </a:r>
            <a:r>
              <a:rPr dirty="0"/>
              <a:t>by</a:t>
            </a:r>
            <a:r>
              <a:rPr spc="-10" dirty="0"/>
              <a:t> </a:t>
            </a:r>
            <a:r>
              <a:rPr dirty="0"/>
              <a:t>Distributing</a:t>
            </a:r>
            <a:r>
              <a:rPr spc="-55" dirty="0"/>
              <a:t> </a:t>
            </a:r>
            <a:r>
              <a:rPr dirty="0"/>
              <a:t>Gross </a:t>
            </a:r>
            <a:r>
              <a:rPr u="none" spc="-875" dirty="0"/>
              <a:t> </a:t>
            </a:r>
            <a:r>
              <a:rPr dirty="0"/>
              <a:t>Income</a:t>
            </a:r>
            <a:r>
              <a:rPr spc="-30" dirty="0"/>
              <a:t> </a:t>
            </a:r>
            <a:r>
              <a:rPr dirty="0"/>
              <a:t>to</a:t>
            </a:r>
            <a:r>
              <a:rPr spc="-15" dirty="0"/>
              <a:t> </a:t>
            </a:r>
            <a:r>
              <a:rPr lang="en-US" dirty="0"/>
              <a:t>a Charitable Lead Trust</a:t>
            </a:r>
            <a:endParaRPr dirty="0"/>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240"/>
              </a:lnSpc>
            </a:pPr>
            <a:fld id="{81D60167-4931-47E6-BA6A-407CBD079E47}" type="slidenum">
              <a:rPr dirty="0"/>
              <a:t>11</a:t>
            </a:fld>
            <a:endParaRPr dirty="0"/>
          </a:p>
        </p:txBody>
      </p:sp>
      <p:sp>
        <p:nvSpPr>
          <p:cNvPr id="3" name="object 3"/>
          <p:cNvSpPr txBox="1">
            <a:spLocks noGrp="1"/>
          </p:cNvSpPr>
          <p:nvPr>
            <p:ph type="body" idx="1"/>
          </p:nvPr>
        </p:nvSpPr>
        <p:spPr>
          <a:xfrm>
            <a:off x="476783" y="1371345"/>
            <a:ext cx="11238433" cy="2719334"/>
          </a:xfrm>
          <a:prstGeom prst="rect">
            <a:avLst/>
          </a:prstGeom>
        </p:spPr>
        <p:txBody>
          <a:bodyPr vert="horz" wrap="square" lIns="0" tIns="71755" rIns="0" bIns="0" rtlCol="0">
            <a:spAutoFit/>
          </a:bodyPr>
          <a:lstStyle/>
          <a:p>
            <a:pPr fontAlgn="base"/>
            <a:r>
              <a:rPr lang="en-US" sz="2400" dirty="0"/>
              <a:t>In lieu of distributing the trust's gross income to charity, it seems quite certain it could be distributed to a charitable lead trust and, to the extent of charity's actuarial interest in the trust, be deductible under Section 642(c). This might enhance what family members ultimately receive from the "main" trust.  Suppose main trust may be included in beneficiary’s estate, so the CLT may serve to shift value to another family member unreduced by that estate tax. </a:t>
            </a:r>
            <a:r>
              <a:rPr lang="en-US" sz="2800" dirty="0">
                <a:solidFill>
                  <a:srgbClr val="000000"/>
                </a:solidFill>
                <a:effectLst/>
                <a:latin typeface="Calibri" panose="020F0502020204030204" pitchFamily="34" charset="0"/>
              </a:rPr>
              <a:t/>
            </a:r>
            <a:br>
              <a:rPr lang="en-US" sz="2800" dirty="0">
                <a:solidFill>
                  <a:srgbClr val="000000"/>
                </a:solidFill>
                <a:effectLst/>
                <a:latin typeface="Calibri" panose="020F0502020204030204" pitchFamily="34" charset="0"/>
              </a:rPr>
            </a:br>
            <a:endParaRPr sz="2800" dirty="0"/>
          </a:p>
        </p:txBody>
      </p:sp>
      <p:grpSp>
        <p:nvGrpSpPr>
          <p:cNvPr id="5" name="object 3">
            <a:extLst>
              <a:ext uri="{FF2B5EF4-FFF2-40B4-BE49-F238E27FC236}">
                <a16:creationId xmlns="" xmlns:a16="http://schemas.microsoft.com/office/drawing/2014/main" id="{F9F2FFB7-8F08-6172-13BA-825A26B32981}"/>
              </a:ext>
            </a:extLst>
          </p:cNvPr>
          <p:cNvGrpSpPr/>
          <p:nvPr/>
        </p:nvGrpSpPr>
        <p:grpSpPr>
          <a:xfrm rot="10800000">
            <a:off x="0" y="5562599"/>
            <a:ext cx="12191999" cy="1278194"/>
            <a:chOff x="0" y="0"/>
            <a:chExt cx="12191999" cy="1584959"/>
          </a:xfrm>
        </p:grpSpPr>
        <p:pic>
          <p:nvPicPr>
            <p:cNvPr id="6" name="object 4">
              <a:extLst>
                <a:ext uri="{FF2B5EF4-FFF2-40B4-BE49-F238E27FC236}">
                  <a16:creationId xmlns="" xmlns:a16="http://schemas.microsoft.com/office/drawing/2014/main" id="{6F851AD8-6EC3-C04E-0931-BC3222247E01}"/>
                </a:ext>
              </a:extLst>
            </p:cNvPr>
            <p:cNvPicPr/>
            <p:nvPr/>
          </p:nvPicPr>
          <p:blipFill>
            <a:blip r:embed="rId2" cstate="print"/>
            <a:stretch>
              <a:fillRect/>
            </a:stretch>
          </p:blipFill>
          <p:spPr>
            <a:xfrm>
              <a:off x="0" y="0"/>
              <a:ext cx="12191999" cy="1520952"/>
            </a:xfrm>
            <a:prstGeom prst="rect">
              <a:avLst/>
            </a:prstGeom>
          </p:spPr>
        </p:pic>
        <p:pic>
          <p:nvPicPr>
            <p:cNvPr id="7" name="object 5">
              <a:extLst>
                <a:ext uri="{FF2B5EF4-FFF2-40B4-BE49-F238E27FC236}">
                  <a16:creationId xmlns="" xmlns:a16="http://schemas.microsoft.com/office/drawing/2014/main" id="{DD11D6CD-C646-C6C6-9689-148CB250A7DB}"/>
                </a:ext>
              </a:extLst>
            </p:cNvPr>
            <p:cNvPicPr/>
            <p:nvPr/>
          </p:nvPicPr>
          <p:blipFill>
            <a:blip r:embed="rId3" cstate="print"/>
            <a:stretch>
              <a:fillRect/>
            </a:stretch>
          </p:blipFill>
          <p:spPr>
            <a:xfrm>
              <a:off x="0" y="1360932"/>
              <a:ext cx="12191999" cy="224027"/>
            </a:xfrm>
            <a:prstGeom prst="rect">
              <a:avLst/>
            </a:prstGeom>
          </p:spPr>
        </p:pic>
      </p:grpSp>
      <p:sp>
        <p:nvSpPr>
          <p:cNvPr id="9" name="TextBox 8">
            <a:extLst>
              <a:ext uri="{FF2B5EF4-FFF2-40B4-BE49-F238E27FC236}">
                <a16:creationId xmlns="" xmlns:a16="http://schemas.microsoft.com/office/drawing/2014/main" id="{CBC1DAA9-2E7C-8B58-99C6-06EC69449DE5}"/>
              </a:ext>
            </a:extLst>
          </p:cNvPr>
          <p:cNvSpPr txBox="1"/>
          <p:nvPr/>
        </p:nvSpPr>
        <p:spPr>
          <a:xfrm>
            <a:off x="11277600" y="6248400"/>
            <a:ext cx="438149" cy="307777"/>
          </a:xfrm>
          <a:prstGeom prst="rect">
            <a:avLst/>
          </a:prstGeom>
          <a:noFill/>
        </p:spPr>
        <p:txBody>
          <a:bodyPr wrap="square" rtlCol="0">
            <a:spAutoFit/>
          </a:bodyPr>
          <a:lstStyle/>
          <a:p>
            <a:pPr algn="ctr"/>
            <a:r>
              <a:rPr lang="en-US" sz="1400" dirty="0">
                <a:solidFill>
                  <a:schemeClr val="bg1"/>
                </a:solidFill>
              </a:rPr>
              <a:t>10</a:t>
            </a:r>
          </a:p>
        </p:txBody>
      </p:sp>
    </p:spTree>
    <p:extLst>
      <p:ext uri="{BB962C8B-B14F-4D97-AF65-F5344CB8AC3E}">
        <p14:creationId xmlns:p14="http://schemas.microsoft.com/office/powerpoint/2010/main" val="2713025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8520" y="155828"/>
            <a:ext cx="10839450" cy="1001394"/>
          </a:xfrm>
          <a:prstGeom prst="rect">
            <a:avLst/>
          </a:prstGeom>
        </p:spPr>
        <p:txBody>
          <a:bodyPr vert="horz" wrap="square" lIns="0" tIns="12700" rIns="0" bIns="0" rtlCol="0">
            <a:spAutoFit/>
          </a:bodyPr>
          <a:lstStyle/>
          <a:p>
            <a:pPr marL="12700" marR="5080">
              <a:lnSpc>
                <a:spcPct val="100000"/>
              </a:lnSpc>
              <a:spcBef>
                <a:spcPts val="100"/>
              </a:spcBef>
            </a:pPr>
            <a:r>
              <a:rPr spc="-5" dirty="0"/>
              <a:t>Reduce</a:t>
            </a:r>
            <a:r>
              <a:rPr spc="-40" dirty="0"/>
              <a:t> </a:t>
            </a:r>
            <a:r>
              <a:rPr dirty="0"/>
              <a:t>Income</a:t>
            </a:r>
            <a:r>
              <a:rPr spc="-15" dirty="0"/>
              <a:t> </a:t>
            </a:r>
            <a:r>
              <a:rPr spc="-80" dirty="0"/>
              <a:t>Tax</a:t>
            </a:r>
            <a:r>
              <a:rPr spc="-25" dirty="0"/>
              <a:t> </a:t>
            </a:r>
            <a:r>
              <a:rPr dirty="0"/>
              <a:t>on</a:t>
            </a:r>
            <a:r>
              <a:rPr spc="-25" dirty="0"/>
              <a:t> </a:t>
            </a:r>
            <a:r>
              <a:rPr spc="-40" dirty="0"/>
              <a:t>Trust</a:t>
            </a:r>
            <a:r>
              <a:rPr spc="-20" dirty="0"/>
              <a:t> </a:t>
            </a:r>
            <a:r>
              <a:rPr dirty="0"/>
              <a:t>Income</a:t>
            </a:r>
            <a:r>
              <a:rPr spc="-25" dirty="0"/>
              <a:t> </a:t>
            </a:r>
            <a:r>
              <a:rPr dirty="0"/>
              <a:t>by</a:t>
            </a:r>
            <a:r>
              <a:rPr spc="-15" dirty="0"/>
              <a:t> </a:t>
            </a:r>
            <a:r>
              <a:rPr dirty="0"/>
              <a:t>Distributing</a:t>
            </a:r>
            <a:r>
              <a:rPr spc="-55" dirty="0"/>
              <a:t> </a:t>
            </a:r>
            <a:r>
              <a:rPr dirty="0"/>
              <a:t>DNI </a:t>
            </a:r>
            <a:r>
              <a:rPr u="none" spc="-875" dirty="0"/>
              <a:t> </a:t>
            </a:r>
            <a:r>
              <a:rPr dirty="0"/>
              <a:t>to</a:t>
            </a:r>
            <a:r>
              <a:rPr spc="-20" dirty="0"/>
              <a:t> </a:t>
            </a:r>
            <a:r>
              <a:rPr spc="-5" dirty="0"/>
              <a:t>Beneficiaries</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240"/>
              </a:lnSpc>
            </a:pPr>
            <a:fld id="{81D60167-4931-47E6-BA6A-407CBD079E47}" type="slidenum">
              <a:rPr dirty="0"/>
              <a:t>12</a:t>
            </a:fld>
            <a:endParaRPr dirty="0"/>
          </a:p>
        </p:txBody>
      </p:sp>
      <p:sp>
        <p:nvSpPr>
          <p:cNvPr id="3" name="object 3"/>
          <p:cNvSpPr txBox="1"/>
          <p:nvPr/>
        </p:nvSpPr>
        <p:spPr>
          <a:xfrm>
            <a:off x="280517" y="1401521"/>
            <a:ext cx="11586845" cy="4005579"/>
          </a:xfrm>
          <a:prstGeom prst="rect">
            <a:avLst/>
          </a:prstGeom>
        </p:spPr>
        <p:txBody>
          <a:bodyPr vert="horz" wrap="square" lIns="0" tIns="43815" rIns="0" bIns="0" rtlCol="0">
            <a:spAutoFit/>
          </a:bodyPr>
          <a:lstStyle/>
          <a:p>
            <a:pPr marL="241300" marR="332105" indent="-228600">
              <a:lnSpc>
                <a:spcPct val="90000"/>
              </a:lnSpc>
              <a:spcBef>
                <a:spcPts val="345"/>
              </a:spcBef>
              <a:buChar char="•"/>
              <a:tabLst>
                <a:tab pos="240665" algn="l"/>
                <a:tab pos="241300" algn="l"/>
              </a:tabLst>
            </a:pPr>
            <a:r>
              <a:rPr sz="2000" dirty="0">
                <a:solidFill>
                  <a:srgbClr val="001F5F"/>
                </a:solidFill>
                <a:latin typeface="Arial"/>
                <a:cs typeface="Arial"/>
              </a:rPr>
              <a:t>Although, in general, a non-grantor trust is taxed as an individual is, in addition to a </a:t>
            </a:r>
            <a:r>
              <a:rPr sz="2000" spc="-5" dirty="0">
                <a:solidFill>
                  <a:srgbClr val="001F5F"/>
                </a:solidFill>
                <a:latin typeface="Arial"/>
                <a:cs typeface="Arial"/>
              </a:rPr>
              <a:t>different </a:t>
            </a:r>
            <a:r>
              <a:rPr sz="2000" dirty="0">
                <a:solidFill>
                  <a:srgbClr val="001F5F"/>
                </a:solidFill>
                <a:latin typeface="Arial"/>
                <a:cs typeface="Arial"/>
              </a:rPr>
              <a:t> deduction for charitable contributions, a trust is entitled to a deduction for distributions of its </a:t>
            </a:r>
            <a:r>
              <a:rPr sz="2000" spc="5" dirty="0">
                <a:solidFill>
                  <a:srgbClr val="001F5F"/>
                </a:solidFill>
                <a:latin typeface="Arial"/>
                <a:cs typeface="Arial"/>
              </a:rPr>
              <a:t> </a:t>
            </a:r>
            <a:r>
              <a:rPr sz="2000" dirty="0">
                <a:solidFill>
                  <a:srgbClr val="001F5F"/>
                </a:solidFill>
                <a:latin typeface="Arial"/>
                <a:cs typeface="Arial"/>
              </a:rPr>
              <a:t>distributable</a:t>
            </a:r>
            <a:r>
              <a:rPr sz="2000" spc="-25" dirty="0">
                <a:solidFill>
                  <a:srgbClr val="001F5F"/>
                </a:solidFill>
                <a:latin typeface="Arial"/>
                <a:cs typeface="Arial"/>
              </a:rPr>
              <a:t> </a:t>
            </a:r>
            <a:r>
              <a:rPr sz="2000" dirty="0">
                <a:solidFill>
                  <a:srgbClr val="001F5F"/>
                </a:solidFill>
                <a:latin typeface="Arial"/>
                <a:cs typeface="Arial"/>
              </a:rPr>
              <a:t>net</a:t>
            </a:r>
            <a:r>
              <a:rPr sz="2000" spc="-15" dirty="0">
                <a:solidFill>
                  <a:srgbClr val="001F5F"/>
                </a:solidFill>
                <a:latin typeface="Arial"/>
                <a:cs typeface="Arial"/>
              </a:rPr>
              <a:t> </a:t>
            </a:r>
            <a:r>
              <a:rPr sz="2000" dirty="0">
                <a:solidFill>
                  <a:srgbClr val="001F5F"/>
                </a:solidFill>
                <a:latin typeface="Arial"/>
                <a:cs typeface="Arial"/>
              </a:rPr>
              <a:t>income</a:t>
            </a:r>
            <a:r>
              <a:rPr sz="2000" spc="-20" dirty="0">
                <a:solidFill>
                  <a:srgbClr val="001F5F"/>
                </a:solidFill>
                <a:latin typeface="Arial"/>
                <a:cs typeface="Arial"/>
              </a:rPr>
              <a:t> </a:t>
            </a:r>
            <a:r>
              <a:rPr sz="2000" dirty="0">
                <a:solidFill>
                  <a:srgbClr val="001F5F"/>
                </a:solidFill>
                <a:latin typeface="Arial"/>
                <a:cs typeface="Arial"/>
              </a:rPr>
              <a:t>(DNI)</a:t>
            </a:r>
            <a:r>
              <a:rPr sz="2000" spc="-15" dirty="0">
                <a:solidFill>
                  <a:srgbClr val="001F5F"/>
                </a:solidFill>
                <a:latin typeface="Arial"/>
                <a:cs typeface="Arial"/>
              </a:rPr>
              <a:t> </a:t>
            </a:r>
            <a:r>
              <a:rPr sz="2000" dirty="0">
                <a:solidFill>
                  <a:srgbClr val="001F5F"/>
                </a:solidFill>
                <a:latin typeface="Arial"/>
                <a:cs typeface="Arial"/>
              </a:rPr>
              <a:t>to</a:t>
            </a:r>
            <a:r>
              <a:rPr sz="2000" spc="-15" dirty="0">
                <a:solidFill>
                  <a:srgbClr val="001F5F"/>
                </a:solidFill>
                <a:latin typeface="Arial"/>
                <a:cs typeface="Arial"/>
              </a:rPr>
              <a:t> </a:t>
            </a:r>
            <a:r>
              <a:rPr sz="2000" dirty="0">
                <a:solidFill>
                  <a:srgbClr val="001F5F"/>
                </a:solidFill>
                <a:latin typeface="Arial"/>
                <a:cs typeface="Arial"/>
              </a:rPr>
              <a:t>its</a:t>
            </a:r>
            <a:r>
              <a:rPr sz="2000" spc="5" dirty="0">
                <a:solidFill>
                  <a:srgbClr val="001F5F"/>
                </a:solidFill>
                <a:latin typeface="Arial"/>
                <a:cs typeface="Arial"/>
              </a:rPr>
              <a:t> </a:t>
            </a:r>
            <a:r>
              <a:rPr sz="2000" dirty="0">
                <a:solidFill>
                  <a:srgbClr val="001F5F"/>
                </a:solidFill>
                <a:latin typeface="Arial"/>
                <a:cs typeface="Arial"/>
              </a:rPr>
              <a:t>non-charitable</a:t>
            </a:r>
            <a:r>
              <a:rPr sz="2000" spc="-35" dirty="0">
                <a:solidFill>
                  <a:srgbClr val="001F5F"/>
                </a:solidFill>
                <a:latin typeface="Arial"/>
                <a:cs typeface="Arial"/>
              </a:rPr>
              <a:t> </a:t>
            </a:r>
            <a:r>
              <a:rPr sz="2000" dirty="0">
                <a:solidFill>
                  <a:srgbClr val="001F5F"/>
                </a:solidFill>
                <a:latin typeface="Arial"/>
                <a:cs typeface="Arial"/>
              </a:rPr>
              <a:t>beneficiaries,</a:t>
            </a:r>
            <a:r>
              <a:rPr sz="2000" spc="-35" dirty="0">
                <a:solidFill>
                  <a:srgbClr val="001F5F"/>
                </a:solidFill>
                <a:latin typeface="Arial"/>
                <a:cs typeface="Arial"/>
              </a:rPr>
              <a:t> </a:t>
            </a:r>
            <a:r>
              <a:rPr sz="2000" dirty="0">
                <a:solidFill>
                  <a:srgbClr val="001F5F"/>
                </a:solidFill>
                <a:latin typeface="Arial"/>
                <a:cs typeface="Arial"/>
              </a:rPr>
              <a:t>subject</a:t>
            </a:r>
            <a:r>
              <a:rPr sz="2000" spc="-30" dirty="0">
                <a:solidFill>
                  <a:srgbClr val="001F5F"/>
                </a:solidFill>
                <a:latin typeface="Arial"/>
                <a:cs typeface="Arial"/>
              </a:rPr>
              <a:t> </a:t>
            </a:r>
            <a:r>
              <a:rPr sz="2000" dirty="0">
                <a:solidFill>
                  <a:srgbClr val="001F5F"/>
                </a:solidFill>
                <a:latin typeface="Arial"/>
                <a:cs typeface="Arial"/>
              </a:rPr>
              <a:t>to</a:t>
            </a:r>
            <a:r>
              <a:rPr sz="2000" spc="-10" dirty="0">
                <a:solidFill>
                  <a:srgbClr val="001F5F"/>
                </a:solidFill>
                <a:latin typeface="Arial"/>
                <a:cs typeface="Arial"/>
              </a:rPr>
              <a:t> </a:t>
            </a:r>
            <a:r>
              <a:rPr sz="2000" dirty="0">
                <a:solidFill>
                  <a:srgbClr val="001F5F"/>
                </a:solidFill>
                <a:latin typeface="Arial"/>
                <a:cs typeface="Arial"/>
              </a:rPr>
              <a:t>exceptions</a:t>
            </a:r>
            <a:r>
              <a:rPr sz="2000" spc="-20" dirty="0">
                <a:solidFill>
                  <a:srgbClr val="001F5F"/>
                </a:solidFill>
                <a:latin typeface="Arial"/>
                <a:cs typeface="Arial"/>
              </a:rPr>
              <a:t> </a:t>
            </a:r>
            <a:r>
              <a:rPr sz="2000" dirty="0">
                <a:solidFill>
                  <a:srgbClr val="001F5F"/>
                </a:solidFill>
                <a:latin typeface="Arial"/>
                <a:cs typeface="Arial"/>
              </a:rPr>
              <a:t>and</a:t>
            </a:r>
            <a:r>
              <a:rPr sz="2000" spc="-10" dirty="0">
                <a:solidFill>
                  <a:srgbClr val="001F5F"/>
                </a:solidFill>
                <a:latin typeface="Arial"/>
                <a:cs typeface="Arial"/>
              </a:rPr>
              <a:t> </a:t>
            </a:r>
            <a:r>
              <a:rPr sz="2000" dirty="0">
                <a:solidFill>
                  <a:srgbClr val="001F5F"/>
                </a:solidFill>
                <a:latin typeface="Arial"/>
                <a:cs typeface="Arial"/>
              </a:rPr>
              <a:t>special </a:t>
            </a:r>
            <a:r>
              <a:rPr sz="2000" spc="-540" dirty="0">
                <a:solidFill>
                  <a:srgbClr val="001F5F"/>
                </a:solidFill>
                <a:latin typeface="Arial"/>
                <a:cs typeface="Arial"/>
              </a:rPr>
              <a:t> </a:t>
            </a:r>
            <a:r>
              <a:rPr sz="2000" dirty="0">
                <a:solidFill>
                  <a:srgbClr val="001F5F"/>
                </a:solidFill>
                <a:latin typeface="Arial"/>
                <a:cs typeface="Arial"/>
              </a:rPr>
              <a:t>rules</a:t>
            </a:r>
            <a:endParaRPr sz="2000" dirty="0">
              <a:latin typeface="Arial"/>
              <a:cs typeface="Arial"/>
            </a:endParaRPr>
          </a:p>
          <a:p>
            <a:pPr marL="241300" marR="5080" indent="-228600">
              <a:lnSpc>
                <a:spcPct val="90000"/>
              </a:lnSpc>
              <a:spcBef>
                <a:spcPts val="994"/>
              </a:spcBef>
              <a:buChar char="•"/>
              <a:tabLst>
                <a:tab pos="240665" algn="l"/>
                <a:tab pos="241300" algn="l"/>
                <a:tab pos="1666875" algn="l"/>
                <a:tab pos="7004050" algn="l"/>
              </a:tabLst>
            </a:pPr>
            <a:r>
              <a:rPr sz="2000" dirty="0">
                <a:solidFill>
                  <a:srgbClr val="001F5F"/>
                </a:solidFill>
                <a:latin typeface="Arial"/>
                <a:cs typeface="Arial"/>
              </a:rPr>
              <a:t>DNI </a:t>
            </a:r>
            <a:r>
              <a:rPr sz="2000" spc="-5" dirty="0">
                <a:solidFill>
                  <a:srgbClr val="001F5F"/>
                </a:solidFill>
                <a:latin typeface="Arial"/>
                <a:cs typeface="Arial"/>
              </a:rPr>
              <a:t>is defined in </a:t>
            </a:r>
            <a:r>
              <a:rPr sz="2000" dirty="0">
                <a:solidFill>
                  <a:srgbClr val="001F5F"/>
                </a:solidFill>
                <a:latin typeface="Arial"/>
                <a:cs typeface="Arial"/>
              </a:rPr>
              <a:t>Section </a:t>
            </a:r>
            <a:r>
              <a:rPr sz="2000" spc="-5" dirty="0">
                <a:solidFill>
                  <a:srgbClr val="001F5F"/>
                </a:solidFill>
                <a:latin typeface="Arial"/>
                <a:cs typeface="Arial"/>
              </a:rPr>
              <a:t>643(a) and is </a:t>
            </a:r>
            <a:r>
              <a:rPr sz="2000" dirty="0">
                <a:solidFill>
                  <a:srgbClr val="001F5F"/>
                </a:solidFill>
                <a:latin typeface="Arial"/>
                <a:cs typeface="Arial"/>
              </a:rPr>
              <a:t>the </a:t>
            </a:r>
            <a:r>
              <a:rPr sz="2000" spc="-5" dirty="0">
                <a:solidFill>
                  <a:srgbClr val="001F5F"/>
                </a:solidFill>
                <a:latin typeface="Arial"/>
                <a:cs typeface="Arial"/>
              </a:rPr>
              <a:t>trust’s taxable income </a:t>
            </a:r>
            <a:r>
              <a:rPr sz="2000" dirty="0">
                <a:solidFill>
                  <a:srgbClr val="001F5F"/>
                </a:solidFill>
                <a:latin typeface="Arial"/>
                <a:cs typeface="Arial"/>
              </a:rPr>
              <a:t>for the year </a:t>
            </a:r>
            <a:r>
              <a:rPr sz="2000" spc="-5" dirty="0">
                <a:solidFill>
                  <a:srgbClr val="001F5F"/>
                </a:solidFill>
                <a:latin typeface="Arial"/>
                <a:cs typeface="Arial"/>
              </a:rPr>
              <a:t>with </a:t>
            </a:r>
            <a:r>
              <a:rPr sz="2000" dirty="0">
                <a:solidFill>
                  <a:srgbClr val="001F5F"/>
                </a:solidFill>
                <a:latin typeface="Arial"/>
                <a:cs typeface="Arial"/>
              </a:rPr>
              <a:t>special </a:t>
            </a:r>
            <a:r>
              <a:rPr sz="2000" spc="-5" dirty="0">
                <a:solidFill>
                  <a:srgbClr val="001F5F"/>
                </a:solidFill>
                <a:latin typeface="Arial"/>
                <a:cs typeface="Arial"/>
              </a:rPr>
              <a:t>rules and </a:t>
            </a:r>
            <a:r>
              <a:rPr sz="2000" dirty="0">
                <a:solidFill>
                  <a:srgbClr val="001F5F"/>
                </a:solidFill>
                <a:latin typeface="Arial"/>
                <a:cs typeface="Arial"/>
              </a:rPr>
              <a:t> exceptions.	</a:t>
            </a:r>
            <a:r>
              <a:rPr sz="2000" spc="-5" dirty="0">
                <a:solidFill>
                  <a:srgbClr val="001F5F"/>
                </a:solidFill>
                <a:latin typeface="Arial"/>
                <a:cs typeface="Arial"/>
              </a:rPr>
              <a:t>For</a:t>
            </a:r>
            <a:r>
              <a:rPr sz="2000" spc="-25" dirty="0">
                <a:solidFill>
                  <a:srgbClr val="001F5F"/>
                </a:solidFill>
                <a:latin typeface="Arial"/>
                <a:cs typeface="Arial"/>
              </a:rPr>
              <a:t> </a:t>
            </a:r>
            <a:r>
              <a:rPr sz="2000" dirty="0">
                <a:solidFill>
                  <a:srgbClr val="001F5F"/>
                </a:solidFill>
                <a:latin typeface="Arial"/>
                <a:cs typeface="Arial"/>
              </a:rPr>
              <a:t>example,</a:t>
            </a:r>
            <a:r>
              <a:rPr sz="2000" spc="-25" dirty="0">
                <a:solidFill>
                  <a:srgbClr val="001F5F"/>
                </a:solidFill>
                <a:latin typeface="Arial"/>
                <a:cs typeface="Arial"/>
              </a:rPr>
              <a:t> </a:t>
            </a:r>
            <a:r>
              <a:rPr sz="2000" dirty="0">
                <a:solidFill>
                  <a:srgbClr val="001F5F"/>
                </a:solidFill>
                <a:latin typeface="Arial"/>
                <a:cs typeface="Arial"/>
              </a:rPr>
              <a:t>except</a:t>
            </a:r>
            <a:r>
              <a:rPr sz="2000" spc="-15" dirty="0">
                <a:solidFill>
                  <a:srgbClr val="001F5F"/>
                </a:solidFill>
                <a:latin typeface="Arial"/>
                <a:cs typeface="Arial"/>
              </a:rPr>
              <a:t> </a:t>
            </a:r>
            <a:r>
              <a:rPr sz="2000" dirty="0">
                <a:solidFill>
                  <a:srgbClr val="001F5F"/>
                </a:solidFill>
                <a:latin typeface="Arial"/>
                <a:cs typeface="Arial"/>
              </a:rPr>
              <a:t>for</a:t>
            </a:r>
            <a:r>
              <a:rPr sz="2000" spc="-25" dirty="0">
                <a:solidFill>
                  <a:srgbClr val="001F5F"/>
                </a:solidFill>
                <a:latin typeface="Arial"/>
                <a:cs typeface="Arial"/>
              </a:rPr>
              <a:t> </a:t>
            </a:r>
            <a:r>
              <a:rPr sz="2000" dirty="0">
                <a:solidFill>
                  <a:srgbClr val="001F5F"/>
                </a:solidFill>
                <a:latin typeface="Arial"/>
                <a:cs typeface="Arial"/>
              </a:rPr>
              <a:t>the</a:t>
            </a:r>
            <a:r>
              <a:rPr sz="2000" spc="-15" dirty="0">
                <a:solidFill>
                  <a:srgbClr val="001F5F"/>
                </a:solidFill>
                <a:latin typeface="Arial"/>
                <a:cs typeface="Arial"/>
              </a:rPr>
              <a:t> </a:t>
            </a:r>
            <a:r>
              <a:rPr sz="2000" dirty="0">
                <a:solidFill>
                  <a:srgbClr val="001F5F"/>
                </a:solidFill>
                <a:latin typeface="Arial"/>
                <a:cs typeface="Arial"/>
              </a:rPr>
              <a:t>year</a:t>
            </a:r>
            <a:r>
              <a:rPr sz="2000" spc="-10" dirty="0">
                <a:solidFill>
                  <a:srgbClr val="001F5F"/>
                </a:solidFill>
                <a:latin typeface="Arial"/>
                <a:cs typeface="Arial"/>
              </a:rPr>
              <a:t> </a:t>
            </a:r>
            <a:r>
              <a:rPr sz="2000" dirty="0">
                <a:solidFill>
                  <a:srgbClr val="001F5F"/>
                </a:solidFill>
                <a:latin typeface="Arial"/>
                <a:cs typeface="Arial"/>
              </a:rPr>
              <a:t>of</a:t>
            </a:r>
            <a:r>
              <a:rPr sz="2000" spc="-20" dirty="0">
                <a:solidFill>
                  <a:srgbClr val="001F5F"/>
                </a:solidFill>
                <a:latin typeface="Arial"/>
                <a:cs typeface="Arial"/>
              </a:rPr>
              <a:t> </a:t>
            </a:r>
            <a:r>
              <a:rPr sz="2000" dirty="0">
                <a:solidFill>
                  <a:srgbClr val="001F5F"/>
                </a:solidFill>
                <a:latin typeface="Arial"/>
                <a:cs typeface="Arial"/>
              </a:rPr>
              <a:t>termination</a:t>
            </a:r>
            <a:r>
              <a:rPr sz="2000" spc="-25" dirty="0">
                <a:solidFill>
                  <a:srgbClr val="001F5F"/>
                </a:solidFill>
                <a:latin typeface="Arial"/>
                <a:cs typeface="Arial"/>
              </a:rPr>
              <a:t> </a:t>
            </a:r>
            <a:r>
              <a:rPr sz="2000" dirty="0">
                <a:solidFill>
                  <a:srgbClr val="001F5F"/>
                </a:solidFill>
                <a:latin typeface="Arial"/>
                <a:cs typeface="Arial"/>
              </a:rPr>
              <a:t>of</a:t>
            </a:r>
            <a:r>
              <a:rPr sz="2000" spc="-5" dirty="0">
                <a:solidFill>
                  <a:srgbClr val="001F5F"/>
                </a:solidFill>
                <a:latin typeface="Arial"/>
                <a:cs typeface="Arial"/>
              </a:rPr>
              <a:t> </a:t>
            </a:r>
            <a:r>
              <a:rPr sz="2000" dirty="0">
                <a:solidFill>
                  <a:srgbClr val="001F5F"/>
                </a:solidFill>
                <a:latin typeface="Arial"/>
                <a:cs typeface="Arial"/>
              </a:rPr>
              <a:t>the</a:t>
            </a:r>
            <a:r>
              <a:rPr sz="2000" spc="-15" dirty="0">
                <a:solidFill>
                  <a:srgbClr val="001F5F"/>
                </a:solidFill>
                <a:latin typeface="Arial"/>
                <a:cs typeface="Arial"/>
              </a:rPr>
              <a:t> </a:t>
            </a:r>
            <a:r>
              <a:rPr sz="2000" dirty="0">
                <a:solidFill>
                  <a:srgbClr val="001F5F"/>
                </a:solidFill>
                <a:latin typeface="Arial"/>
                <a:cs typeface="Arial"/>
              </a:rPr>
              <a:t>trust,</a:t>
            </a:r>
            <a:r>
              <a:rPr sz="2000" spc="-45" dirty="0">
                <a:solidFill>
                  <a:srgbClr val="001F5F"/>
                </a:solidFill>
                <a:latin typeface="Arial"/>
                <a:cs typeface="Arial"/>
              </a:rPr>
              <a:t> </a:t>
            </a:r>
            <a:r>
              <a:rPr sz="2000" dirty="0">
                <a:solidFill>
                  <a:srgbClr val="001F5F"/>
                </a:solidFill>
                <a:latin typeface="Arial"/>
                <a:cs typeface="Arial"/>
              </a:rPr>
              <a:t>capital</a:t>
            </a:r>
            <a:r>
              <a:rPr sz="2000" spc="-20" dirty="0">
                <a:solidFill>
                  <a:srgbClr val="001F5F"/>
                </a:solidFill>
                <a:latin typeface="Arial"/>
                <a:cs typeface="Arial"/>
              </a:rPr>
              <a:t> </a:t>
            </a:r>
            <a:r>
              <a:rPr sz="2000" dirty="0">
                <a:solidFill>
                  <a:srgbClr val="001F5F"/>
                </a:solidFill>
                <a:latin typeface="Arial"/>
                <a:cs typeface="Arial"/>
              </a:rPr>
              <a:t>gain</a:t>
            </a:r>
            <a:r>
              <a:rPr sz="2000" spc="5" dirty="0">
                <a:solidFill>
                  <a:srgbClr val="001F5F"/>
                </a:solidFill>
                <a:latin typeface="Arial"/>
                <a:cs typeface="Arial"/>
              </a:rPr>
              <a:t> </a:t>
            </a:r>
            <a:r>
              <a:rPr sz="2000" spc="-5" dirty="0">
                <a:solidFill>
                  <a:srgbClr val="001F5F"/>
                </a:solidFill>
                <a:latin typeface="Arial"/>
                <a:cs typeface="Arial"/>
              </a:rPr>
              <a:t>is </a:t>
            </a:r>
            <a:r>
              <a:rPr sz="2000" dirty="0">
                <a:solidFill>
                  <a:srgbClr val="001F5F"/>
                </a:solidFill>
                <a:latin typeface="Arial"/>
                <a:cs typeface="Arial"/>
              </a:rPr>
              <a:t>not</a:t>
            </a:r>
            <a:r>
              <a:rPr sz="2000" spc="-5" dirty="0">
                <a:solidFill>
                  <a:srgbClr val="001F5F"/>
                </a:solidFill>
                <a:latin typeface="Arial"/>
                <a:cs typeface="Arial"/>
              </a:rPr>
              <a:t> </a:t>
            </a:r>
            <a:r>
              <a:rPr sz="2000" dirty="0">
                <a:solidFill>
                  <a:srgbClr val="001F5F"/>
                </a:solidFill>
                <a:latin typeface="Arial"/>
                <a:cs typeface="Arial"/>
              </a:rPr>
              <a:t>included</a:t>
            </a:r>
            <a:r>
              <a:rPr sz="2000" spc="-20" dirty="0">
                <a:solidFill>
                  <a:srgbClr val="001F5F"/>
                </a:solidFill>
                <a:latin typeface="Arial"/>
                <a:cs typeface="Arial"/>
              </a:rPr>
              <a:t> </a:t>
            </a:r>
            <a:r>
              <a:rPr sz="2000" dirty="0">
                <a:solidFill>
                  <a:srgbClr val="001F5F"/>
                </a:solidFill>
                <a:latin typeface="Arial"/>
                <a:cs typeface="Arial"/>
              </a:rPr>
              <a:t>in </a:t>
            </a:r>
            <a:r>
              <a:rPr sz="2000" spc="-540" dirty="0">
                <a:solidFill>
                  <a:srgbClr val="001F5F"/>
                </a:solidFill>
                <a:latin typeface="Arial"/>
                <a:cs typeface="Arial"/>
              </a:rPr>
              <a:t> </a:t>
            </a:r>
            <a:r>
              <a:rPr sz="2000" dirty="0">
                <a:solidFill>
                  <a:srgbClr val="001F5F"/>
                </a:solidFill>
                <a:latin typeface="Arial"/>
                <a:cs typeface="Arial"/>
              </a:rPr>
              <a:t>DNI</a:t>
            </a:r>
            <a:r>
              <a:rPr sz="2000" spc="-15" dirty="0">
                <a:solidFill>
                  <a:srgbClr val="001F5F"/>
                </a:solidFill>
                <a:latin typeface="Arial"/>
                <a:cs typeface="Arial"/>
              </a:rPr>
              <a:t> </a:t>
            </a:r>
            <a:r>
              <a:rPr sz="2000" dirty="0">
                <a:solidFill>
                  <a:srgbClr val="001F5F"/>
                </a:solidFill>
                <a:latin typeface="Arial"/>
                <a:cs typeface="Arial"/>
              </a:rPr>
              <a:t>unless</a:t>
            </a:r>
            <a:r>
              <a:rPr sz="2000" spc="-15" dirty="0">
                <a:solidFill>
                  <a:srgbClr val="001F5F"/>
                </a:solidFill>
                <a:latin typeface="Arial"/>
                <a:cs typeface="Arial"/>
              </a:rPr>
              <a:t> </a:t>
            </a:r>
            <a:r>
              <a:rPr sz="2000" dirty="0">
                <a:solidFill>
                  <a:srgbClr val="001F5F"/>
                </a:solidFill>
                <a:latin typeface="Arial"/>
                <a:cs typeface="Arial"/>
              </a:rPr>
              <a:t>it</a:t>
            </a:r>
            <a:r>
              <a:rPr sz="2000" spc="15" dirty="0">
                <a:solidFill>
                  <a:srgbClr val="001F5F"/>
                </a:solidFill>
                <a:latin typeface="Arial"/>
                <a:cs typeface="Arial"/>
              </a:rPr>
              <a:t> </a:t>
            </a:r>
            <a:r>
              <a:rPr sz="2000" dirty="0">
                <a:solidFill>
                  <a:srgbClr val="001F5F"/>
                </a:solidFill>
                <a:latin typeface="Arial"/>
                <a:cs typeface="Arial"/>
              </a:rPr>
              <a:t>is actually distributed</a:t>
            </a:r>
            <a:r>
              <a:rPr sz="2000" spc="-25" dirty="0">
                <a:solidFill>
                  <a:srgbClr val="001F5F"/>
                </a:solidFill>
                <a:latin typeface="Arial"/>
                <a:cs typeface="Arial"/>
              </a:rPr>
              <a:t> </a:t>
            </a:r>
            <a:r>
              <a:rPr sz="2000" dirty="0">
                <a:solidFill>
                  <a:srgbClr val="001F5F"/>
                </a:solidFill>
                <a:latin typeface="Arial"/>
                <a:cs typeface="Arial"/>
              </a:rPr>
              <a:t>(or</a:t>
            </a:r>
            <a:r>
              <a:rPr sz="2000" spc="-15" dirty="0">
                <a:solidFill>
                  <a:srgbClr val="001F5F"/>
                </a:solidFill>
                <a:latin typeface="Arial"/>
                <a:cs typeface="Arial"/>
              </a:rPr>
              <a:t> </a:t>
            </a:r>
            <a:r>
              <a:rPr sz="2000" dirty="0">
                <a:solidFill>
                  <a:srgbClr val="001F5F"/>
                </a:solidFill>
                <a:latin typeface="Arial"/>
                <a:cs typeface="Arial"/>
              </a:rPr>
              <a:t>deemed</a:t>
            </a:r>
            <a:r>
              <a:rPr sz="2000" spc="-10" dirty="0">
                <a:solidFill>
                  <a:srgbClr val="001F5F"/>
                </a:solidFill>
                <a:latin typeface="Arial"/>
                <a:cs typeface="Arial"/>
              </a:rPr>
              <a:t> </a:t>
            </a:r>
            <a:r>
              <a:rPr sz="2000" dirty="0">
                <a:solidFill>
                  <a:srgbClr val="001F5F"/>
                </a:solidFill>
                <a:latin typeface="Arial"/>
                <a:cs typeface="Arial"/>
              </a:rPr>
              <a:t>distributed).	The regulations explain ways </a:t>
            </a:r>
            <a:r>
              <a:rPr sz="2000" spc="-5" dirty="0">
                <a:solidFill>
                  <a:srgbClr val="001F5F"/>
                </a:solidFill>
                <a:latin typeface="Arial"/>
                <a:cs typeface="Arial"/>
              </a:rPr>
              <a:t>for </a:t>
            </a:r>
            <a:r>
              <a:rPr sz="2000" dirty="0">
                <a:solidFill>
                  <a:srgbClr val="001F5F"/>
                </a:solidFill>
                <a:latin typeface="Arial"/>
                <a:cs typeface="Arial"/>
              </a:rPr>
              <a:t>that to </a:t>
            </a:r>
            <a:r>
              <a:rPr sz="2000" spc="5" dirty="0">
                <a:solidFill>
                  <a:srgbClr val="001F5F"/>
                </a:solidFill>
                <a:latin typeface="Arial"/>
                <a:cs typeface="Arial"/>
              </a:rPr>
              <a:t> </a:t>
            </a:r>
            <a:r>
              <a:rPr sz="2000" spc="-5" dirty="0">
                <a:solidFill>
                  <a:srgbClr val="001F5F"/>
                </a:solidFill>
                <a:latin typeface="Arial"/>
                <a:cs typeface="Arial"/>
              </a:rPr>
              <a:t>happen, </a:t>
            </a:r>
            <a:r>
              <a:rPr sz="2000" dirty="0">
                <a:solidFill>
                  <a:srgbClr val="001F5F"/>
                </a:solidFill>
                <a:latin typeface="Arial"/>
                <a:cs typeface="Arial"/>
              </a:rPr>
              <a:t>such </a:t>
            </a:r>
            <a:r>
              <a:rPr sz="2000" spc="-5" dirty="0">
                <a:solidFill>
                  <a:srgbClr val="001F5F"/>
                </a:solidFill>
                <a:latin typeface="Arial"/>
                <a:cs typeface="Arial"/>
              </a:rPr>
              <a:t>as allocating capital gain </a:t>
            </a:r>
            <a:r>
              <a:rPr sz="2000" dirty="0">
                <a:solidFill>
                  <a:srgbClr val="001F5F"/>
                </a:solidFill>
                <a:latin typeface="Arial"/>
                <a:cs typeface="Arial"/>
              </a:rPr>
              <a:t>to fiduciary </a:t>
            </a:r>
            <a:r>
              <a:rPr sz="2000" spc="-5" dirty="0">
                <a:solidFill>
                  <a:srgbClr val="001F5F"/>
                </a:solidFill>
                <a:latin typeface="Arial"/>
                <a:cs typeface="Arial"/>
              </a:rPr>
              <a:t>accounting income or by “deeming” </a:t>
            </a:r>
            <a:r>
              <a:rPr sz="2000" dirty="0">
                <a:solidFill>
                  <a:srgbClr val="001F5F"/>
                </a:solidFill>
                <a:latin typeface="Arial"/>
                <a:cs typeface="Arial"/>
              </a:rPr>
              <a:t>a </a:t>
            </a:r>
            <a:r>
              <a:rPr sz="2000" spc="-5" dirty="0">
                <a:solidFill>
                  <a:srgbClr val="001F5F"/>
                </a:solidFill>
                <a:latin typeface="Arial"/>
                <a:cs typeface="Arial"/>
              </a:rPr>
              <a:t>distribution </a:t>
            </a:r>
            <a:r>
              <a:rPr sz="2000" dirty="0">
                <a:solidFill>
                  <a:srgbClr val="001F5F"/>
                </a:solidFill>
                <a:latin typeface="Arial"/>
                <a:cs typeface="Arial"/>
              </a:rPr>
              <a:t> of</a:t>
            </a:r>
            <a:r>
              <a:rPr sz="2000" spc="-25" dirty="0">
                <a:solidFill>
                  <a:srgbClr val="001F5F"/>
                </a:solidFill>
                <a:latin typeface="Arial"/>
                <a:cs typeface="Arial"/>
              </a:rPr>
              <a:t> </a:t>
            </a:r>
            <a:r>
              <a:rPr sz="2000" dirty="0">
                <a:solidFill>
                  <a:srgbClr val="001F5F"/>
                </a:solidFill>
                <a:latin typeface="Arial"/>
                <a:cs typeface="Arial"/>
              </a:rPr>
              <a:t>corpus</a:t>
            </a:r>
            <a:r>
              <a:rPr sz="2000" spc="-35" dirty="0">
                <a:solidFill>
                  <a:srgbClr val="001F5F"/>
                </a:solidFill>
                <a:latin typeface="Arial"/>
                <a:cs typeface="Arial"/>
              </a:rPr>
              <a:t> </a:t>
            </a:r>
            <a:r>
              <a:rPr sz="2000" dirty="0">
                <a:solidFill>
                  <a:srgbClr val="001F5F"/>
                </a:solidFill>
                <a:latin typeface="Arial"/>
                <a:cs typeface="Arial"/>
              </a:rPr>
              <a:t>as</a:t>
            </a:r>
            <a:r>
              <a:rPr sz="2000" spc="-15" dirty="0">
                <a:solidFill>
                  <a:srgbClr val="001F5F"/>
                </a:solidFill>
                <a:latin typeface="Arial"/>
                <a:cs typeface="Arial"/>
              </a:rPr>
              <a:t> </a:t>
            </a:r>
            <a:r>
              <a:rPr sz="2000" dirty="0">
                <a:solidFill>
                  <a:srgbClr val="001F5F"/>
                </a:solidFill>
                <a:latin typeface="Arial"/>
                <a:cs typeface="Arial"/>
              </a:rPr>
              <a:t>consisting</a:t>
            </a:r>
            <a:r>
              <a:rPr sz="2000" spc="-25" dirty="0">
                <a:solidFill>
                  <a:srgbClr val="001F5F"/>
                </a:solidFill>
                <a:latin typeface="Arial"/>
                <a:cs typeface="Arial"/>
              </a:rPr>
              <a:t> </a:t>
            </a:r>
            <a:r>
              <a:rPr sz="2000" dirty="0">
                <a:solidFill>
                  <a:srgbClr val="001F5F"/>
                </a:solidFill>
                <a:latin typeface="Arial"/>
                <a:cs typeface="Arial"/>
              </a:rPr>
              <a:t>of</a:t>
            </a:r>
            <a:r>
              <a:rPr sz="2000" spc="-20" dirty="0">
                <a:solidFill>
                  <a:srgbClr val="001F5F"/>
                </a:solidFill>
                <a:latin typeface="Arial"/>
                <a:cs typeface="Arial"/>
              </a:rPr>
              <a:t> </a:t>
            </a:r>
            <a:r>
              <a:rPr sz="2000" dirty="0">
                <a:solidFill>
                  <a:srgbClr val="001F5F"/>
                </a:solidFill>
                <a:latin typeface="Arial"/>
                <a:cs typeface="Arial"/>
              </a:rPr>
              <a:t>capital</a:t>
            </a:r>
            <a:r>
              <a:rPr sz="2000" spc="-20" dirty="0">
                <a:solidFill>
                  <a:srgbClr val="001F5F"/>
                </a:solidFill>
                <a:latin typeface="Arial"/>
                <a:cs typeface="Arial"/>
              </a:rPr>
              <a:t> </a:t>
            </a:r>
            <a:r>
              <a:rPr sz="2000" dirty="0">
                <a:solidFill>
                  <a:srgbClr val="001F5F"/>
                </a:solidFill>
                <a:latin typeface="Arial"/>
                <a:cs typeface="Arial"/>
              </a:rPr>
              <a:t>gain</a:t>
            </a:r>
            <a:endParaRPr sz="2000" dirty="0">
              <a:latin typeface="Arial"/>
              <a:cs typeface="Arial"/>
            </a:endParaRPr>
          </a:p>
          <a:p>
            <a:pPr marL="241300" indent="-228600">
              <a:lnSpc>
                <a:spcPts val="2280"/>
              </a:lnSpc>
              <a:spcBef>
                <a:spcPts val="770"/>
              </a:spcBef>
              <a:buChar char="•"/>
              <a:tabLst>
                <a:tab pos="240665" algn="l"/>
                <a:tab pos="241300" algn="l"/>
              </a:tabLst>
            </a:pPr>
            <a:r>
              <a:rPr sz="2000" dirty="0">
                <a:solidFill>
                  <a:srgbClr val="001F5F"/>
                </a:solidFill>
                <a:latin typeface="Arial"/>
                <a:cs typeface="Arial"/>
              </a:rPr>
              <a:t>In</a:t>
            </a:r>
            <a:r>
              <a:rPr sz="2000" spc="-20" dirty="0">
                <a:solidFill>
                  <a:srgbClr val="001F5F"/>
                </a:solidFill>
                <a:latin typeface="Arial"/>
                <a:cs typeface="Arial"/>
              </a:rPr>
              <a:t> </a:t>
            </a:r>
            <a:r>
              <a:rPr sz="2000" dirty="0">
                <a:solidFill>
                  <a:srgbClr val="001F5F"/>
                </a:solidFill>
                <a:latin typeface="Arial"/>
                <a:cs typeface="Arial"/>
              </a:rPr>
              <a:t>any</a:t>
            </a:r>
            <a:r>
              <a:rPr sz="2000" spc="-5" dirty="0">
                <a:solidFill>
                  <a:srgbClr val="001F5F"/>
                </a:solidFill>
                <a:latin typeface="Arial"/>
                <a:cs typeface="Arial"/>
              </a:rPr>
              <a:t> </a:t>
            </a:r>
            <a:r>
              <a:rPr sz="2000" dirty="0">
                <a:solidFill>
                  <a:srgbClr val="001F5F"/>
                </a:solidFill>
                <a:latin typeface="Arial"/>
                <a:cs typeface="Arial"/>
              </a:rPr>
              <a:t>event,</a:t>
            </a:r>
            <a:r>
              <a:rPr sz="2000" spc="-25" dirty="0">
                <a:solidFill>
                  <a:srgbClr val="001F5F"/>
                </a:solidFill>
                <a:latin typeface="Arial"/>
                <a:cs typeface="Arial"/>
              </a:rPr>
              <a:t> </a:t>
            </a:r>
            <a:r>
              <a:rPr sz="2000" dirty="0">
                <a:solidFill>
                  <a:srgbClr val="001F5F"/>
                </a:solidFill>
                <a:latin typeface="Arial"/>
                <a:cs typeface="Arial"/>
              </a:rPr>
              <a:t>distributing</a:t>
            </a:r>
            <a:r>
              <a:rPr sz="2000" spc="-25" dirty="0">
                <a:solidFill>
                  <a:srgbClr val="001F5F"/>
                </a:solidFill>
                <a:latin typeface="Arial"/>
                <a:cs typeface="Arial"/>
              </a:rPr>
              <a:t> </a:t>
            </a:r>
            <a:r>
              <a:rPr sz="2000" dirty="0">
                <a:solidFill>
                  <a:srgbClr val="001F5F"/>
                </a:solidFill>
                <a:latin typeface="Arial"/>
                <a:cs typeface="Arial"/>
              </a:rPr>
              <a:t>DNI</a:t>
            </a:r>
            <a:r>
              <a:rPr sz="2000" spc="-20" dirty="0">
                <a:solidFill>
                  <a:srgbClr val="001F5F"/>
                </a:solidFill>
                <a:latin typeface="Arial"/>
                <a:cs typeface="Arial"/>
              </a:rPr>
              <a:t> </a:t>
            </a:r>
            <a:r>
              <a:rPr sz="2000" dirty="0">
                <a:solidFill>
                  <a:srgbClr val="001F5F"/>
                </a:solidFill>
                <a:latin typeface="Arial"/>
                <a:cs typeface="Arial"/>
              </a:rPr>
              <a:t>to</a:t>
            </a:r>
            <a:r>
              <a:rPr sz="2000" spc="-5" dirty="0">
                <a:solidFill>
                  <a:srgbClr val="001F5F"/>
                </a:solidFill>
                <a:latin typeface="Arial"/>
                <a:cs typeface="Arial"/>
              </a:rPr>
              <a:t> </a:t>
            </a:r>
            <a:r>
              <a:rPr sz="2000" dirty="0">
                <a:solidFill>
                  <a:srgbClr val="001F5F"/>
                </a:solidFill>
                <a:latin typeface="Arial"/>
                <a:cs typeface="Arial"/>
              </a:rPr>
              <a:t>a</a:t>
            </a:r>
            <a:r>
              <a:rPr sz="2000" spc="-10" dirty="0">
                <a:solidFill>
                  <a:srgbClr val="001F5F"/>
                </a:solidFill>
                <a:latin typeface="Arial"/>
                <a:cs typeface="Arial"/>
              </a:rPr>
              <a:t> </a:t>
            </a:r>
            <a:r>
              <a:rPr sz="2000" dirty="0">
                <a:solidFill>
                  <a:srgbClr val="001F5F"/>
                </a:solidFill>
                <a:latin typeface="Arial"/>
                <a:cs typeface="Arial"/>
              </a:rPr>
              <a:t>beneficiary</a:t>
            </a:r>
            <a:r>
              <a:rPr sz="2000" spc="-25" dirty="0">
                <a:solidFill>
                  <a:srgbClr val="001F5F"/>
                </a:solidFill>
                <a:latin typeface="Arial"/>
                <a:cs typeface="Arial"/>
              </a:rPr>
              <a:t> </a:t>
            </a:r>
            <a:r>
              <a:rPr sz="2000" spc="-5" dirty="0">
                <a:solidFill>
                  <a:srgbClr val="001F5F"/>
                </a:solidFill>
                <a:latin typeface="Arial"/>
                <a:cs typeface="Arial"/>
              </a:rPr>
              <a:t>shifts</a:t>
            </a:r>
            <a:r>
              <a:rPr sz="2000" spc="-15" dirty="0">
                <a:solidFill>
                  <a:srgbClr val="001F5F"/>
                </a:solidFill>
                <a:latin typeface="Arial"/>
                <a:cs typeface="Arial"/>
              </a:rPr>
              <a:t> </a:t>
            </a:r>
            <a:r>
              <a:rPr sz="2000" dirty="0">
                <a:solidFill>
                  <a:srgbClr val="001F5F"/>
                </a:solidFill>
                <a:latin typeface="Arial"/>
                <a:cs typeface="Arial"/>
              </a:rPr>
              <a:t>the</a:t>
            </a:r>
            <a:r>
              <a:rPr sz="2000" spc="-15" dirty="0">
                <a:solidFill>
                  <a:srgbClr val="001F5F"/>
                </a:solidFill>
                <a:latin typeface="Arial"/>
                <a:cs typeface="Arial"/>
              </a:rPr>
              <a:t> </a:t>
            </a:r>
            <a:r>
              <a:rPr sz="2000" dirty="0">
                <a:solidFill>
                  <a:srgbClr val="001F5F"/>
                </a:solidFill>
                <a:latin typeface="Arial"/>
                <a:cs typeface="Arial"/>
              </a:rPr>
              <a:t>income</a:t>
            </a:r>
            <a:r>
              <a:rPr sz="2000" spc="-20" dirty="0">
                <a:solidFill>
                  <a:srgbClr val="001F5F"/>
                </a:solidFill>
                <a:latin typeface="Arial"/>
                <a:cs typeface="Arial"/>
              </a:rPr>
              <a:t> </a:t>
            </a:r>
            <a:r>
              <a:rPr sz="2000" dirty="0">
                <a:solidFill>
                  <a:srgbClr val="001F5F"/>
                </a:solidFill>
                <a:latin typeface="Arial"/>
                <a:cs typeface="Arial"/>
              </a:rPr>
              <a:t>to</a:t>
            </a:r>
            <a:r>
              <a:rPr sz="2000" spc="-5" dirty="0">
                <a:solidFill>
                  <a:srgbClr val="001F5F"/>
                </a:solidFill>
                <a:latin typeface="Arial"/>
                <a:cs typeface="Arial"/>
              </a:rPr>
              <a:t> </a:t>
            </a:r>
            <a:r>
              <a:rPr sz="2000" dirty="0">
                <a:solidFill>
                  <a:srgbClr val="001F5F"/>
                </a:solidFill>
                <a:latin typeface="Arial"/>
                <a:cs typeface="Arial"/>
              </a:rPr>
              <a:t>the</a:t>
            </a:r>
            <a:r>
              <a:rPr sz="2000" spc="-15" dirty="0">
                <a:solidFill>
                  <a:srgbClr val="001F5F"/>
                </a:solidFill>
                <a:latin typeface="Arial"/>
                <a:cs typeface="Arial"/>
              </a:rPr>
              <a:t> </a:t>
            </a:r>
            <a:r>
              <a:rPr sz="2000" dirty="0">
                <a:solidFill>
                  <a:srgbClr val="001F5F"/>
                </a:solidFill>
                <a:latin typeface="Arial"/>
                <a:cs typeface="Arial"/>
              </a:rPr>
              <a:t>beneficiary</a:t>
            </a:r>
            <a:r>
              <a:rPr sz="2000" spc="-25" dirty="0">
                <a:solidFill>
                  <a:srgbClr val="001F5F"/>
                </a:solidFill>
                <a:latin typeface="Arial"/>
                <a:cs typeface="Arial"/>
              </a:rPr>
              <a:t> </a:t>
            </a:r>
            <a:r>
              <a:rPr sz="2000" dirty="0">
                <a:solidFill>
                  <a:srgbClr val="001F5F"/>
                </a:solidFill>
                <a:latin typeface="Arial"/>
                <a:cs typeface="Arial"/>
              </a:rPr>
              <a:t>and</a:t>
            </a:r>
            <a:r>
              <a:rPr sz="2000" spc="-10" dirty="0">
                <a:solidFill>
                  <a:srgbClr val="001F5F"/>
                </a:solidFill>
                <a:latin typeface="Arial"/>
                <a:cs typeface="Arial"/>
              </a:rPr>
              <a:t> </a:t>
            </a:r>
            <a:r>
              <a:rPr sz="2000" dirty="0">
                <a:solidFill>
                  <a:srgbClr val="001F5F"/>
                </a:solidFill>
                <a:latin typeface="Arial"/>
                <a:cs typeface="Arial"/>
              </a:rPr>
              <a:t>away</a:t>
            </a:r>
            <a:r>
              <a:rPr sz="2000" spc="-20" dirty="0">
                <a:solidFill>
                  <a:srgbClr val="001F5F"/>
                </a:solidFill>
                <a:latin typeface="Arial"/>
                <a:cs typeface="Arial"/>
              </a:rPr>
              <a:t> </a:t>
            </a:r>
            <a:r>
              <a:rPr sz="2000" dirty="0">
                <a:solidFill>
                  <a:srgbClr val="001F5F"/>
                </a:solidFill>
                <a:latin typeface="Arial"/>
                <a:cs typeface="Arial"/>
              </a:rPr>
              <a:t>from</a:t>
            </a:r>
            <a:r>
              <a:rPr sz="2000" spc="-25" dirty="0">
                <a:solidFill>
                  <a:srgbClr val="001F5F"/>
                </a:solidFill>
                <a:latin typeface="Arial"/>
                <a:cs typeface="Arial"/>
              </a:rPr>
              <a:t> </a:t>
            </a:r>
            <a:r>
              <a:rPr sz="2000" dirty="0">
                <a:solidFill>
                  <a:srgbClr val="001F5F"/>
                </a:solidFill>
                <a:latin typeface="Arial"/>
                <a:cs typeface="Arial"/>
              </a:rPr>
              <a:t>the</a:t>
            </a:r>
            <a:endParaRPr sz="2000" dirty="0">
              <a:latin typeface="Arial"/>
              <a:cs typeface="Arial"/>
            </a:endParaRPr>
          </a:p>
          <a:p>
            <a:pPr marL="241300">
              <a:lnSpc>
                <a:spcPts val="2280"/>
              </a:lnSpc>
            </a:pPr>
            <a:r>
              <a:rPr sz="2000" dirty="0">
                <a:solidFill>
                  <a:srgbClr val="001F5F"/>
                </a:solidFill>
                <a:latin typeface="Arial"/>
                <a:cs typeface="Arial"/>
              </a:rPr>
              <a:t>trust.</a:t>
            </a:r>
            <a:r>
              <a:rPr sz="2000" spc="415" dirty="0">
                <a:solidFill>
                  <a:srgbClr val="001F5F"/>
                </a:solidFill>
                <a:latin typeface="Arial"/>
                <a:cs typeface="Arial"/>
              </a:rPr>
              <a:t> </a:t>
            </a:r>
            <a:r>
              <a:rPr sz="2000" spc="-5" dirty="0">
                <a:solidFill>
                  <a:srgbClr val="001F5F"/>
                </a:solidFill>
                <a:latin typeface="Arial"/>
                <a:cs typeface="Arial"/>
              </a:rPr>
              <a:t>And</a:t>
            </a:r>
            <a:r>
              <a:rPr sz="2000" spc="-10" dirty="0">
                <a:solidFill>
                  <a:srgbClr val="001F5F"/>
                </a:solidFill>
                <a:latin typeface="Arial"/>
                <a:cs typeface="Arial"/>
              </a:rPr>
              <a:t> </a:t>
            </a:r>
            <a:r>
              <a:rPr sz="2000" dirty="0">
                <a:solidFill>
                  <a:srgbClr val="001F5F"/>
                </a:solidFill>
                <a:latin typeface="Arial"/>
                <a:cs typeface="Arial"/>
              </a:rPr>
              <a:t>to</a:t>
            </a:r>
            <a:r>
              <a:rPr sz="2000" spc="-20" dirty="0">
                <a:solidFill>
                  <a:srgbClr val="001F5F"/>
                </a:solidFill>
                <a:latin typeface="Arial"/>
                <a:cs typeface="Arial"/>
              </a:rPr>
              <a:t> </a:t>
            </a:r>
            <a:r>
              <a:rPr sz="2000" dirty="0">
                <a:solidFill>
                  <a:srgbClr val="001F5F"/>
                </a:solidFill>
                <a:latin typeface="Arial"/>
                <a:cs typeface="Arial"/>
              </a:rPr>
              <a:t>that</a:t>
            </a:r>
            <a:r>
              <a:rPr sz="2000" spc="-20" dirty="0">
                <a:solidFill>
                  <a:srgbClr val="001F5F"/>
                </a:solidFill>
                <a:latin typeface="Arial"/>
                <a:cs typeface="Arial"/>
              </a:rPr>
              <a:t> </a:t>
            </a:r>
            <a:r>
              <a:rPr sz="2000" spc="-5" dirty="0">
                <a:solidFill>
                  <a:srgbClr val="001F5F"/>
                </a:solidFill>
                <a:latin typeface="Arial"/>
                <a:cs typeface="Arial"/>
              </a:rPr>
              <a:t>extent,</a:t>
            </a:r>
            <a:r>
              <a:rPr sz="2000" spc="-20" dirty="0">
                <a:solidFill>
                  <a:srgbClr val="001F5F"/>
                </a:solidFill>
                <a:latin typeface="Arial"/>
                <a:cs typeface="Arial"/>
              </a:rPr>
              <a:t> </a:t>
            </a:r>
            <a:r>
              <a:rPr sz="2000" dirty="0">
                <a:solidFill>
                  <a:srgbClr val="001F5F"/>
                </a:solidFill>
                <a:latin typeface="Arial"/>
                <a:cs typeface="Arial"/>
              </a:rPr>
              <a:t>the</a:t>
            </a:r>
            <a:r>
              <a:rPr sz="2000" spc="-15" dirty="0">
                <a:solidFill>
                  <a:srgbClr val="001F5F"/>
                </a:solidFill>
                <a:latin typeface="Arial"/>
                <a:cs typeface="Arial"/>
              </a:rPr>
              <a:t> </a:t>
            </a:r>
            <a:r>
              <a:rPr sz="2000" spc="-5" dirty="0">
                <a:solidFill>
                  <a:srgbClr val="001F5F"/>
                </a:solidFill>
                <a:latin typeface="Arial"/>
                <a:cs typeface="Arial"/>
              </a:rPr>
              <a:t>trust’s</a:t>
            </a:r>
            <a:r>
              <a:rPr sz="2000" spc="-20" dirty="0">
                <a:solidFill>
                  <a:srgbClr val="001F5F"/>
                </a:solidFill>
                <a:latin typeface="Arial"/>
                <a:cs typeface="Arial"/>
              </a:rPr>
              <a:t> </a:t>
            </a:r>
            <a:r>
              <a:rPr sz="2000" dirty="0">
                <a:solidFill>
                  <a:srgbClr val="001F5F"/>
                </a:solidFill>
                <a:latin typeface="Arial"/>
                <a:cs typeface="Arial"/>
              </a:rPr>
              <a:t>tax</a:t>
            </a:r>
            <a:r>
              <a:rPr sz="2000" spc="-25" dirty="0">
                <a:solidFill>
                  <a:srgbClr val="001F5F"/>
                </a:solidFill>
                <a:latin typeface="Arial"/>
                <a:cs typeface="Arial"/>
              </a:rPr>
              <a:t> </a:t>
            </a:r>
            <a:r>
              <a:rPr sz="2000" dirty="0">
                <a:solidFill>
                  <a:srgbClr val="001F5F"/>
                </a:solidFill>
                <a:latin typeface="Arial"/>
                <a:cs typeface="Arial"/>
              </a:rPr>
              <a:t>brackets</a:t>
            </a:r>
            <a:r>
              <a:rPr sz="2000" spc="-40" dirty="0">
                <a:solidFill>
                  <a:srgbClr val="001F5F"/>
                </a:solidFill>
                <a:latin typeface="Arial"/>
                <a:cs typeface="Arial"/>
              </a:rPr>
              <a:t> </a:t>
            </a:r>
            <a:r>
              <a:rPr sz="2000" dirty="0">
                <a:solidFill>
                  <a:srgbClr val="001F5F"/>
                </a:solidFill>
                <a:latin typeface="Arial"/>
                <a:cs typeface="Arial"/>
              </a:rPr>
              <a:t>and</a:t>
            </a:r>
            <a:r>
              <a:rPr sz="2000" spc="-10" dirty="0">
                <a:solidFill>
                  <a:srgbClr val="001F5F"/>
                </a:solidFill>
                <a:latin typeface="Arial"/>
                <a:cs typeface="Arial"/>
              </a:rPr>
              <a:t> </a:t>
            </a:r>
            <a:r>
              <a:rPr sz="2000" spc="-5" dirty="0">
                <a:solidFill>
                  <a:srgbClr val="001F5F"/>
                </a:solidFill>
                <a:latin typeface="Arial"/>
                <a:cs typeface="Arial"/>
              </a:rPr>
              <a:t>other</a:t>
            </a:r>
            <a:r>
              <a:rPr sz="2000" spc="-25" dirty="0">
                <a:solidFill>
                  <a:srgbClr val="001F5F"/>
                </a:solidFill>
                <a:latin typeface="Arial"/>
                <a:cs typeface="Arial"/>
              </a:rPr>
              <a:t> </a:t>
            </a:r>
            <a:r>
              <a:rPr sz="2000" spc="-5" dirty="0">
                <a:solidFill>
                  <a:srgbClr val="001F5F"/>
                </a:solidFill>
                <a:latin typeface="Arial"/>
                <a:cs typeface="Arial"/>
              </a:rPr>
              <a:t>income</a:t>
            </a:r>
            <a:r>
              <a:rPr sz="2000" spc="-10" dirty="0">
                <a:solidFill>
                  <a:srgbClr val="001F5F"/>
                </a:solidFill>
                <a:latin typeface="Arial"/>
                <a:cs typeface="Arial"/>
              </a:rPr>
              <a:t> </a:t>
            </a:r>
            <a:r>
              <a:rPr sz="2000" dirty="0">
                <a:solidFill>
                  <a:srgbClr val="001F5F"/>
                </a:solidFill>
                <a:latin typeface="Arial"/>
                <a:cs typeface="Arial"/>
              </a:rPr>
              <a:t>tax</a:t>
            </a:r>
            <a:r>
              <a:rPr sz="2000" spc="-25" dirty="0">
                <a:solidFill>
                  <a:srgbClr val="001F5F"/>
                </a:solidFill>
                <a:latin typeface="Arial"/>
                <a:cs typeface="Arial"/>
              </a:rPr>
              <a:t> </a:t>
            </a:r>
            <a:r>
              <a:rPr sz="2000" dirty="0">
                <a:solidFill>
                  <a:srgbClr val="001F5F"/>
                </a:solidFill>
                <a:latin typeface="Arial"/>
                <a:cs typeface="Arial"/>
              </a:rPr>
              <a:t>attributes</a:t>
            </a:r>
            <a:r>
              <a:rPr sz="2000" spc="-15" dirty="0">
                <a:solidFill>
                  <a:srgbClr val="001F5F"/>
                </a:solidFill>
                <a:latin typeface="Arial"/>
                <a:cs typeface="Arial"/>
              </a:rPr>
              <a:t> </a:t>
            </a:r>
            <a:r>
              <a:rPr sz="2000" spc="-5" dirty="0">
                <a:solidFill>
                  <a:srgbClr val="001F5F"/>
                </a:solidFill>
                <a:latin typeface="Arial"/>
                <a:cs typeface="Arial"/>
              </a:rPr>
              <a:t>will</a:t>
            </a:r>
            <a:r>
              <a:rPr sz="2000" spc="5" dirty="0">
                <a:solidFill>
                  <a:srgbClr val="001F5F"/>
                </a:solidFill>
                <a:latin typeface="Arial"/>
                <a:cs typeface="Arial"/>
              </a:rPr>
              <a:t> </a:t>
            </a:r>
            <a:r>
              <a:rPr sz="2000" dirty="0">
                <a:solidFill>
                  <a:srgbClr val="001F5F"/>
                </a:solidFill>
                <a:latin typeface="Arial"/>
                <a:cs typeface="Arial"/>
              </a:rPr>
              <a:t>not</a:t>
            </a:r>
            <a:r>
              <a:rPr sz="2000" spc="-20" dirty="0">
                <a:solidFill>
                  <a:srgbClr val="001F5F"/>
                </a:solidFill>
                <a:latin typeface="Arial"/>
                <a:cs typeface="Arial"/>
              </a:rPr>
              <a:t> </a:t>
            </a:r>
            <a:r>
              <a:rPr sz="2000" spc="-30" dirty="0">
                <a:solidFill>
                  <a:srgbClr val="001F5F"/>
                </a:solidFill>
                <a:latin typeface="Arial"/>
                <a:cs typeface="Arial"/>
              </a:rPr>
              <a:t>apply.</a:t>
            </a:r>
            <a:endParaRPr sz="2000" dirty="0">
              <a:latin typeface="Arial"/>
              <a:cs typeface="Arial"/>
            </a:endParaRPr>
          </a:p>
          <a:p>
            <a:pPr marL="241300" marR="494030" indent="-228600">
              <a:lnSpc>
                <a:spcPts val="2160"/>
              </a:lnSpc>
              <a:spcBef>
                <a:spcPts val="1030"/>
              </a:spcBef>
              <a:buChar char="•"/>
              <a:tabLst>
                <a:tab pos="240665" algn="l"/>
                <a:tab pos="241300" algn="l"/>
              </a:tabLst>
            </a:pPr>
            <a:r>
              <a:rPr sz="2000" dirty="0">
                <a:solidFill>
                  <a:srgbClr val="001F5F"/>
                </a:solidFill>
                <a:latin typeface="Arial"/>
                <a:cs typeface="Arial"/>
              </a:rPr>
              <a:t>Also,</a:t>
            </a:r>
            <a:r>
              <a:rPr sz="2000" spc="-10" dirty="0">
                <a:solidFill>
                  <a:srgbClr val="001F5F"/>
                </a:solidFill>
                <a:latin typeface="Arial"/>
                <a:cs typeface="Arial"/>
              </a:rPr>
              <a:t> </a:t>
            </a:r>
            <a:r>
              <a:rPr sz="2000" dirty="0">
                <a:solidFill>
                  <a:srgbClr val="001F5F"/>
                </a:solidFill>
                <a:latin typeface="Arial"/>
                <a:cs typeface="Arial"/>
              </a:rPr>
              <a:t>the</a:t>
            </a:r>
            <a:r>
              <a:rPr sz="2000" spc="-15" dirty="0">
                <a:solidFill>
                  <a:srgbClr val="001F5F"/>
                </a:solidFill>
                <a:latin typeface="Arial"/>
                <a:cs typeface="Arial"/>
              </a:rPr>
              <a:t> </a:t>
            </a:r>
            <a:r>
              <a:rPr sz="2000" dirty="0">
                <a:solidFill>
                  <a:srgbClr val="001F5F"/>
                </a:solidFill>
                <a:latin typeface="Arial"/>
                <a:cs typeface="Arial"/>
              </a:rPr>
              <a:t>trust</a:t>
            </a:r>
            <a:r>
              <a:rPr sz="2000" spc="-30" dirty="0">
                <a:solidFill>
                  <a:srgbClr val="001F5F"/>
                </a:solidFill>
                <a:latin typeface="Arial"/>
                <a:cs typeface="Arial"/>
              </a:rPr>
              <a:t> </a:t>
            </a:r>
            <a:r>
              <a:rPr sz="2000" dirty="0">
                <a:solidFill>
                  <a:srgbClr val="001F5F"/>
                </a:solidFill>
                <a:latin typeface="Arial"/>
                <a:cs typeface="Arial"/>
              </a:rPr>
              <a:t>may</a:t>
            </a:r>
            <a:r>
              <a:rPr sz="2000" spc="-20" dirty="0">
                <a:solidFill>
                  <a:srgbClr val="001F5F"/>
                </a:solidFill>
                <a:latin typeface="Arial"/>
                <a:cs typeface="Arial"/>
              </a:rPr>
              <a:t> </a:t>
            </a:r>
            <a:r>
              <a:rPr sz="2000" dirty="0">
                <a:solidFill>
                  <a:srgbClr val="001F5F"/>
                </a:solidFill>
                <a:latin typeface="Arial"/>
                <a:cs typeface="Arial"/>
              </a:rPr>
              <a:t>be</a:t>
            </a:r>
            <a:r>
              <a:rPr sz="2000" spc="-15" dirty="0">
                <a:solidFill>
                  <a:srgbClr val="001F5F"/>
                </a:solidFill>
                <a:latin typeface="Arial"/>
                <a:cs typeface="Arial"/>
              </a:rPr>
              <a:t> </a:t>
            </a:r>
            <a:r>
              <a:rPr sz="2000" dirty="0">
                <a:solidFill>
                  <a:srgbClr val="001F5F"/>
                </a:solidFill>
                <a:latin typeface="Arial"/>
                <a:cs typeface="Arial"/>
              </a:rPr>
              <a:t>able</a:t>
            </a:r>
            <a:r>
              <a:rPr sz="2000" spc="5" dirty="0">
                <a:solidFill>
                  <a:srgbClr val="001F5F"/>
                </a:solidFill>
                <a:latin typeface="Arial"/>
                <a:cs typeface="Arial"/>
              </a:rPr>
              <a:t> </a:t>
            </a:r>
            <a:r>
              <a:rPr sz="2000" dirty="0">
                <a:solidFill>
                  <a:srgbClr val="001F5F"/>
                </a:solidFill>
                <a:latin typeface="Arial"/>
                <a:cs typeface="Arial"/>
              </a:rPr>
              <a:t>to</a:t>
            </a:r>
            <a:r>
              <a:rPr sz="2000" spc="-20" dirty="0">
                <a:solidFill>
                  <a:srgbClr val="001F5F"/>
                </a:solidFill>
                <a:latin typeface="Arial"/>
                <a:cs typeface="Arial"/>
              </a:rPr>
              <a:t> </a:t>
            </a:r>
            <a:r>
              <a:rPr sz="2000" dirty="0">
                <a:solidFill>
                  <a:srgbClr val="001F5F"/>
                </a:solidFill>
                <a:latin typeface="Arial"/>
                <a:cs typeface="Arial"/>
              </a:rPr>
              <a:t>avoid state</a:t>
            </a:r>
            <a:r>
              <a:rPr sz="2000" spc="-30" dirty="0">
                <a:solidFill>
                  <a:srgbClr val="001F5F"/>
                </a:solidFill>
                <a:latin typeface="Arial"/>
                <a:cs typeface="Arial"/>
              </a:rPr>
              <a:t> </a:t>
            </a:r>
            <a:r>
              <a:rPr sz="2000" dirty="0">
                <a:solidFill>
                  <a:srgbClr val="001F5F"/>
                </a:solidFill>
                <a:latin typeface="Arial"/>
                <a:cs typeface="Arial"/>
              </a:rPr>
              <a:t>income</a:t>
            </a:r>
            <a:r>
              <a:rPr sz="2000" spc="-20" dirty="0">
                <a:solidFill>
                  <a:srgbClr val="001F5F"/>
                </a:solidFill>
                <a:latin typeface="Arial"/>
                <a:cs typeface="Arial"/>
              </a:rPr>
              <a:t> </a:t>
            </a:r>
            <a:r>
              <a:rPr sz="2000" dirty="0">
                <a:solidFill>
                  <a:srgbClr val="001F5F"/>
                </a:solidFill>
                <a:latin typeface="Arial"/>
                <a:cs typeface="Arial"/>
              </a:rPr>
              <a:t>tax</a:t>
            </a:r>
            <a:r>
              <a:rPr sz="2000" spc="-5" dirty="0">
                <a:solidFill>
                  <a:srgbClr val="001F5F"/>
                </a:solidFill>
                <a:latin typeface="Arial"/>
                <a:cs typeface="Arial"/>
              </a:rPr>
              <a:t> that</a:t>
            </a:r>
            <a:r>
              <a:rPr sz="2000" spc="-15" dirty="0">
                <a:solidFill>
                  <a:srgbClr val="001F5F"/>
                </a:solidFill>
                <a:latin typeface="Arial"/>
                <a:cs typeface="Arial"/>
              </a:rPr>
              <a:t> </a:t>
            </a:r>
            <a:r>
              <a:rPr sz="2000" dirty="0">
                <a:solidFill>
                  <a:srgbClr val="001F5F"/>
                </a:solidFill>
                <a:latin typeface="Arial"/>
                <a:cs typeface="Arial"/>
              </a:rPr>
              <a:t>a</a:t>
            </a:r>
            <a:r>
              <a:rPr sz="2000" spc="5" dirty="0">
                <a:solidFill>
                  <a:srgbClr val="001F5F"/>
                </a:solidFill>
                <a:latin typeface="Arial"/>
                <a:cs typeface="Arial"/>
              </a:rPr>
              <a:t> </a:t>
            </a:r>
            <a:r>
              <a:rPr sz="2000" dirty="0">
                <a:solidFill>
                  <a:srgbClr val="001F5F"/>
                </a:solidFill>
                <a:latin typeface="Arial"/>
                <a:cs typeface="Arial"/>
              </a:rPr>
              <a:t>beneficiary</a:t>
            </a:r>
            <a:r>
              <a:rPr sz="2000" spc="-35" dirty="0">
                <a:solidFill>
                  <a:srgbClr val="001F5F"/>
                </a:solidFill>
                <a:latin typeface="Arial"/>
                <a:cs typeface="Arial"/>
              </a:rPr>
              <a:t> </a:t>
            </a:r>
            <a:r>
              <a:rPr sz="2000" dirty="0">
                <a:solidFill>
                  <a:srgbClr val="001F5F"/>
                </a:solidFill>
                <a:latin typeface="Arial"/>
                <a:cs typeface="Arial"/>
              </a:rPr>
              <a:t>who</a:t>
            </a:r>
            <a:r>
              <a:rPr sz="2000" spc="-10" dirty="0">
                <a:solidFill>
                  <a:srgbClr val="001F5F"/>
                </a:solidFill>
                <a:latin typeface="Arial"/>
                <a:cs typeface="Arial"/>
              </a:rPr>
              <a:t> </a:t>
            </a:r>
            <a:r>
              <a:rPr sz="2000" dirty="0">
                <a:solidFill>
                  <a:srgbClr val="001F5F"/>
                </a:solidFill>
                <a:latin typeface="Arial"/>
                <a:cs typeface="Arial"/>
              </a:rPr>
              <a:t>receives</a:t>
            </a:r>
            <a:r>
              <a:rPr sz="2000" spc="-30" dirty="0">
                <a:solidFill>
                  <a:srgbClr val="001F5F"/>
                </a:solidFill>
                <a:latin typeface="Arial"/>
                <a:cs typeface="Arial"/>
              </a:rPr>
              <a:t> </a:t>
            </a:r>
            <a:r>
              <a:rPr sz="2000" dirty="0">
                <a:solidFill>
                  <a:srgbClr val="001F5F"/>
                </a:solidFill>
                <a:latin typeface="Arial"/>
                <a:cs typeface="Arial"/>
              </a:rPr>
              <a:t>DNI</a:t>
            </a:r>
            <a:r>
              <a:rPr sz="2000" spc="-5" dirty="0">
                <a:solidFill>
                  <a:srgbClr val="001F5F"/>
                </a:solidFill>
                <a:latin typeface="Arial"/>
                <a:cs typeface="Arial"/>
              </a:rPr>
              <a:t> </a:t>
            </a:r>
            <a:r>
              <a:rPr sz="2000" dirty="0">
                <a:solidFill>
                  <a:srgbClr val="001F5F"/>
                </a:solidFill>
                <a:latin typeface="Arial"/>
                <a:cs typeface="Arial"/>
              </a:rPr>
              <a:t>cannot. </a:t>
            </a:r>
            <a:r>
              <a:rPr sz="2000" spc="-540" dirty="0">
                <a:solidFill>
                  <a:srgbClr val="001F5F"/>
                </a:solidFill>
                <a:latin typeface="Arial"/>
                <a:cs typeface="Arial"/>
              </a:rPr>
              <a:t> </a:t>
            </a:r>
            <a:r>
              <a:rPr sz="2000" dirty="0">
                <a:solidFill>
                  <a:srgbClr val="001F5F"/>
                </a:solidFill>
                <a:latin typeface="Arial"/>
                <a:cs typeface="Arial"/>
              </a:rPr>
              <a:t>See</a:t>
            </a:r>
            <a:r>
              <a:rPr sz="2000" spc="-10" dirty="0">
                <a:solidFill>
                  <a:srgbClr val="001F5F"/>
                </a:solidFill>
                <a:latin typeface="Arial"/>
                <a:cs typeface="Arial"/>
              </a:rPr>
              <a:t> </a:t>
            </a:r>
            <a:r>
              <a:rPr sz="2000" i="1" dirty="0">
                <a:solidFill>
                  <a:srgbClr val="001F5F"/>
                </a:solidFill>
                <a:latin typeface="Arial"/>
                <a:cs typeface="Arial"/>
              </a:rPr>
              <a:t>North</a:t>
            </a:r>
            <a:r>
              <a:rPr sz="2000" i="1" spc="-30" dirty="0">
                <a:solidFill>
                  <a:srgbClr val="001F5F"/>
                </a:solidFill>
                <a:latin typeface="Arial"/>
                <a:cs typeface="Arial"/>
              </a:rPr>
              <a:t> </a:t>
            </a:r>
            <a:r>
              <a:rPr sz="2000" i="1" dirty="0">
                <a:solidFill>
                  <a:srgbClr val="001F5F"/>
                </a:solidFill>
                <a:latin typeface="Arial"/>
                <a:cs typeface="Arial"/>
              </a:rPr>
              <a:t>Carolina</a:t>
            </a:r>
            <a:r>
              <a:rPr sz="2000" i="1" spc="-15" dirty="0">
                <a:solidFill>
                  <a:srgbClr val="001F5F"/>
                </a:solidFill>
                <a:latin typeface="Arial"/>
                <a:cs typeface="Arial"/>
              </a:rPr>
              <a:t> </a:t>
            </a:r>
            <a:r>
              <a:rPr sz="2000" i="1" spc="-70" dirty="0">
                <a:solidFill>
                  <a:srgbClr val="001F5F"/>
                </a:solidFill>
                <a:latin typeface="Arial"/>
                <a:cs typeface="Arial"/>
              </a:rPr>
              <a:t>v.</a:t>
            </a:r>
            <a:r>
              <a:rPr sz="2000" i="1" spc="-35" dirty="0">
                <a:solidFill>
                  <a:srgbClr val="001F5F"/>
                </a:solidFill>
                <a:latin typeface="Arial"/>
                <a:cs typeface="Arial"/>
              </a:rPr>
              <a:t> </a:t>
            </a:r>
            <a:r>
              <a:rPr sz="2000" i="1" dirty="0">
                <a:solidFill>
                  <a:srgbClr val="001F5F"/>
                </a:solidFill>
                <a:latin typeface="Arial"/>
                <a:cs typeface="Arial"/>
              </a:rPr>
              <a:t>Kaestner</a:t>
            </a:r>
            <a:r>
              <a:rPr sz="2000" i="1" spc="-10" dirty="0">
                <a:solidFill>
                  <a:srgbClr val="001F5F"/>
                </a:solidFill>
                <a:latin typeface="Arial"/>
                <a:cs typeface="Arial"/>
              </a:rPr>
              <a:t> </a:t>
            </a:r>
            <a:r>
              <a:rPr sz="2000" dirty="0">
                <a:solidFill>
                  <a:srgbClr val="001F5F"/>
                </a:solidFill>
                <a:latin typeface="Arial"/>
                <a:cs typeface="Arial"/>
              </a:rPr>
              <a:t>(USSC</a:t>
            </a:r>
            <a:r>
              <a:rPr sz="2000" spc="-15" dirty="0">
                <a:solidFill>
                  <a:srgbClr val="001F5F"/>
                </a:solidFill>
                <a:latin typeface="Arial"/>
                <a:cs typeface="Arial"/>
              </a:rPr>
              <a:t> </a:t>
            </a:r>
            <a:r>
              <a:rPr sz="2000" dirty="0">
                <a:solidFill>
                  <a:srgbClr val="001F5F"/>
                </a:solidFill>
                <a:latin typeface="Arial"/>
                <a:cs typeface="Arial"/>
              </a:rPr>
              <a:t>2019)</a:t>
            </a:r>
            <a:endParaRPr sz="2000" dirty="0">
              <a:latin typeface="Arial"/>
              <a:cs typeface="Arial"/>
            </a:endParaRPr>
          </a:p>
        </p:txBody>
      </p:sp>
      <p:grpSp>
        <p:nvGrpSpPr>
          <p:cNvPr id="5" name="object 3">
            <a:extLst>
              <a:ext uri="{FF2B5EF4-FFF2-40B4-BE49-F238E27FC236}">
                <a16:creationId xmlns="" xmlns:a16="http://schemas.microsoft.com/office/drawing/2014/main" id="{925D474D-8609-BC22-31B9-63A622F15E1D}"/>
              </a:ext>
            </a:extLst>
          </p:cNvPr>
          <p:cNvGrpSpPr/>
          <p:nvPr/>
        </p:nvGrpSpPr>
        <p:grpSpPr>
          <a:xfrm rot="10800000">
            <a:off x="1" y="5579806"/>
            <a:ext cx="12191999" cy="1278194"/>
            <a:chOff x="0" y="0"/>
            <a:chExt cx="12191999" cy="1584959"/>
          </a:xfrm>
        </p:grpSpPr>
        <p:pic>
          <p:nvPicPr>
            <p:cNvPr id="6" name="object 4">
              <a:extLst>
                <a:ext uri="{FF2B5EF4-FFF2-40B4-BE49-F238E27FC236}">
                  <a16:creationId xmlns="" xmlns:a16="http://schemas.microsoft.com/office/drawing/2014/main" id="{7BC9BD67-B959-B61F-C342-E383FFF726B6}"/>
                </a:ext>
              </a:extLst>
            </p:cNvPr>
            <p:cNvPicPr/>
            <p:nvPr/>
          </p:nvPicPr>
          <p:blipFill>
            <a:blip r:embed="rId2" cstate="print"/>
            <a:stretch>
              <a:fillRect/>
            </a:stretch>
          </p:blipFill>
          <p:spPr>
            <a:xfrm>
              <a:off x="0" y="0"/>
              <a:ext cx="12191999" cy="1520952"/>
            </a:xfrm>
            <a:prstGeom prst="rect">
              <a:avLst/>
            </a:prstGeom>
          </p:spPr>
        </p:pic>
        <p:pic>
          <p:nvPicPr>
            <p:cNvPr id="7" name="object 5">
              <a:extLst>
                <a:ext uri="{FF2B5EF4-FFF2-40B4-BE49-F238E27FC236}">
                  <a16:creationId xmlns="" xmlns:a16="http://schemas.microsoft.com/office/drawing/2014/main" id="{6DE2D531-02A2-F639-C92F-4BBDEF672EF7}"/>
                </a:ext>
              </a:extLst>
            </p:cNvPr>
            <p:cNvPicPr/>
            <p:nvPr/>
          </p:nvPicPr>
          <p:blipFill>
            <a:blip r:embed="rId3" cstate="print"/>
            <a:stretch>
              <a:fillRect/>
            </a:stretch>
          </p:blipFill>
          <p:spPr>
            <a:xfrm>
              <a:off x="0" y="1360932"/>
              <a:ext cx="12191999" cy="224027"/>
            </a:xfrm>
            <a:prstGeom prst="rect">
              <a:avLst/>
            </a:prstGeom>
          </p:spPr>
        </p:pic>
      </p:grpSp>
      <p:sp>
        <p:nvSpPr>
          <p:cNvPr id="9" name="TextBox 8">
            <a:extLst>
              <a:ext uri="{FF2B5EF4-FFF2-40B4-BE49-F238E27FC236}">
                <a16:creationId xmlns="" xmlns:a16="http://schemas.microsoft.com/office/drawing/2014/main" id="{6AE55C5D-C480-3EB1-C260-CA467B06A5C9}"/>
              </a:ext>
            </a:extLst>
          </p:cNvPr>
          <p:cNvSpPr txBox="1"/>
          <p:nvPr/>
        </p:nvSpPr>
        <p:spPr>
          <a:xfrm>
            <a:off x="11277600" y="6248400"/>
            <a:ext cx="438149" cy="307777"/>
          </a:xfrm>
          <a:prstGeom prst="rect">
            <a:avLst/>
          </a:prstGeom>
          <a:noFill/>
        </p:spPr>
        <p:txBody>
          <a:bodyPr wrap="square" rtlCol="0">
            <a:spAutoFit/>
          </a:bodyPr>
          <a:lstStyle/>
          <a:p>
            <a:pPr algn="ctr"/>
            <a:r>
              <a:rPr lang="en-US" sz="1400" dirty="0">
                <a:solidFill>
                  <a:schemeClr val="bg1"/>
                </a:solidFill>
              </a:rPr>
              <a:t>11</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52705" marR="5080">
              <a:lnSpc>
                <a:spcPct val="100000"/>
              </a:lnSpc>
              <a:spcBef>
                <a:spcPts val="100"/>
              </a:spcBef>
            </a:pPr>
            <a:r>
              <a:rPr dirty="0"/>
              <a:t>Distributing</a:t>
            </a:r>
            <a:r>
              <a:rPr spc="-40" dirty="0"/>
              <a:t> </a:t>
            </a:r>
            <a:r>
              <a:rPr dirty="0"/>
              <a:t>DNI</a:t>
            </a:r>
            <a:r>
              <a:rPr spc="-130" dirty="0"/>
              <a:t> </a:t>
            </a:r>
            <a:r>
              <a:rPr dirty="0"/>
              <a:t>Among</a:t>
            </a:r>
            <a:r>
              <a:rPr spc="-15" dirty="0"/>
              <a:t> </a:t>
            </a:r>
            <a:r>
              <a:rPr dirty="0"/>
              <a:t>a </a:t>
            </a:r>
            <a:r>
              <a:rPr spc="-5" dirty="0"/>
              <a:t>Class</a:t>
            </a:r>
            <a:r>
              <a:rPr spc="-20" dirty="0"/>
              <a:t> </a:t>
            </a:r>
            <a:r>
              <a:rPr dirty="0"/>
              <a:t>of</a:t>
            </a:r>
            <a:r>
              <a:rPr spc="-15" dirty="0"/>
              <a:t> </a:t>
            </a:r>
            <a:r>
              <a:rPr spc="-5" dirty="0"/>
              <a:t>Beneficiaries</a:t>
            </a:r>
            <a:r>
              <a:rPr spc="-30" dirty="0"/>
              <a:t> </a:t>
            </a:r>
            <a:r>
              <a:rPr dirty="0"/>
              <a:t>that</a:t>
            </a:r>
            <a:r>
              <a:rPr spc="-20" dirty="0"/>
              <a:t> </a:t>
            </a:r>
            <a:r>
              <a:rPr dirty="0"/>
              <a:t>May </a:t>
            </a:r>
            <a:r>
              <a:rPr u="none" spc="-875" dirty="0"/>
              <a:t> </a:t>
            </a:r>
            <a:r>
              <a:rPr dirty="0"/>
              <a:t>Include</a:t>
            </a:r>
            <a:r>
              <a:rPr spc="-45" dirty="0"/>
              <a:t> </a:t>
            </a:r>
            <a:r>
              <a:rPr dirty="0"/>
              <a:t>the</a:t>
            </a:r>
            <a:r>
              <a:rPr spc="-30" dirty="0"/>
              <a:t> </a:t>
            </a:r>
            <a:r>
              <a:rPr spc="-5" dirty="0"/>
              <a:t>Spouses</a:t>
            </a:r>
            <a:r>
              <a:rPr spc="-35" dirty="0"/>
              <a:t> </a:t>
            </a:r>
            <a:r>
              <a:rPr dirty="0"/>
              <a:t>of</a:t>
            </a:r>
            <a:r>
              <a:rPr spc="-20" dirty="0"/>
              <a:t> </a:t>
            </a:r>
            <a:r>
              <a:rPr spc="-5" dirty="0"/>
              <a:t>Descendants</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240"/>
              </a:lnSpc>
            </a:pPr>
            <a:fld id="{81D60167-4931-47E6-BA6A-407CBD079E47}" type="slidenum">
              <a:rPr dirty="0"/>
              <a:t>13</a:t>
            </a:fld>
            <a:endParaRPr dirty="0"/>
          </a:p>
        </p:txBody>
      </p:sp>
      <p:sp>
        <p:nvSpPr>
          <p:cNvPr id="3" name="object 3"/>
          <p:cNvSpPr txBox="1"/>
          <p:nvPr/>
        </p:nvSpPr>
        <p:spPr>
          <a:xfrm>
            <a:off x="233578" y="1312926"/>
            <a:ext cx="11516995" cy="3905428"/>
          </a:xfrm>
          <a:prstGeom prst="rect">
            <a:avLst/>
          </a:prstGeom>
        </p:spPr>
        <p:txBody>
          <a:bodyPr vert="horz" wrap="square" lIns="0" tIns="13335" rIns="0" bIns="0" rtlCol="0">
            <a:spAutoFit/>
          </a:bodyPr>
          <a:lstStyle/>
          <a:p>
            <a:pPr marL="241300" indent="-228600">
              <a:lnSpc>
                <a:spcPts val="2039"/>
              </a:lnSpc>
              <a:spcBef>
                <a:spcPts val="105"/>
              </a:spcBef>
              <a:buFont typeface="Arial"/>
              <a:buChar char="•"/>
              <a:tabLst>
                <a:tab pos="240665" algn="l"/>
                <a:tab pos="241300" algn="l"/>
              </a:tabLst>
            </a:pPr>
            <a:r>
              <a:rPr dirty="0">
                <a:solidFill>
                  <a:srgbClr val="001F5F"/>
                </a:solidFill>
                <a:latin typeface="Calibri"/>
                <a:cs typeface="Calibri"/>
              </a:rPr>
              <a:t>Subject</a:t>
            </a:r>
            <a:r>
              <a:rPr spc="-10" dirty="0">
                <a:solidFill>
                  <a:srgbClr val="001F5F"/>
                </a:solidFill>
                <a:latin typeface="Calibri"/>
                <a:cs typeface="Calibri"/>
              </a:rPr>
              <a:t> </a:t>
            </a:r>
            <a:r>
              <a:rPr spc="-15" dirty="0">
                <a:solidFill>
                  <a:srgbClr val="001F5F"/>
                </a:solidFill>
                <a:latin typeface="Calibri"/>
                <a:cs typeface="Calibri"/>
              </a:rPr>
              <a:t>to</a:t>
            </a:r>
            <a:r>
              <a:rPr spc="-5" dirty="0">
                <a:solidFill>
                  <a:srgbClr val="001F5F"/>
                </a:solidFill>
                <a:latin typeface="Calibri"/>
                <a:cs typeface="Calibri"/>
              </a:rPr>
              <a:t> </a:t>
            </a:r>
            <a:r>
              <a:rPr spc="-10" dirty="0">
                <a:solidFill>
                  <a:srgbClr val="001F5F"/>
                </a:solidFill>
                <a:latin typeface="Calibri"/>
                <a:cs typeface="Calibri"/>
              </a:rPr>
              <a:t>exceptions</a:t>
            </a:r>
            <a:r>
              <a:rPr spc="10" dirty="0">
                <a:solidFill>
                  <a:srgbClr val="001F5F"/>
                </a:solidFill>
                <a:latin typeface="Calibri"/>
                <a:cs typeface="Calibri"/>
              </a:rPr>
              <a:t> </a:t>
            </a:r>
            <a:r>
              <a:rPr dirty="0">
                <a:solidFill>
                  <a:srgbClr val="001F5F"/>
                </a:solidFill>
                <a:latin typeface="Calibri"/>
                <a:cs typeface="Calibri"/>
              </a:rPr>
              <a:t>and </a:t>
            </a:r>
            <a:r>
              <a:rPr spc="-5" dirty="0">
                <a:solidFill>
                  <a:srgbClr val="001F5F"/>
                </a:solidFill>
                <a:latin typeface="Calibri"/>
                <a:cs typeface="Calibri"/>
              </a:rPr>
              <a:t>special</a:t>
            </a:r>
            <a:r>
              <a:rPr spc="10" dirty="0">
                <a:solidFill>
                  <a:srgbClr val="001F5F"/>
                </a:solidFill>
                <a:latin typeface="Calibri"/>
                <a:cs typeface="Calibri"/>
              </a:rPr>
              <a:t> </a:t>
            </a:r>
            <a:r>
              <a:rPr spc="-5" dirty="0">
                <a:solidFill>
                  <a:srgbClr val="001F5F"/>
                </a:solidFill>
                <a:latin typeface="Calibri"/>
                <a:cs typeface="Calibri"/>
              </a:rPr>
              <a:t>rules,</a:t>
            </a:r>
            <a:r>
              <a:rPr dirty="0">
                <a:solidFill>
                  <a:srgbClr val="001F5F"/>
                </a:solidFill>
                <a:latin typeface="Calibri"/>
                <a:cs typeface="Calibri"/>
              </a:rPr>
              <a:t> DNI</a:t>
            </a:r>
            <a:r>
              <a:rPr spc="-15" dirty="0">
                <a:solidFill>
                  <a:srgbClr val="001F5F"/>
                </a:solidFill>
                <a:latin typeface="Calibri"/>
                <a:cs typeface="Calibri"/>
              </a:rPr>
              <a:t> </a:t>
            </a:r>
            <a:r>
              <a:rPr spc="-5" dirty="0">
                <a:solidFill>
                  <a:srgbClr val="001F5F"/>
                </a:solidFill>
                <a:latin typeface="Calibri"/>
                <a:cs typeface="Calibri"/>
              </a:rPr>
              <a:t>can</a:t>
            </a:r>
            <a:r>
              <a:rPr spc="-20" dirty="0">
                <a:solidFill>
                  <a:srgbClr val="001F5F"/>
                </a:solidFill>
                <a:latin typeface="Calibri"/>
                <a:cs typeface="Calibri"/>
              </a:rPr>
              <a:t> </a:t>
            </a:r>
            <a:r>
              <a:rPr spc="-5" dirty="0">
                <a:solidFill>
                  <a:srgbClr val="001F5F"/>
                </a:solidFill>
                <a:latin typeface="Calibri"/>
                <a:cs typeface="Calibri"/>
              </a:rPr>
              <a:t>be</a:t>
            </a:r>
            <a:r>
              <a:rPr dirty="0">
                <a:solidFill>
                  <a:srgbClr val="001F5F"/>
                </a:solidFill>
                <a:latin typeface="Calibri"/>
                <a:cs typeface="Calibri"/>
              </a:rPr>
              <a:t> </a:t>
            </a:r>
            <a:r>
              <a:rPr spc="-5" dirty="0">
                <a:solidFill>
                  <a:srgbClr val="001F5F"/>
                </a:solidFill>
                <a:latin typeface="Calibri"/>
                <a:cs typeface="Calibri"/>
              </a:rPr>
              <a:t>distributed</a:t>
            </a:r>
            <a:r>
              <a:rPr spc="20" dirty="0">
                <a:solidFill>
                  <a:srgbClr val="001F5F"/>
                </a:solidFill>
                <a:latin typeface="Calibri"/>
                <a:cs typeface="Calibri"/>
              </a:rPr>
              <a:t> </a:t>
            </a:r>
            <a:r>
              <a:rPr spc="-15" dirty="0">
                <a:solidFill>
                  <a:srgbClr val="001F5F"/>
                </a:solidFill>
                <a:latin typeface="Calibri"/>
                <a:cs typeface="Calibri"/>
              </a:rPr>
              <a:t>to</a:t>
            </a:r>
            <a:r>
              <a:rPr spc="-10" dirty="0">
                <a:solidFill>
                  <a:srgbClr val="001F5F"/>
                </a:solidFill>
                <a:latin typeface="Calibri"/>
                <a:cs typeface="Calibri"/>
              </a:rPr>
              <a:t> any </a:t>
            </a:r>
            <a:r>
              <a:rPr spc="-5" dirty="0">
                <a:solidFill>
                  <a:srgbClr val="001F5F"/>
                </a:solidFill>
                <a:latin typeface="Calibri"/>
                <a:cs typeface="Calibri"/>
              </a:rPr>
              <a:t>discretionary</a:t>
            </a:r>
            <a:r>
              <a:rPr spc="10" dirty="0">
                <a:solidFill>
                  <a:srgbClr val="001F5F"/>
                </a:solidFill>
                <a:latin typeface="Calibri"/>
                <a:cs typeface="Calibri"/>
              </a:rPr>
              <a:t> </a:t>
            </a:r>
            <a:r>
              <a:rPr spc="-5" dirty="0">
                <a:solidFill>
                  <a:srgbClr val="001F5F"/>
                </a:solidFill>
                <a:latin typeface="Calibri"/>
                <a:cs typeface="Calibri"/>
              </a:rPr>
              <a:t>beneficiary (that</a:t>
            </a:r>
            <a:r>
              <a:rPr spc="5" dirty="0">
                <a:solidFill>
                  <a:srgbClr val="001F5F"/>
                </a:solidFill>
                <a:latin typeface="Calibri"/>
                <a:cs typeface="Calibri"/>
              </a:rPr>
              <a:t> </a:t>
            </a:r>
            <a:r>
              <a:rPr dirty="0">
                <a:solidFill>
                  <a:srgbClr val="001F5F"/>
                </a:solidFill>
                <a:latin typeface="Calibri"/>
                <a:cs typeface="Calibri"/>
              </a:rPr>
              <a:t>is,</a:t>
            </a:r>
            <a:r>
              <a:rPr spc="15" dirty="0">
                <a:solidFill>
                  <a:srgbClr val="001F5F"/>
                </a:solidFill>
                <a:latin typeface="Calibri"/>
                <a:cs typeface="Calibri"/>
              </a:rPr>
              <a:t> </a:t>
            </a:r>
            <a:r>
              <a:rPr dirty="0">
                <a:solidFill>
                  <a:srgbClr val="001F5F"/>
                </a:solidFill>
                <a:latin typeface="Calibri"/>
                <a:cs typeface="Calibri"/>
              </a:rPr>
              <a:t>a</a:t>
            </a:r>
            <a:endParaRPr dirty="0">
              <a:latin typeface="Calibri"/>
              <a:cs typeface="Calibri"/>
            </a:endParaRPr>
          </a:p>
          <a:p>
            <a:pPr marL="241300" marR="291465">
              <a:lnSpc>
                <a:spcPct val="70000"/>
              </a:lnSpc>
              <a:spcBef>
                <a:spcPts val="355"/>
              </a:spcBef>
            </a:pPr>
            <a:r>
              <a:rPr spc="-5" dirty="0">
                <a:solidFill>
                  <a:srgbClr val="001F5F"/>
                </a:solidFill>
                <a:latin typeface="Calibri"/>
                <a:cs typeface="Calibri"/>
              </a:rPr>
              <a:t>beneficiary</a:t>
            </a:r>
            <a:r>
              <a:rPr dirty="0">
                <a:solidFill>
                  <a:srgbClr val="001F5F"/>
                </a:solidFill>
                <a:latin typeface="Calibri"/>
                <a:cs typeface="Calibri"/>
              </a:rPr>
              <a:t> who</a:t>
            </a:r>
            <a:r>
              <a:rPr spc="-15" dirty="0">
                <a:solidFill>
                  <a:srgbClr val="001F5F"/>
                </a:solidFill>
                <a:latin typeface="Calibri"/>
                <a:cs typeface="Calibri"/>
              </a:rPr>
              <a:t> </a:t>
            </a:r>
            <a:r>
              <a:rPr dirty="0">
                <a:solidFill>
                  <a:srgbClr val="001F5F"/>
                </a:solidFill>
                <a:latin typeface="Calibri"/>
                <a:cs typeface="Calibri"/>
              </a:rPr>
              <a:t>is</a:t>
            </a:r>
            <a:r>
              <a:rPr spc="15" dirty="0">
                <a:solidFill>
                  <a:srgbClr val="001F5F"/>
                </a:solidFill>
                <a:latin typeface="Calibri"/>
                <a:cs typeface="Calibri"/>
              </a:rPr>
              <a:t> </a:t>
            </a:r>
            <a:r>
              <a:rPr spc="-5" dirty="0">
                <a:solidFill>
                  <a:srgbClr val="001F5F"/>
                </a:solidFill>
                <a:latin typeface="Calibri"/>
                <a:cs typeface="Calibri"/>
              </a:rPr>
              <a:t>eligible</a:t>
            </a:r>
            <a:r>
              <a:rPr spc="20" dirty="0">
                <a:solidFill>
                  <a:srgbClr val="001F5F"/>
                </a:solidFill>
                <a:latin typeface="Calibri"/>
                <a:cs typeface="Calibri"/>
              </a:rPr>
              <a:t> </a:t>
            </a:r>
            <a:r>
              <a:rPr dirty="0">
                <a:solidFill>
                  <a:srgbClr val="001F5F"/>
                </a:solidFill>
                <a:latin typeface="Calibri"/>
                <a:cs typeface="Calibri"/>
              </a:rPr>
              <a:t>in the</a:t>
            </a:r>
            <a:r>
              <a:rPr spc="10" dirty="0">
                <a:solidFill>
                  <a:srgbClr val="001F5F"/>
                </a:solidFill>
                <a:latin typeface="Calibri"/>
                <a:cs typeface="Calibri"/>
              </a:rPr>
              <a:t> </a:t>
            </a:r>
            <a:r>
              <a:rPr spc="-5" dirty="0">
                <a:solidFill>
                  <a:srgbClr val="001F5F"/>
                </a:solidFill>
                <a:latin typeface="Calibri"/>
                <a:cs typeface="Calibri"/>
              </a:rPr>
              <a:t>discretion</a:t>
            </a:r>
            <a:r>
              <a:rPr spc="5" dirty="0">
                <a:solidFill>
                  <a:srgbClr val="001F5F"/>
                </a:solidFill>
                <a:latin typeface="Calibri"/>
                <a:cs typeface="Calibri"/>
              </a:rPr>
              <a:t> </a:t>
            </a:r>
            <a:r>
              <a:rPr spc="-5" dirty="0">
                <a:solidFill>
                  <a:srgbClr val="001F5F"/>
                </a:solidFill>
                <a:latin typeface="Calibri"/>
                <a:cs typeface="Calibri"/>
              </a:rPr>
              <a:t>of</a:t>
            </a:r>
            <a:r>
              <a:rPr spc="5" dirty="0">
                <a:solidFill>
                  <a:srgbClr val="001F5F"/>
                </a:solidFill>
                <a:latin typeface="Calibri"/>
                <a:cs typeface="Calibri"/>
              </a:rPr>
              <a:t> </a:t>
            </a:r>
            <a:r>
              <a:rPr dirty="0">
                <a:solidFill>
                  <a:srgbClr val="001F5F"/>
                </a:solidFill>
                <a:latin typeface="Calibri"/>
                <a:cs typeface="Calibri"/>
              </a:rPr>
              <a:t>a</a:t>
            </a:r>
            <a:r>
              <a:rPr spc="10" dirty="0">
                <a:solidFill>
                  <a:srgbClr val="001F5F"/>
                </a:solidFill>
                <a:latin typeface="Calibri"/>
                <a:cs typeface="Calibri"/>
              </a:rPr>
              <a:t> </a:t>
            </a:r>
            <a:r>
              <a:rPr spc="-5" dirty="0">
                <a:solidFill>
                  <a:srgbClr val="001F5F"/>
                </a:solidFill>
                <a:latin typeface="Calibri"/>
                <a:cs typeface="Calibri"/>
              </a:rPr>
              <a:t>non-beneficiary </a:t>
            </a:r>
            <a:r>
              <a:rPr spc="-10" dirty="0">
                <a:solidFill>
                  <a:srgbClr val="001F5F"/>
                </a:solidFill>
                <a:latin typeface="Calibri"/>
                <a:cs typeface="Calibri"/>
              </a:rPr>
              <a:t>trustee</a:t>
            </a:r>
            <a:r>
              <a:rPr spc="20" dirty="0">
                <a:solidFill>
                  <a:srgbClr val="001F5F"/>
                </a:solidFill>
                <a:latin typeface="Calibri"/>
                <a:cs typeface="Calibri"/>
              </a:rPr>
              <a:t> </a:t>
            </a:r>
            <a:r>
              <a:rPr spc="-15" dirty="0">
                <a:solidFill>
                  <a:srgbClr val="001F5F"/>
                </a:solidFill>
                <a:latin typeface="Calibri"/>
                <a:cs typeface="Calibri"/>
              </a:rPr>
              <a:t>to</a:t>
            </a:r>
            <a:r>
              <a:rPr spc="5" dirty="0">
                <a:solidFill>
                  <a:srgbClr val="001F5F"/>
                </a:solidFill>
                <a:latin typeface="Calibri"/>
                <a:cs typeface="Calibri"/>
              </a:rPr>
              <a:t> </a:t>
            </a:r>
            <a:r>
              <a:rPr spc="-10" dirty="0">
                <a:solidFill>
                  <a:srgbClr val="001F5F"/>
                </a:solidFill>
                <a:latin typeface="Calibri"/>
                <a:cs typeface="Calibri"/>
              </a:rPr>
              <a:t>receive</a:t>
            </a:r>
            <a:r>
              <a:rPr spc="20" dirty="0">
                <a:solidFill>
                  <a:srgbClr val="001F5F"/>
                </a:solidFill>
                <a:latin typeface="Calibri"/>
                <a:cs typeface="Calibri"/>
              </a:rPr>
              <a:t> </a:t>
            </a:r>
            <a:r>
              <a:rPr spc="-5" dirty="0">
                <a:solidFill>
                  <a:srgbClr val="001F5F"/>
                </a:solidFill>
                <a:latin typeface="Calibri"/>
                <a:cs typeface="Calibri"/>
              </a:rPr>
              <a:t>trust</a:t>
            </a:r>
            <a:r>
              <a:rPr spc="20" dirty="0">
                <a:solidFill>
                  <a:srgbClr val="001F5F"/>
                </a:solidFill>
                <a:latin typeface="Calibri"/>
                <a:cs typeface="Calibri"/>
              </a:rPr>
              <a:t> </a:t>
            </a:r>
            <a:r>
              <a:rPr spc="-5" dirty="0">
                <a:solidFill>
                  <a:srgbClr val="001F5F"/>
                </a:solidFill>
                <a:latin typeface="Calibri"/>
                <a:cs typeface="Calibri"/>
              </a:rPr>
              <a:t>distributions;</a:t>
            </a:r>
            <a:r>
              <a:rPr spc="5" dirty="0">
                <a:solidFill>
                  <a:srgbClr val="001F5F"/>
                </a:solidFill>
                <a:latin typeface="Calibri"/>
                <a:cs typeface="Calibri"/>
              </a:rPr>
              <a:t> </a:t>
            </a:r>
            <a:r>
              <a:rPr dirty="0">
                <a:solidFill>
                  <a:srgbClr val="001F5F"/>
                </a:solidFill>
                <a:latin typeface="Calibri"/>
                <a:cs typeface="Calibri"/>
              </a:rPr>
              <a:t>if</a:t>
            </a:r>
            <a:r>
              <a:rPr spc="20" dirty="0">
                <a:solidFill>
                  <a:srgbClr val="001F5F"/>
                </a:solidFill>
                <a:latin typeface="Calibri"/>
                <a:cs typeface="Calibri"/>
              </a:rPr>
              <a:t> </a:t>
            </a:r>
            <a:r>
              <a:rPr dirty="0">
                <a:solidFill>
                  <a:srgbClr val="001F5F"/>
                </a:solidFill>
                <a:latin typeface="Calibri"/>
                <a:cs typeface="Calibri"/>
              </a:rPr>
              <a:t>the </a:t>
            </a:r>
            <a:r>
              <a:rPr spc="-434" dirty="0">
                <a:solidFill>
                  <a:srgbClr val="001F5F"/>
                </a:solidFill>
                <a:latin typeface="Calibri"/>
                <a:cs typeface="Calibri"/>
              </a:rPr>
              <a:t> </a:t>
            </a:r>
            <a:r>
              <a:rPr spc="-10" dirty="0">
                <a:solidFill>
                  <a:srgbClr val="001F5F"/>
                </a:solidFill>
                <a:latin typeface="Calibri"/>
                <a:cs typeface="Calibri"/>
              </a:rPr>
              <a:t>trustee</a:t>
            </a:r>
            <a:r>
              <a:rPr spc="10" dirty="0">
                <a:solidFill>
                  <a:srgbClr val="001F5F"/>
                </a:solidFill>
                <a:latin typeface="Calibri"/>
                <a:cs typeface="Calibri"/>
              </a:rPr>
              <a:t> </a:t>
            </a:r>
            <a:r>
              <a:rPr spc="-15" dirty="0">
                <a:solidFill>
                  <a:srgbClr val="001F5F"/>
                </a:solidFill>
                <a:latin typeface="Calibri"/>
                <a:cs typeface="Calibri"/>
              </a:rPr>
              <a:t>may</a:t>
            </a:r>
            <a:r>
              <a:rPr dirty="0">
                <a:solidFill>
                  <a:srgbClr val="001F5F"/>
                </a:solidFill>
                <a:latin typeface="Calibri"/>
                <a:cs typeface="Calibri"/>
              </a:rPr>
              <a:t> </a:t>
            </a:r>
            <a:r>
              <a:rPr spc="-10" dirty="0">
                <a:solidFill>
                  <a:srgbClr val="001F5F"/>
                </a:solidFill>
                <a:latin typeface="Calibri"/>
                <a:cs typeface="Calibri"/>
              </a:rPr>
              <a:t>distribute</a:t>
            </a:r>
            <a:r>
              <a:rPr spc="30" dirty="0">
                <a:solidFill>
                  <a:srgbClr val="001F5F"/>
                </a:solidFill>
                <a:latin typeface="Calibri"/>
                <a:cs typeface="Calibri"/>
              </a:rPr>
              <a:t> </a:t>
            </a:r>
            <a:r>
              <a:rPr spc="-15" dirty="0">
                <a:solidFill>
                  <a:srgbClr val="001F5F"/>
                </a:solidFill>
                <a:latin typeface="Calibri"/>
                <a:cs typeface="Calibri"/>
              </a:rPr>
              <a:t>to</a:t>
            </a:r>
            <a:r>
              <a:rPr spc="-10" dirty="0">
                <a:solidFill>
                  <a:srgbClr val="001F5F"/>
                </a:solidFill>
                <a:latin typeface="Calibri"/>
                <a:cs typeface="Calibri"/>
              </a:rPr>
              <a:t> </a:t>
            </a:r>
            <a:r>
              <a:rPr spc="-5" dirty="0">
                <a:solidFill>
                  <a:srgbClr val="001F5F"/>
                </a:solidFill>
                <a:latin typeface="Calibri"/>
                <a:cs typeface="Calibri"/>
              </a:rPr>
              <a:t>himself</a:t>
            </a:r>
            <a:r>
              <a:rPr spc="30" dirty="0">
                <a:solidFill>
                  <a:srgbClr val="001F5F"/>
                </a:solidFill>
                <a:latin typeface="Calibri"/>
                <a:cs typeface="Calibri"/>
              </a:rPr>
              <a:t> </a:t>
            </a:r>
            <a:r>
              <a:rPr spc="-5" dirty="0">
                <a:solidFill>
                  <a:srgbClr val="001F5F"/>
                </a:solidFill>
                <a:latin typeface="Calibri"/>
                <a:cs typeface="Calibri"/>
              </a:rPr>
              <a:t>or</a:t>
            </a:r>
            <a:r>
              <a:rPr spc="-15" dirty="0">
                <a:solidFill>
                  <a:srgbClr val="001F5F"/>
                </a:solidFill>
                <a:latin typeface="Calibri"/>
                <a:cs typeface="Calibri"/>
              </a:rPr>
              <a:t> </a:t>
            </a:r>
            <a:r>
              <a:rPr spc="-25" dirty="0">
                <a:solidFill>
                  <a:srgbClr val="001F5F"/>
                </a:solidFill>
                <a:latin typeface="Calibri"/>
                <a:cs typeface="Calibri"/>
              </a:rPr>
              <a:t>herself,</a:t>
            </a:r>
            <a:r>
              <a:rPr spc="15" dirty="0">
                <a:solidFill>
                  <a:srgbClr val="001F5F"/>
                </a:solidFill>
                <a:latin typeface="Calibri"/>
                <a:cs typeface="Calibri"/>
              </a:rPr>
              <a:t> </a:t>
            </a:r>
            <a:r>
              <a:rPr dirty="0">
                <a:solidFill>
                  <a:srgbClr val="001F5F"/>
                </a:solidFill>
                <a:latin typeface="Calibri"/>
                <a:cs typeface="Calibri"/>
              </a:rPr>
              <a:t>it</a:t>
            </a:r>
            <a:r>
              <a:rPr spc="5" dirty="0">
                <a:solidFill>
                  <a:srgbClr val="001F5F"/>
                </a:solidFill>
                <a:latin typeface="Calibri"/>
                <a:cs typeface="Calibri"/>
              </a:rPr>
              <a:t> </a:t>
            </a:r>
            <a:r>
              <a:rPr spc="-15" dirty="0">
                <a:solidFill>
                  <a:srgbClr val="001F5F"/>
                </a:solidFill>
                <a:latin typeface="Calibri"/>
                <a:cs typeface="Calibri"/>
              </a:rPr>
              <a:t>may</a:t>
            </a:r>
            <a:r>
              <a:rPr dirty="0">
                <a:solidFill>
                  <a:srgbClr val="001F5F"/>
                </a:solidFill>
                <a:latin typeface="Calibri"/>
                <a:cs typeface="Calibri"/>
              </a:rPr>
              <a:t> </a:t>
            </a:r>
            <a:r>
              <a:rPr spc="-5" dirty="0">
                <a:solidFill>
                  <a:srgbClr val="001F5F"/>
                </a:solidFill>
                <a:latin typeface="Calibri"/>
                <a:cs typeface="Calibri"/>
              </a:rPr>
              <a:t>be</a:t>
            </a:r>
            <a:r>
              <a:rPr spc="-15" dirty="0">
                <a:solidFill>
                  <a:srgbClr val="001F5F"/>
                </a:solidFill>
                <a:latin typeface="Calibri"/>
                <a:cs typeface="Calibri"/>
              </a:rPr>
              <a:t> </a:t>
            </a:r>
            <a:r>
              <a:rPr dirty="0">
                <a:solidFill>
                  <a:srgbClr val="001F5F"/>
                </a:solidFill>
                <a:latin typeface="Calibri"/>
                <a:cs typeface="Calibri"/>
              </a:rPr>
              <a:t>a</a:t>
            </a:r>
            <a:r>
              <a:rPr spc="5" dirty="0">
                <a:solidFill>
                  <a:srgbClr val="001F5F"/>
                </a:solidFill>
                <a:latin typeface="Calibri"/>
                <a:cs typeface="Calibri"/>
              </a:rPr>
              <a:t> </a:t>
            </a:r>
            <a:r>
              <a:rPr dirty="0">
                <a:solidFill>
                  <a:srgbClr val="001F5F"/>
                </a:solidFill>
                <a:latin typeface="Calibri"/>
                <a:cs typeface="Calibri"/>
              </a:rPr>
              <a:t>deemed owner</a:t>
            </a:r>
            <a:r>
              <a:rPr spc="-10" dirty="0">
                <a:solidFill>
                  <a:srgbClr val="001F5F"/>
                </a:solidFill>
                <a:latin typeface="Calibri"/>
                <a:cs typeface="Calibri"/>
              </a:rPr>
              <a:t> </a:t>
            </a:r>
            <a:r>
              <a:rPr spc="-5" dirty="0">
                <a:solidFill>
                  <a:srgbClr val="001F5F"/>
                </a:solidFill>
                <a:latin typeface="Calibri"/>
                <a:cs typeface="Calibri"/>
              </a:rPr>
              <a:t>trust</a:t>
            </a:r>
            <a:r>
              <a:rPr spc="10" dirty="0">
                <a:solidFill>
                  <a:srgbClr val="001F5F"/>
                </a:solidFill>
                <a:latin typeface="Calibri"/>
                <a:cs typeface="Calibri"/>
              </a:rPr>
              <a:t> </a:t>
            </a:r>
            <a:r>
              <a:rPr spc="-5" dirty="0">
                <a:solidFill>
                  <a:srgbClr val="001F5F"/>
                </a:solidFill>
                <a:latin typeface="Calibri"/>
                <a:cs typeface="Calibri"/>
              </a:rPr>
              <a:t>under</a:t>
            </a:r>
            <a:r>
              <a:rPr spc="-25" dirty="0">
                <a:solidFill>
                  <a:srgbClr val="001F5F"/>
                </a:solidFill>
                <a:latin typeface="Calibri"/>
                <a:cs typeface="Calibri"/>
              </a:rPr>
              <a:t> </a:t>
            </a:r>
            <a:r>
              <a:rPr dirty="0">
                <a:solidFill>
                  <a:srgbClr val="001F5F"/>
                </a:solidFill>
                <a:latin typeface="Calibri"/>
                <a:cs typeface="Calibri"/>
              </a:rPr>
              <a:t>Section</a:t>
            </a:r>
            <a:r>
              <a:rPr spc="5" dirty="0">
                <a:solidFill>
                  <a:srgbClr val="001F5F"/>
                </a:solidFill>
                <a:latin typeface="Calibri"/>
                <a:cs typeface="Calibri"/>
              </a:rPr>
              <a:t> </a:t>
            </a:r>
            <a:r>
              <a:rPr dirty="0">
                <a:solidFill>
                  <a:srgbClr val="001F5F"/>
                </a:solidFill>
                <a:latin typeface="Calibri"/>
                <a:cs typeface="Calibri"/>
              </a:rPr>
              <a:t>678)</a:t>
            </a:r>
            <a:endParaRPr dirty="0">
              <a:latin typeface="Calibri"/>
              <a:cs typeface="Calibri"/>
            </a:endParaRPr>
          </a:p>
          <a:p>
            <a:pPr marL="241300" indent="-228600">
              <a:lnSpc>
                <a:spcPts val="2039"/>
              </a:lnSpc>
              <a:spcBef>
                <a:spcPts val="280"/>
              </a:spcBef>
              <a:buFont typeface="Arial"/>
              <a:buChar char="•"/>
              <a:tabLst>
                <a:tab pos="240665" algn="l"/>
                <a:tab pos="241300" algn="l"/>
              </a:tabLst>
            </a:pPr>
            <a:r>
              <a:rPr dirty="0">
                <a:solidFill>
                  <a:srgbClr val="001F5F"/>
                </a:solidFill>
                <a:latin typeface="Calibri"/>
                <a:cs typeface="Calibri"/>
              </a:rPr>
              <a:t>A </a:t>
            </a:r>
            <a:r>
              <a:rPr spc="-5" dirty="0">
                <a:solidFill>
                  <a:srgbClr val="001F5F"/>
                </a:solidFill>
                <a:latin typeface="Calibri"/>
                <a:cs typeface="Calibri"/>
              </a:rPr>
              <a:t>beneficiary</a:t>
            </a:r>
            <a:r>
              <a:rPr dirty="0">
                <a:solidFill>
                  <a:srgbClr val="001F5F"/>
                </a:solidFill>
                <a:latin typeface="Calibri"/>
                <a:cs typeface="Calibri"/>
              </a:rPr>
              <a:t> </a:t>
            </a:r>
            <a:r>
              <a:rPr spc="-15" dirty="0">
                <a:solidFill>
                  <a:srgbClr val="001F5F"/>
                </a:solidFill>
                <a:latin typeface="Calibri"/>
                <a:cs typeface="Calibri"/>
              </a:rPr>
              <a:t>may</a:t>
            </a:r>
            <a:r>
              <a:rPr dirty="0">
                <a:solidFill>
                  <a:srgbClr val="001F5F"/>
                </a:solidFill>
                <a:latin typeface="Calibri"/>
                <a:cs typeface="Calibri"/>
              </a:rPr>
              <a:t> </a:t>
            </a:r>
            <a:r>
              <a:rPr spc="-5" dirty="0">
                <a:solidFill>
                  <a:srgbClr val="001F5F"/>
                </a:solidFill>
                <a:latin typeface="Calibri"/>
                <a:cs typeface="Calibri"/>
              </a:rPr>
              <a:t>be</a:t>
            </a:r>
            <a:r>
              <a:rPr dirty="0">
                <a:solidFill>
                  <a:srgbClr val="001F5F"/>
                </a:solidFill>
                <a:latin typeface="Calibri"/>
                <a:cs typeface="Calibri"/>
              </a:rPr>
              <a:t> </a:t>
            </a:r>
            <a:r>
              <a:rPr spc="-10" dirty="0">
                <a:solidFill>
                  <a:srgbClr val="001F5F"/>
                </a:solidFill>
                <a:latin typeface="Calibri"/>
                <a:cs typeface="Calibri"/>
              </a:rPr>
              <a:t>any</a:t>
            </a:r>
            <a:r>
              <a:rPr spc="-15" dirty="0">
                <a:solidFill>
                  <a:srgbClr val="001F5F"/>
                </a:solidFill>
                <a:latin typeface="Calibri"/>
                <a:cs typeface="Calibri"/>
              </a:rPr>
              <a:t> </a:t>
            </a:r>
            <a:r>
              <a:rPr spc="-5" dirty="0">
                <a:solidFill>
                  <a:srgbClr val="001F5F"/>
                </a:solidFill>
                <a:latin typeface="Calibri"/>
                <a:cs typeface="Calibri"/>
              </a:rPr>
              <a:t>beneficiary</a:t>
            </a:r>
            <a:r>
              <a:rPr dirty="0">
                <a:solidFill>
                  <a:srgbClr val="001F5F"/>
                </a:solidFill>
                <a:latin typeface="Calibri"/>
                <a:cs typeface="Calibri"/>
              </a:rPr>
              <a:t> </a:t>
            </a:r>
            <a:r>
              <a:rPr spc="-5" dirty="0">
                <a:solidFill>
                  <a:srgbClr val="001F5F"/>
                </a:solidFill>
                <a:latin typeface="Calibri"/>
                <a:cs typeface="Calibri"/>
              </a:rPr>
              <a:t>other</a:t>
            </a:r>
            <a:r>
              <a:rPr spc="-15" dirty="0">
                <a:solidFill>
                  <a:srgbClr val="001F5F"/>
                </a:solidFill>
                <a:latin typeface="Calibri"/>
                <a:cs typeface="Calibri"/>
              </a:rPr>
              <a:t> </a:t>
            </a:r>
            <a:r>
              <a:rPr dirty="0">
                <a:solidFill>
                  <a:srgbClr val="001F5F"/>
                </a:solidFill>
                <a:latin typeface="Calibri"/>
                <a:cs typeface="Calibri"/>
              </a:rPr>
              <a:t>than charity </a:t>
            </a:r>
            <a:r>
              <a:rPr spc="-10" dirty="0">
                <a:solidFill>
                  <a:srgbClr val="001F5F"/>
                </a:solidFill>
                <a:latin typeface="Calibri"/>
                <a:cs typeface="Calibri"/>
              </a:rPr>
              <a:t>(for </a:t>
            </a:r>
            <a:r>
              <a:rPr dirty="0">
                <a:solidFill>
                  <a:srgbClr val="001F5F"/>
                </a:solidFill>
                <a:latin typeface="Calibri"/>
                <a:cs typeface="Calibri"/>
              </a:rPr>
              <a:t>which</a:t>
            </a:r>
            <a:r>
              <a:rPr spc="-5" dirty="0">
                <a:solidFill>
                  <a:srgbClr val="001F5F"/>
                </a:solidFill>
                <a:latin typeface="Calibri"/>
                <a:cs typeface="Calibri"/>
              </a:rPr>
              <a:t> </a:t>
            </a:r>
            <a:r>
              <a:rPr dirty="0">
                <a:solidFill>
                  <a:srgbClr val="001F5F"/>
                </a:solidFill>
                <a:latin typeface="Calibri"/>
                <a:cs typeface="Calibri"/>
              </a:rPr>
              <a:t>a</a:t>
            </a:r>
            <a:r>
              <a:rPr spc="5" dirty="0">
                <a:solidFill>
                  <a:srgbClr val="001F5F"/>
                </a:solidFill>
                <a:latin typeface="Calibri"/>
                <a:cs typeface="Calibri"/>
              </a:rPr>
              <a:t> </a:t>
            </a:r>
            <a:r>
              <a:rPr spc="-5" dirty="0">
                <a:solidFill>
                  <a:srgbClr val="001F5F"/>
                </a:solidFill>
                <a:latin typeface="Calibri"/>
                <a:cs typeface="Calibri"/>
              </a:rPr>
              <a:t>shift</a:t>
            </a:r>
            <a:r>
              <a:rPr dirty="0">
                <a:solidFill>
                  <a:srgbClr val="001F5F"/>
                </a:solidFill>
                <a:latin typeface="Calibri"/>
                <a:cs typeface="Calibri"/>
              </a:rPr>
              <a:t> </a:t>
            </a:r>
            <a:r>
              <a:rPr spc="-5" dirty="0">
                <a:solidFill>
                  <a:srgbClr val="001F5F"/>
                </a:solidFill>
                <a:latin typeface="Calibri"/>
                <a:cs typeface="Calibri"/>
              </a:rPr>
              <a:t>of</a:t>
            </a:r>
            <a:r>
              <a:rPr dirty="0">
                <a:solidFill>
                  <a:srgbClr val="001F5F"/>
                </a:solidFill>
                <a:latin typeface="Calibri"/>
                <a:cs typeface="Calibri"/>
              </a:rPr>
              <a:t> </a:t>
            </a:r>
            <a:r>
              <a:rPr spc="-5" dirty="0">
                <a:solidFill>
                  <a:srgbClr val="001F5F"/>
                </a:solidFill>
                <a:latin typeface="Calibri"/>
                <a:cs typeface="Calibri"/>
              </a:rPr>
              <a:t>income</a:t>
            </a:r>
            <a:r>
              <a:rPr spc="-10" dirty="0">
                <a:solidFill>
                  <a:srgbClr val="001F5F"/>
                </a:solidFill>
                <a:latin typeface="Calibri"/>
                <a:cs typeface="Calibri"/>
              </a:rPr>
              <a:t> </a:t>
            </a:r>
            <a:r>
              <a:rPr spc="-5" dirty="0">
                <a:solidFill>
                  <a:srgbClr val="001F5F"/>
                </a:solidFill>
                <a:latin typeface="Calibri"/>
                <a:cs typeface="Calibri"/>
              </a:rPr>
              <a:t>out</a:t>
            </a:r>
            <a:r>
              <a:rPr dirty="0">
                <a:solidFill>
                  <a:srgbClr val="001F5F"/>
                </a:solidFill>
                <a:latin typeface="Calibri"/>
                <a:cs typeface="Calibri"/>
              </a:rPr>
              <a:t> </a:t>
            </a:r>
            <a:r>
              <a:rPr spc="-5" dirty="0">
                <a:solidFill>
                  <a:srgbClr val="001F5F"/>
                </a:solidFill>
                <a:latin typeface="Calibri"/>
                <a:cs typeface="Calibri"/>
              </a:rPr>
              <a:t>of</a:t>
            </a:r>
            <a:r>
              <a:rPr spc="-15" dirty="0">
                <a:solidFill>
                  <a:srgbClr val="001F5F"/>
                </a:solidFill>
                <a:latin typeface="Calibri"/>
                <a:cs typeface="Calibri"/>
              </a:rPr>
              <a:t> </a:t>
            </a:r>
            <a:r>
              <a:rPr dirty="0">
                <a:solidFill>
                  <a:srgbClr val="001F5F"/>
                </a:solidFill>
                <a:latin typeface="Calibri"/>
                <a:cs typeface="Calibri"/>
              </a:rPr>
              <a:t>the</a:t>
            </a:r>
            <a:r>
              <a:rPr spc="5" dirty="0">
                <a:solidFill>
                  <a:srgbClr val="001F5F"/>
                </a:solidFill>
                <a:latin typeface="Calibri"/>
                <a:cs typeface="Calibri"/>
              </a:rPr>
              <a:t> </a:t>
            </a:r>
            <a:r>
              <a:rPr spc="-5" dirty="0">
                <a:solidFill>
                  <a:srgbClr val="001F5F"/>
                </a:solidFill>
                <a:latin typeface="Calibri"/>
                <a:cs typeface="Calibri"/>
              </a:rPr>
              <a:t>trust</a:t>
            </a:r>
            <a:r>
              <a:rPr dirty="0">
                <a:solidFill>
                  <a:srgbClr val="001F5F"/>
                </a:solidFill>
                <a:latin typeface="Calibri"/>
                <a:cs typeface="Calibri"/>
              </a:rPr>
              <a:t> </a:t>
            </a:r>
            <a:r>
              <a:rPr spc="-10" dirty="0">
                <a:solidFill>
                  <a:srgbClr val="001F5F"/>
                </a:solidFill>
                <a:latin typeface="Calibri"/>
                <a:cs typeface="Calibri"/>
              </a:rPr>
              <a:t>to</a:t>
            </a:r>
            <a:r>
              <a:rPr dirty="0">
                <a:solidFill>
                  <a:srgbClr val="001F5F"/>
                </a:solidFill>
                <a:latin typeface="Calibri"/>
                <a:cs typeface="Calibri"/>
              </a:rPr>
              <a:t> the</a:t>
            </a:r>
            <a:endParaRPr dirty="0">
              <a:latin typeface="Calibri"/>
              <a:cs typeface="Calibri"/>
            </a:endParaRPr>
          </a:p>
          <a:p>
            <a:pPr marL="241300">
              <a:lnSpc>
                <a:spcPts val="1680"/>
              </a:lnSpc>
            </a:pPr>
            <a:r>
              <a:rPr spc="-5" dirty="0">
                <a:solidFill>
                  <a:srgbClr val="001F5F"/>
                </a:solidFill>
                <a:latin typeface="Calibri"/>
                <a:cs typeface="Calibri"/>
              </a:rPr>
              <a:t>beneficiary</a:t>
            </a:r>
            <a:r>
              <a:rPr dirty="0">
                <a:solidFill>
                  <a:srgbClr val="001F5F"/>
                </a:solidFill>
                <a:latin typeface="Calibri"/>
                <a:cs typeface="Calibri"/>
              </a:rPr>
              <a:t> is</a:t>
            </a:r>
            <a:r>
              <a:rPr spc="10" dirty="0">
                <a:solidFill>
                  <a:srgbClr val="001F5F"/>
                </a:solidFill>
                <a:latin typeface="Calibri"/>
                <a:cs typeface="Calibri"/>
              </a:rPr>
              <a:t> </a:t>
            </a:r>
            <a:r>
              <a:rPr spc="-5" dirty="0">
                <a:solidFill>
                  <a:srgbClr val="001F5F"/>
                </a:solidFill>
                <a:latin typeface="Calibri"/>
                <a:cs typeface="Calibri"/>
              </a:rPr>
              <a:t>allowed only </a:t>
            </a:r>
            <a:r>
              <a:rPr dirty="0">
                <a:solidFill>
                  <a:srgbClr val="001F5F"/>
                </a:solidFill>
                <a:latin typeface="Calibri"/>
                <a:cs typeface="Calibri"/>
              </a:rPr>
              <a:t>under</a:t>
            </a:r>
            <a:r>
              <a:rPr spc="-20" dirty="0">
                <a:solidFill>
                  <a:srgbClr val="001F5F"/>
                </a:solidFill>
                <a:latin typeface="Calibri"/>
                <a:cs typeface="Calibri"/>
              </a:rPr>
              <a:t> </a:t>
            </a:r>
            <a:r>
              <a:rPr spc="-5" dirty="0">
                <a:solidFill>
                  <a:srgbClr val="001F5F"/>
                </a:solidFill>
                <a:latin typeface="Calibri"/>
                <a:cs typeface="Calibri"/>
              </a:rPr>
              <a:t>Section</a:t>
            </a:r>
            <a:r>
              <a:rPr dirty="0">
                <a:solidFill>
                  <a:srgbClr val="001F5F"/>
                </a:solidFill>
                <a:latin typeface="Calibri"/>
                <a:cs typeface="Calibri"/>
              </a:rPr>
              <a:t> 642(c))</a:t>
            </a:r>
            <a:r>
              <a:rPr spc="-20" dirty="0">
                <a:solidFill>
                  <a:srgbClr val="001F5F"/>
                </a:solidFill>
                <a:latin typeface="Calibri"/>
                <a:cs typeface="Calibri"/>
              </a:rPr>
              <a:t> </a:t>
            </a:r>
            <a:r>
              <a:rPr dirty="0">
                <a:solidFill>
                  <a:srgbClr val="001F5F"/>
                </a:solidFill>
                <a:latin typeface="Calibri"/>
                <a:cs typeface="Calibri"/>
              </a:rPr>
              <a:t>and</a:t>
            </a:r>
            <a:r>
              <a:rPr spc="5" dirty="0">
                <a:solidFill>
                  <a:srgbClr val="001F5F"/>
                </a:solidFill>
                <a:latin typeface="Calibri"/>
                <a:cs typeface="Calibri"/>
              </a:rPr>
              <a:t> </a:t>
            </a:r>
            <a:r>
              <a:rPr spc="-15" dirty="0">
                <a:solidFill>
                  <a:srgbClr val="001F5F"/>
                </a:solidFill>
                <a:latin typeface="Calibri"/>
                <a:cs typeface="Calibri"/>
              </a:rPr>
              <a:t>may</a:t>
            </a:r>
            <a:r>
              <a:rPr spc="5" dirty="0">
                <a:solidFill>
                  <a:srgbClr val="001F5F"/>
                </a:solidFill>
                <a:latin typeface="Calibri"/>
                <a:cs typeface="Calibri"/>
              </a:rPr>
              <a:t> </a:t>
            </a:r>
            <a:r>
              <a:rPr dirty="0">
                <a:solidFill>
                  <a:srgbClr val="001F5F"/>
                </a:solidFill>
                <a:latin typeface="Calibri"/>
                <a:cs typeface="Calibri"/>
              </a:rPr>
              <a:t>include </a:t>
            </a:r>
            <a:r>
              <a:rPr spc="-5" dirty="0">
                <a:solidFill>
                  <a:srgbClr val="001F5F"/>
                </a:solidFill>
                <a:latin typeface="Calibri"/>
                <a:cs typeface="Calibri"/>
              </a:rPr>
              <a:t>other trusts</a:t>
            </a:r>
            <a:r>
              <a:rPr spc="15" dirty="0">
                <a:solidFill>
                  <a:srgbClr val="001F5F"/>
                </a:solidFill>
                <a:latin typeface="Calibri"/>
                <a:cs typeface="Calibri"/>
              </a:rPr>
              <a:t> </a:t>
            </a:r>
            <a:r>
              <a:rPr dirty="0">
                <a:solidFill>
                  <a:srgbClr val="001F5F"/>
                </a:solidFill>
                <a:latin typeface="Calibri"/>
                <a:cs typeface="Calibri"/>
              </a:rPr>
              <a:t>or</a:t>
            </a:r>
            <a:r>
              <a:rPr spc="-10" dirty="0">
                <a:solidFill>
                  <a:srgbClr val="001F5F"/>
                </a:solidFill>
                <a:latin typeface="Calibri"/>
                <a:cs typeface="Calibri"/>
              </a:rPr>
              <a:t> any</a:t>
            </a:r>
            <a:r>
              <a:rPr spc="-15" dirty="0">
                <a:solidFill>
                  <a:srgbClr val="001F5F"/>
                </a:solidFill>
                <a:latin typeface="Calibri"/>
                <a:cs typeface="Calibri"/>
              </a:rPr>
              <a:t> </a:t>
            </a:r>
            <a:r>
              <a:rPr spc="-5" dirty="0">
                <a:solidFill>
                  <a:srgbClr val="001F5F"/>
                </a:solidFill>
                <a:latin typeface="Calibri"/>
                <a:cs typeface="Calibri"/>
              </a:rPr>
              <a:t>other</a:t>
            </a:r>
            <a:r>
              <a:rPr dirty="0">
                <a:solidFill>
                  <a:srgbClr val="001F5F"/>
                </a:solidFill>
                <a:latin typeface="Calibri"/>
                <a:cs typeface="Calibri"/>
              </a:rPr>
              <a:t> non-charitable</a:t>
            </a:r>
            <a:endParaRPr dirty="0">
              <a:latin typeface="Calibri"/>
              <a:cs typeface="Calibri"/>
            </a:endParaRPr>
          </a:p>
          <a:p>
            <a:pPr marL="241300">
              <a:lnSpc>
                <a:spcPts val="2039"/>
              </a:lnSpc>
            </a:pPr>
            <a:r>
              <a:rPr spc="-20" dirty="0">
                <a:solidFill>
                  <a:srgbClr val="001F5F"/>
                </a:solidFill>
                <a:latin typeface="Calibri"/>
                <a:cs typeface="Calibri"/>
              </a:rPr>
              <a:t>“person,”</a:t>
            </a:r>
            <a:r>
              <a:rPr spc="-30" dirty="0">
                <a:solidFill>
                  <a:srgbClr val="001F5F"/>
                </a:solidFill>
                <a:latin typeface="Calibri"/>
                <a:cs typeface="Calibri"/>
              </a:rPr>
              <a:t> </a:t>
            </a:r>
            <a:r>
              <a:rPr dirty="0">
                <a:solidFill>
                  <a:srgbClr val="001F5F"/>
                </a:solidFill>
                <a:latin typeface="Calibri"/>
                <a:cs typeface="Calibri"/>
              </a:rPr>
              <a:t>including</a:t>
            </a:r>
            <a:r>
              <a:rPr spc="-25" dirty="0">
                <a:solidFill>
                  <a:srgbClr val="001F5F"/>
                </a:solidFill>
                <a:latin typeface="Calibri"/>
                <a:cs typeface="Calibri"/>
              </a:rPr>
              <a:t> </a:t>
            </a:r>
            <a:r>
              <a:rPr dirty="0">
                <a:solidFill>
                  <a:srgbClr val="001F5F"/>
                </a:solidFill>
                <a:latin typeface="Calibri"/>
                <a:cs typeface="Calibri"/>
              </a:rPr>
              <a:t>a</a:t>
            </a:r>
            <a:r>
              <a:rPr spc="-10" dirty="0">
                <a:solidFill>
                  <a:srgbClr val="001F5F"/>
                </a:solidFill>
                <a:latin typeface="Calibri"/>
                <a:cs typeface="Calibri"/>
              </a:rPr>
              <a:t> corporation</a:t>
            </a:r>
            <a:endParaRPr dirty="0">
              <a:latin typeface="Calibri"/>
              <a:cs typeface="Calibri"/>
            </a:endParaRPr>
          </a:p>
          <a:p>
            <a:pPr marL="241300" marR="217170" indent="-228600">
              <a:lnSpc>
                <a:spcPct val="70000"/>
              </a:lnSpc>
              <a:spcBef>
                <a:spcPts val="1005"/>
              </a:spcBef>
              <a:buFont typeface="Arial"/>
              <a:buChar char="•"/>
              <a:tabLst>
                <a:tab pos="240665" algn="l"/>
                <a:tab pos="241300" algn="l"/>
              </a:tabLst>
            </a:pPr>
            <a:r>
              <a:rPr spc="-5" dirty="0">
                <a:solidFill>
                  <a:srgbClr val="001F5F"/>
                </a:solidFill>
                <a:latin typeface="Calibri"/>
                <a:cs typeface="Calibri"/>
              </a:rPr>
              <a:t>Hence,</a:t>
            </a:r>
            <a:r>
              <a:rPr dirty="0">
                <a:solidFill>
                  <a:srgbClr val="001F5F"/>
                </a:solidFill>
                <a:latin typeface="Calibri"/>
                <a:cs typeface="Calibri"/>
              </a:rPr>
              <a:t> </a:t>
            </a:r>
            <a:r>
              <a:rPr spc="-5" dirty="0">
                <a:solidFill>
                  <a:srgbClr val="001F5F"/>
                </a:solidFill>
                <a:latin typeface="Calibri"/>
                <a:cs typeface="Calibri"/>
              </a:rPr>
              <a:t>distributions</a:t>
            </a:r>
            <a:r>
              <a:rPr spc="15" dirty="0">
                <a:solidFill>
                  <a:srgbClr val="001F5F"/>
                </a:solidFill>
                <a:latin typeface="Calibri"/>
                <a:cs typeface="Calibri"/>
              </a:rPr>
              <a:t> </a:t>
            </a:r>
            <a:r>
              <a:rPr spc="-15" dirty="0">
                <a:solidFill>
                  <a:srgbClr val="001F5F"/>
                </a:solidFill>
                <a:latin typeface="Calibri"/>
                <a:cs typeface="Calibri"/>
              </a:rPr>
              <a:t>may</a:t>
            </a:r>
            <a:r>
              <a:rPr spc="10" dirty="0">
                <a:solidFill>
                  <a:srgbClr val="001F5F"/>
                </a:solidFill>
                <a:latin typeface="Calibri"/>
                <a:cs typeface="Calibri"/>
              </a:rPr>
              <a:t> </a:t>
            </a:r>
            <a:r>
              <a:rPr spc="-5" dirty="0">
                <a:solidFill>
                  <a:srgbClr val="001F5F"/>
                </a:solidFill>
                <a:latin typeface="Calibri"/>
                <a:cs typeface="Calibri"/>
              </a:rPr>
              <a:t>be</a:t>
            </a:r>
            <a:r>
              <a:rPr spc="-10" dirty="0">
                <a:solidFill>
                  <a:srgbClr val="001F5F"/>
                </a:solidFill>
                <a:latin typeface="Calibri"/>
                <a:cs typeface="Calibri"/>
              </a:rPr>
              <a:t> </a:t>
            </a:r>
            <a:r>
              <a:rPr spc="-5" dirty="0">
                <a:solidFill>
                  <a:srgbClr val="001F5F"/>
                </a:solidFill>
                <a:latin typeface="Calibri"/>
                <a:cs typeface="Calibri"/>
              </a:rPr>
              <a:t>authorized</a:t>
            </a:r>
            <a:r>
              <a:rPr spc="10" dirty="0">
                <a:solidFill>
                  <a:srgbClr val="001F5F"/>
                </a:solidFill>
                <a:latin typeface="Calibri"/>
                <a:cs typeface="Calibri"/>
              </a:rPr>
              <a:t> </a:t>
            </a:r>
            <a:r>
              <a:rPr spc="-10" dirty="0">
                <a:solidFill>
                  <a:srgbClr val="001F5F"/>
                </a:solidFill>
                <a:latin typeface="Calibri"/>
                <a:cs typeface="Calibri"/>
              </a:rPr>
              <a:t>to</a:t>
            </a:r>
            <a:r>
              <a:rPr spc="-5" dirty="0">
                <a:solidFill>
                  <a:srgbClr val="001F5F"/>
                </a:solidFill>
                <a:latin typeface="Calibri"/>
                <a:cs typeface="Calibri"/>
              </a:rPr>
              <a:t> be </a:t>
            </a:r>
            <a:r>
              <a:rPr dirty="0">
                <a:solidFill>
                  <a:srgbClr val="001F5F"/>
                </a:solidFill>
                <a:latin typeface="Calibri"/>
                <a:cs typeface="Calibri"/>
              </a:rPr>
              <a:t>made</a:t>
            </a:r>
            <a:r>
              <a:rPr spc="10" dirty="0">
                <a:solidFill>
                  <a:srgbClr val="001F5F"/>
                </a:solidFill>
                <a:latin typeface="Calibri"/>
                <a:cs typeface="Calibri"/>
              </a:rPr>
              <a:t> </a:t>
            </a:r>
            <a:r>
              <a:rPr spc="-15" dirty="0">
                <a:solidFill>
                  <a:srgbClr val="001F5F"/>
                </a:solidFill>
                <a:latin typeface="Calibri"/>
                <a:cs typeface="Calibri"/>
              </a:rPr>
              <a:t>to</a:t>
            </a:r>
            <a:r>
              <a:rPr dirty="0">
                <a:solidFill>
                  <a:srgbClr val="001F5F"/>
                </a:solidFill>
                <a:latin typeface="Calibri"/>
                <a:cs typeface="Calibri"/>
              </a:rPr>
              <a:t> the</a:t>
            </a:r>
            <a:r>
              <a:rPr spc="10" dirty="0">
                <a:solidFill>
                  <a:srgbClr val="001F5F"/>
                </a:solidFill>
                <a:latin typeface="Calibri"/>
                <a:cs typeface="Calibri"/>
              </a:rPr>
              <a:t> </a:t>
            </a:r>
            <a:r>
              <a:rPr spc="-5" dirty="0">
                <a:solidFill>
                  <a:srgbClr val="001F5F"/>
                </a:solidFill>
                <a:latin typeface="Calibri"/>
                <a:cs typeface="Calibri"/>
              </a:rPr>
              <a:t>spouses</a:t>
            </a:r>
            <a:r>
              <a:rPr spc="5" dirty="0">
                <a:solidFill>
                  <a:srgbClr val="001F5F"/>
                </a:solidFill>
                <a:latin typeface="Calibri"/>
                <a:cs typeface="Calibri"/>
              </a:rPr>
              <a:t> </a:t>
            </a:r>
            <a:r>
              <a:rPr spc="-5" dirty="0">
                <a:solidFill>
                  <a:srgbClr val="001F5F"/>
                </a:solidFill>
                <a:latin typeface="Calibri"/>
                <a:cs typeface="Calibri"/>
              </a:rPr>
              <a:t>of</a:t>
            </a:r>
            <a:r>
              <a:rPr spc="-10" dirty="0">
                <a:solidFill>
                  <a:srgbClr val="001F5F"/>
                </a:solidFill>
                <a:latin typeface="Calibri"/>
                <a:cs typeface="Calibri"/>
              </a:rPr>
              <a:t> </a:t>
            </a:r>
            <a:r>
              <a:rPr dirty="0">
                <a:solidFill>
                  <a:srgbClr val="001F5F"/>
                </a:solidFill>
                <a:latin typeface="Calibri"/>
                <a:cs typeface="Calibri"/>
              </a:rPr>
              <a:t>the </a:t>
            </a:r>
            <a:r>
              <a:rPr spc="-5" dirty="0">
                <a:solidFill>
                  <a:srgbClr val="001F5F"/>
                </a:solidFill>
                <a:latin typeface="Calibri"/>
                <a:cs typeface="Calibri"/>
              </a:rPr>
              <a:t>primary</a:t>
            </a:r>
            <a:r>
              <a:rPr spc="10" dirty="0">
                <a:solidFill>
                  <a:srgbClr val="001F5F"/>
                </a:solidFill>
                <a:latin typeface="Calibri"/>
                <a:cs typeface="Calibri"/>
              </a:rPr>
              <a:t> </a:t>
            </a:r>
            <a:r>
              <a:rPr spc="-5" dirty="0">
                <a:solidFill>
                  <a:srgbClr val="001F5F"/>
                </a:solidFill>
                <a:latin typeface="Calibri"/>
                <a:cs typeface="Calibri"/>
              </a:rPr>
              <a:t>beneficiaries</a:t>
            </a:r>
            <a:r>
              <a:rPr spc="30" dirty="0">
                <a:solidFill>
                  <a:srgbClr val="001F5F"/>
                </a:solidFill>
                <a:latin typeface="Calibri"/>
                <a:cs typeface="Calibri"/>
              </a:rPr>
              <a:t> </a:t>
            </a:r>
            <a:r>
              <a:rPr spc="-5" dirty="0">
                <a:solidFill>
                  <a:srgbClr val="001F5F"/>
                </a:solidFill>
                <a:latin typeface="Calibri"/>
                <a:cs typeface="Calibri"/>
              </a:rPr>
              <a:t>(such</a:t>
            </a:r>
            <a:r>
              <a:rPr dirty="0">
                <a:solidFill>
                  <a:srgbClr val="001F5F"/>
                </a:solidFill>
                <a:latin typeface="Calibri"/>
                <a:cs typeface="Calibri"/>
              </a:rPr>
              <a:t> as the </a:t>
            </a:r>
            <a:r>
              <a:rPr spc="-440" dirty="0">
                <a:solidFill>
                  <a:srgbClr val="001F5F"/>
                </a:solidFill>
                <a:latin typeface="Calibri"/>
                <a:cs typeface="Calibri"/>
              </a:rPr>
              <a:t> </a:t>
            </a:r>
            <a:r>
              <a:rPr spc="-5" dirty="0">
                <a:solidFill>
                  <a:srgbClr val="001F5F"/>
                </a:solidFill>
                <a:latin typeface="Calibri"/>
                <a:cs typeface="Calibri"/>
              </a:rPr>
              <a:t>spouses</a:t>
            </a:r>
            <a:r>
              <a:rPr dirty="0">
                <a:solidFill>
                  <a:srgbClr val="001F5F"/>
                </a:solidFill>
                <a:latin typeface="Calibri"/>
                <a:cs typeface="Calibri"/>
              </a:rPr>
              <a:t> </a:t>
            </a:r>
            <a:r>
              <a:rPr spc="-5" dirty="0">
                <a:solidFill>
                  <a:srgbClr val="001F5F"/>
                </a:solidFill>
                <a:latin typeface="Calibri"/>
                <a:cs typeface="Calibri"/>
              </a:rPr>
              <a:t>of</a:t>
            </a:r>
            <a:r>
              <a:rPr spc="-15" dirty="0">
                <a:solidFill>
                  <a:srgbClr val="001F5F"/>
                </a:solidFill>
                <a:latin typeface="Calibri"/>
                <a:cs typeface="Calibri"/>
              </a:rPr>
              <a:t> </a:t>
            </a:r>
            <a:r>
              <a:rPr spc="-5" dirty="0">
                <a:solidFill>
                  <a:srgbClr val="001F5F"/>
                </a:solidFill>
                <a:latin typeface="Calibri"/>
                <a:cs typeface="Calibri"/>
              </a:rPr>
              <a:t>descendants</a:t>
            </a:r>
            <a:r>
              <a:rPr dirty="0">
                <a:solidFill>
                  <a:srgbClr val="001F5F"/>
                </a:solidFill>
                <a:latin typeface="Calibri"/>
                <a:cs typeface="Calibri"/>
              </a:rPr>
              <a:t> </a:t>
            </a:r>
            <a:r>
              <a:rPr spc="-5" dirty="0">
                <a:solidFill>
                  <a:srgbClr val="001F5F"/>
                </a:solidFill>
                <a:latin typeface="Calibri"/>
                <a:cs typeface="Calibri"/>
              </a:rPr>
              <a:t>of</a:t>
            </a:r>
            <a:r>
              <a:rPr spc="-10" dirty="0">
                <a:solidFill>
                  <a:srgbClr val="001F5F"/>
                </a:solidFill>
                <a:latin typeface="Calibri"/>
                <a:cs typeface="Calibri"/>
              </a:rPr>
              <a:t> </a:t>
            </a:r>
            <a:r>
              <a:rPr dirty="0">
                <a:solidFill>
                  <a:srgbClr val="001F5F"/>
                </a:solidFill>
                <a:latin typeface="Calibri"/>
                <a:cs typeface="Calibri"/>
              </a:rPr>
              <a:t>the </a:t>
            </a:r>
            <a:r>
              <a:rPr spc="-10" dirty="0">
                <a:solidFill>
                  <a:srgbClr val="001F5F"/>
                </a:solidFill>
                <a:latin typeface="Calibri"/>
                <a:cs typeface="Calibri"/>
              </a:rPr>
              <a:t>person</a:t>
            </a:r>
            <a:r>
              <a:rPr dirty="0">
                <a:solidFill>
                  <a:srgbClr val="001F5F"/>
                </a:solidFill>
                <a:latin typeface="Calibri"/>
                <a:cs typeface="Calibri"/>
              </a:rPr>
              <a:t> whose</a:t>
            </a:r>
            <a:r>
              <a:rPr spc="-15" dirty="0">
                <a:solidFill>
                  <a:srgbClr val="001F5F"/>
                </a:solidFill>
                <a:latin typeface="Calibri"/>
                <a:cs typeface="Calibri"/>
              </a:rPr>
              <a:t> </a:t>
            </a:r>
            <a:r>
              <a:rPr spc="-5" dirty="0">
                <a:solidFill>
                  <a:srgbClr val="001F5F"/>
                </a:solidFill>
                <a:latin typeface="Calibri"/>
                <a:cs typeface="Calibri"/>
              </a:rPr>
              <a:t>wealth</a:t>
            </a:r>
            <a:r>
              <a:rPr dirty="0">
                <a:solidFill>
                  <a:srgbClr val="001F5F"/>
                </a:solidFill>
                <a:latin typeface="Calibri"/>
                <a:cs typeface="Calibri"/>
              </a:rPr>
              <a:t> funded</a:t>
            </a:r>
            <a:r>
              <a:rPr spc="-20" dirty="0">
                <a:solidFill>
                  <a:srgbClr val="001F5F"/>
                </a:solidFill>
                <a:latin typeface="Calibri"/>
                <a:cs typeface="Calibri"/>
              </a:rPr>
              <a:t> </a:t>
            </a:r>
            <a:r>
              <a:rPr dirty="0">
                <a:solidFill>
                  <a:srgbClr val="001F5F"/>
                </a:solidFill>
                <a:latin typeface="Calibri"/>
                <a:cs typeface="Calibri"/>
              </a:rPr>
              <a:t>the </a:t>
            </a:r>
            <a:r>
              <a:rPr spc="-5" dirty="0">
                <a:solidFill>
                  <a:srgbClr val="001F5F"/>
                </a:solidFill>
                <a:latin typeface="Calibri"/>
                <a:cs typeface="Calibri"/>
              </a:rPr>
              <a:t>trust)</a:t>
            </a:r>
            <a:endParaRPr dirty="0">
              <a:latin typeface="Calibri"/>
              <a:cs typeface="Calibri"/>
            </a:endParaRPr>
          </a:p>
          <a:p>
            <a:pPr marL="241300" indent="-228600">
              <a:lnSpc>
                <a:spcPct val="100000"/>
              </a:lnSpc>
              <a:spcBef>
                <a:spcPts val="280"/>
              </a:spcBef>
              <a:buFont typeface="Arial"/>
              <a:buChar char="•"/>
              <a:tabLst>
                <a:tab pos="240665" algn="l"/>
                <a:tab pos="241300" algn="l"/>
              </a:tabLst>
            </a:pPr>
            <a:r>
              <a:rPr dirty="0">
                <a:solidFill>
                  <a:srgbClr val="001F5F"/>
                </a:solidFill>
                <a:latin typeface="Calibri"/>
                <a:cs typeface="Calibri"/>
              </a:rPr>
              <a:t>It</a:t>
            </a:r>
            <a:r>
              <a:rPr spc="-5" dirty="0">
                <a:solidFill>
                  <a:srgbClr val="001F5F"/>
                </a:solidFill>
                <a:latin typeface="Calibri"/>
                <a:cs typeface="Calibri"/>
              </a:rPr>
              <a:t> </a:t>
            </a:r>
            <a:r>
              <a:rPr spc="-15" dirty="0">
                <a:solidFill>
                  <a:srgbClr val="001F5F"/>
                </a:solidFill>
                <a:latin typeface="Calibri"/>
                <a:cs typeface="Calibri"/>
              </a:rPr>
              <a:t>may</a:t>
            </a:r>
            <a:r>
              <a:rPr spc="5" dirty="0">
                <a:solidFill>
                  <a:srgbClr val="001F5F"/>
                </a:solidFill>
                <a:latin typeface="Calibri"/>
                <a:cs typeface="Calibri"/>
              </a:rPr>
              <a:t> </a:t>
            </a:r>
            <a:r>
              <a:rPr spc="-20" dirty="0">
                <a:solidFill>
                  <a:srgbClr val="001F5F"/>
                </a:solidFill>
                <a:latin typeface="Calibri"/>
                <a:cs typeface="Calibri"/>
              </a:rPr>
              <a:t>make</a:t>
            </a:r>
            <a:r>
              <a:rPr spc="5" dirty="0">
                <a:solidFill>
                  <a:srgbClr val="001F5F"/>
                </a:solidFill>
                <a:latin typeface="Calibri"/>
                <a:cs typeface="Calibri"/>
              </a:rPr>
              <a:t> </a:t>
            </a:r>
            <a:r>
              <a:rPr spc="-5" dirty="0">
                <a:solidFill>
                  <a:srgbClr val="001F5F"/>
                </a:solidFill>
                <a:latin typeface="Calibri"/>
                <a:cs typeface="Calibri"/>
              </a:rPr>
              <a:t>sense</a:t>
            </a:r>
            <a:r>
              <a:rPr spc="10" dirty="0">
                <a:solidFill>
                  <a:srgbClr val="001F5F"/>
                </a:solidFill>
                <a:latin typeface="Calibri"/>
                <a:cs typeface="Calibri"/>
              </a:rPr>
              <a:t> </a:t>
            </a:r>
            <a:r>
              <a:rPr spc="-15" dirty="0">
                <a:solidFill>
                  <a:srgbClr val="001F5F"/>
                </a:solidFill>
                <a:latin typeface="Calibri"/>
                <a:cs typeface="Calibri"/>
              </a:rPr>
              <a:t>to</a:t>
            </a:r>
            <a:r>
              <a:rPr dirty="0">
                <a:solidFill>
                  <a:srgbClr val="001F5F"/>
                </a:solidFill>
                <a:latin typeface="Calibri"/>
                <a:cs typeface="Calibri"/>
              </a:rPr>
              <a:t> include</a:t>
            </a:r>
            <a:r>
              <a:rPr spc="-5" dirty="0">
                <a:solidFill>
                  <a:srgbClr val="001F5F"/>
                </a:solidFill>
                <a:latin typeface="Calibri"/>
                <a:cs typeface="Calibri"/>
              </a:rPr>
              <a:t> such</a:t>
            </a:r>
            <a:r>
              <a:rPr dirty="0">
                <a:solidFill>
                  <a:srgbClr val="001F5F"/>
                </a:solidFill>
                <a:latin typeface="Calibri"/>
                <a:cs typeface="Calibri"/>
              </a:rPr>
              <a:t> </a:t>
            </a:r>
            <a:r>
              <a:rPr spc="-5" dirty="0">
                <a:solidFill>
                  <a:srgbClr val="001F5F"/>
                </a:solidFill>
                <a:latin typeface="Calibri"/>
                <a:cs typeface="Calibri"/>
              </a:rPr>
              <a:t>spouses</a:t>
            </a:r>
            <a:r>
              <a:rPr spc="5" dirty="0">
                <a:solidFill>
                  <a:srgbClr val="001F5F"/>
                </a:solidFill>
                <a:latin typeface="Calibri"/>
                <a:cs typeface="Calibri"/>
              </a:rPr>
              <a:t> </a:t>
            </a:r>
            <a:r>
              <a:rPr dirty="0">
                <a:solidFill>
                  <a:srgbClr val="001F5F"/>
                </a:solidFill>
                <a:latin typeface="Calibri"/>
                <a:cs typeface="Calibri"/>
              </a:rPr>
              <a:t>as</a:t>
            </a:r>
            <a:r>
              <a:rPr spc="10" dirty="0">
                <a:solidFill>
                  <a:srgbClr val="001F5F"/>
                </a:solidFill>
                <a:latin typeface="Calibri"/>
                <a:cs typeface="Calibri"/>
              </a:rPr>
              <a:t> </a:t>
            </a:r>
            <a:r>
              <a:rPr spc="-5" dirty="0">
                <a:solidFill>
                  <a:srgbClr val="001F5F"/>
                </a:solidFill>
                <a:latin typeface="Calibri"/>
                <a:cs typeface="Calibri"/>
              </a:rPr>
              <a:t>discretionary</a:t>
            </a:r>
            <a:r>
              <a:rPr spc="5" dirty="0">
                <a:solidFill>
                  <a:srgbClr val="001F5F"/>
                </a:solidFill>
                <a:latin typeface="Calibri"/>
                <a:cs typeface="Calibri"/>
              </a:rPr>
              <a:t> </a:t>
            </a:r>
            <a:r>
              <a:rPr spc="-5" dirty="0">
                <a:solidFill>
                  <a:srgbClr val="001F5F"/>
                </a:solidFill>
                <a:latin typeface="Calibri"/>
                <a:cs typeface="Calibri"/>
              </a:rPr>
              <a:t>beneficiaries</a:t>
            </a:r>
            <a:r>
              <a:rPr spc="25" dirty="0">
                <a:solidFill>
                  <a:srgbClr val="001F5F"/>
                </a:solidFill>
                <a:latin typeface="Calibri"/>
                <a:cs typeface="Calibri"/>
              </a:rPr>
              <a:t> </a:t>
            </a:r>
            <a:r>
              <a:rPr spc="-15" dirty="0">
                <a:solidFill>
                  <a:srgbClr val="001F5F"/>
                </a:solidFill>
                <a:latin typeface="Calibri"/>
                <a:cs typeface="Calibri"/>
              </a:rPr>
              <a:t>for</a:t>
            </a:r>
            <a:r>
              <a:rPr spc="-10" dirty="0">
                <a:solidFill>
                  <a:srgbClr val="001F5F"/>
                </a:solidFill>
                <a:latin typeface="Calibri"/>
                <a:cs typeface="Calibri"/>
              </a:rPr>
              <a:t> </a:t>
            </a:r>
            <a:r>
              <a:rPr spc="-15" dirty="0">
                <a:solidFill>
                  <a:srgbClr val="001F5F"/>
                </a:solidFill>
                <a:latin typeface="Calibri"/>
                <a:cs typeface="Calibri"/>
              </a:rPr>
              <a:t>at</a:t>
            </a:r>
            <a:r>
              <a:rPr spc="10" dirty="0">
                <a:solidFill>
                  <a:srgbClr val="001F5F"/>
                </a:solidFill>
                <a:latin typeface="Calibri"/>
                <a:cs typeface="Calibri"/>
              </a:rPr>
              <a:t> </a:t>
            </a:r>
            <a:r>
              <a:rPr spc="-5" dirty="0">
                <a:solidFill>
                  <a:srgbClr val="001F5F"/>
                </a:solidFill>
                <a:latin typeface="Calibri"/>
                <a:cs typeface="Calibri"/>
              </a:rPr>
              <a:t>least</a:t>
            </a:r>
            <a:r>
              <a:rPr spc="30" dirty="0">
                <a:solidFill>
                  <a:srgbClr val="001F5F"/>
                </a:solidFill>
                <a:latin typeface="Calibri"/>
                <a:cs typeface="Calibri"/>
              </a:rPr>
              <a:t> </a:t>
            </a:r>
            <a:r>
              <a:rPr spc="-10" dirty="0">
                <a:solidFill>
                  <a:srgbClr val="001F5F"/>
                </a:solidFill>
                <a:latin typeface="Calibri"/>
                <a:cs typeface="Calibri"/>
              </a:rPr>
              <a:t>two</a:t>
            </a:r>
            <a:r>
              <a:rPr dirty="0">
                <a:solidFill>
                  <a:srgbClr val="001F5F"/>
                </a:solidFill>
                <a:latin typeface="Calibri"/>
                <a:cs typeface="Calibri"/>
              </a:rPr>
              <a:t> </a:t>
            </a:r>
            <a:r>
              <a:rPr spc="-5" dirty="0">
                <a:solidFill>
                  <a:srgbClr val="001F5F"/>
                </a:solidFill>
                <a:latin typeface="Calibri"/>
                <a:cs typeface="Calibri"/>
              </a:rPr>
              <a:t>reasons:</a:t>
            </a:r>
            <a:endParaRPr dirty="0">
              <a:latin typeface="Calibri"/>
              <a:cs typeface="Calibri"/>
            </a:endParaRPr>
          </a:p>
          <a:p>
            <a:pPr marL="927100" lvl="1" indent="-228600">
              <a:lnSpc>
                <a:spcPct val="100000"/>
              </a:lnSpc>
              <a:spcBef>
                <a:spcPts val="275"/>
              </a:spcBef>
              <a:buFont typeface="Wingdings"/>
              <a:buChar char=""/>
              <a:tabLst>
                <a:tab pos="927100" algn="l"/>
              </a:tabLst>
            </a:pPr>
            <a:r>
              <a:rPr spc="-15" dirty="0">
                <a:solidFill>
                  <a:srgbClr val="001F5F"/>
                </a:solidFill>
                <a:latin typeface="Calibri"/>
                <a:cs typeface="Calibri"/>
              </a:rPr>
              <a:t>First,</a:t>
            </a:r>
            <a:r>
              <a:rPr spc="15" dirty="0">
                <a:solidFill>
                  <a:srgbClr val="001F5F"/>
                </a:solidFill>
                <a:latin typeface="Calibri"/>
                <a:cs typeface="Calibri"/>
              </a:rPr>
              <a:t> </a:t>
            </a:r>
            <a:r>
              <a:rPr dirty="0">
                <a:solidFill>
                  <a:srgbClr val="001F5F"/>
                </a:solidFill>
                <a:latin typeface="Calibri"/>
                <a:cs typeface="Calibri"/>
              </a:rPr>
              <a:t>the</a:t>
            </a:r>
            <a:r>
              <a:rPr spc="5" dirty="0">
                <a:solidFill>
                  <a:srgbClr val="001F5F"/>
                </a:solidFill>
                <a:latin typeface="Calibri"/>
                <a:cs typeface="Calibri"/>
              </a:rPr>
              <a:t> </a:t>
            </a:r>
            <a:r>
              <a:rPr dirty="0">
                <a:solidFill>
                  <a:srgbClr val="001F5F"/>
                </a:solidFill>
                <a:latin typeface="Calibri"/>
                <a:cs typeface="Calibri"/>
              </a:rPr>
              <a:t>descendant</a:t>
            </a:r>
            <a:r>
              <a:rPr spc="-10" dirty="0">
                <a:solidFill>
                  <a:srgbClr val="001F5F"/>
                </a:solidFill>
                <a:latin typeface="Calibri"/>
                <a:cs typeface="Calibri"/>
              </a:rPr>
              <a:t> </a:t>
            </a:r>
            <a:r>
              <a:rPr spc="-15" dirty="0">
                <a:solidFill>
                  <a:srgbClr val="001F5F"/>
                </a:solidFill>
                <a:latin typeface="Calibri"/>
                <a:cs typeface="Calibri"/>
              </a:rPr>
              <a:t>may</a:t>
            </a:r>
            <a:r>
              <a:rPr dirty="0">
                <a:solidFill>
                  <a:srgbClr val="001F5F"/>
                </a:solidFill>
                <a:latin typeface="Calibri"/>
                <a:cs typeface="Calibri"/>
              </a:rPr>
              <a:t> </a:t>
            </a:r>
            <a:r>
              <a:rPr spc="-5" dirty="0">
                <a:solidFill>
                  <a:srgbClr val="001F5F"/>
                </a:solidFill>
                <a:latin typeface="Calibri"/>
                <a:cs typeface="Calibri"/>
              </a:rPr>
              <a:t>be</a:t>
            </a:r>
            <a:r>
              <a:rPr dirty="0">
                <a:solidFill>
                  <a:srgbClr val="001F5F"/>
                </a:solidFill>
                <a:latin typeface="Calibri"/>
                <a:cs typeface="Calibri"/>
              </a:rPr>
              <a:t> </a:t>
            </a:r>
            <a:r>
              <a:rPr spc="-5" dirty="0">
                <a:solidFill>
                  <a:srgbClr val="001F5F"/>
                </a:solidFill>
                <a:latin typeface="Calibri"/>
                <a:cs typeface="Calibri"/>
              </a:rPr>
              <a:t>under</a:t>
            </a:r>
            <a:r>
              <a:rPr spc="-25" dirty="0">
                <a:solidFill>
                  <a:srgbClr val="001F5F"/>
                </a:solidFill>
                <a:latin typeface="Calibri"/>
                <a:cs typeface="Calibri"/>
              </a:rPr>
              <a:t> </a:t>
            </a:r>
            <a:r>
              <a:rPr dirty="0">
                <a:solidFill>
                  <a:srgbClr val="001F5F"/>
                </a:solidFill>
                <a:latin typeface="Calibri"/>
                <a:cs typeface="Calibri"/>
              </a:rPr>
              <a:t>the</a:t>
            </a:r>
            <a:r>
              <a:rPr spc="5" dirty="0">
                <a:solidFill>
                  <a:srgbClr val="001F5F"/>
                </a:solidFill>
                <a:latin typeface="Calibri"/>
                <a:cs typeface="Calibri"/>
              </a:rPr>
              <a:t> </a:t>
            </a:r>
            <a:r>
              <a:rPr spc="-10" dirty="0">
                <a:solidFill>
                  <a:srgbClr val="001F5F"/>
                </a:solidFill>
                <a:latin typeface="Calibri"/>
                <a:cs typeface="Calibri"/>
              </a:rPr>
              <a:t>threat</a:t>
            </a:r>
            <a:r>
              <a:rPr spc="10" dirty="0">
                <a:solidFill>
                  <a:srgbClr val="001F5F"/>
                </a:solidFill>
                <a:latin typeface="Calibri"/>
                <a:cs typeface="Calibri"/>
              </a:rPr>
              <a:t> </a:t>
            </a:r>
            <a:r>
              <a:rPr spc="-5" dirty="0">
                <a:solidFill>
                  <a:srgbClr val="001F5F"/>
                </a:solidFill>
                <a:latin typeface="Calibri"/>
                <a:cs typeface="Calibri"/>
              </a:rPr>
              <a:t>of </a:t>
            </a:r>
            <a:r>
              <a:rPr dirty="0">
                <a:solidFill>
                  <a:srgbClr val="001F5F"/>
                </a:solidFill>
                <a:latin typeface="Calibri"/>
                <a:cs typeface="Calibri"/>
              </a:rPr>
              <a:t>a</a:t>
            </a:r>
            <a:r>
              <a:rPr spc="-10" dirty="0">
                <a:solidFill>
                  <a:srgbClr val="001F5F"/>
                </a:solidFill>
                <a:latin typeface="Calibri"/>
                <a:cs typeface="Calibri"/>
              </a:rPr>
              <a:t> creditor</a:t>
            </a:r>
            <a:r>
              <a:rPr spc="10" dirty="0">
                <a:solidFill>
                  <a:srgbClr val="001F5F"/>
                </a:solidFill>
                <a:latin typeface="Calibri"/>
                <a:cs typeface="Calibri"/>
              </a:rPr>
              <a:t> </a:t>
            </a:r>
            <a:r>
              <a:rPr dirty="0">
                <a:solidFill>
                  <a:srgbClr val="001F5F"/>
                </a:solidFill>
                <a:latin typeface="Calibri"/>
                <a:cs typeface="Calibri"/>
              </a:rPr>
              <a:t>claim</a:t>
            </a:r>
            <a:endParaRPr dirty="0">
              <a:latin typeface="Calibri"/>
              <a:cs typeface="Calibri"/>
            </a:endParaRPr>
          </a:p>
          <a:p>
            <a:pPr marL="927100" lvl="1" indent="-228600">
              <a:lnSpc>
                <a:spcPct val="100000"/>
              </a:lnSpc>
              <a:spcBef>
                <a:spcPts val="290"/>
              </a:spcBef>
              <a:buFont typeface="Wingdings"/>
              <a:buChar char=""/>
              <a:tabLst>
                <a:tab pos="927100" algn="l"/>
              </a:tabLst>
            </a:pPr>
            <a:r>
              <a:rPr spc="-5" dirty="0">
                <a:solidFill>
                  <a:srgbClr val="001F5F"/>
                </a:solidFill>
                <a:latin typeface="Calibri"/>
                <a:cs typeface="Calibri"/>
              </a:rPr>
              <a:t>Second,</a:t>
            </a:r>
            <a:r>
              <a:rPr spc="-10" dirty="0">
                <a:solidFill>
                  <a:srgbClr val="001F5F"/>
                </a:solidFill>
                <a:latin typeface="Calibri"/>
                <a:cs typeface="Calibri"/>
              </a:rPr>
              <a:t> </a:t>
            </a:r>
            <a:r>
              <a:rPr dirty="0">
                <a:solidFill>
                  <a:srgbClr val="001F5F"/>
                </a:solidFill>
                <a:latin typeface="Calibri"/>
                <a:cs typeface="Calibri"/>
              </a:rPr>
              <a:t>the </a:t>
            </a:r>
            <a:r>
              <a:rPr spc="-5" dirty="0">
                <a:solidFill>
                  <a:srgbClr val="001F5F"/>
                </a:solidFill>
                <a:latin typeface="Calibri"/>
                <a:cs typeface="Calibri"/>
              </a:rPr>
              <a:t>descendant</a:t>
            </a:r>
            <a:r>
              <a:rPr spc="10" dirty="0">
                <a:solidFill>
                  <a:srgbClr val="001F5F"/>
                </a:solidFill>
                <a:latin typeface="Calibri"/>
                <a:cs typeface="Calibri"/>
              </a:rPr>
              <a:t> </a:t>
            </a:r>
            <a:r>
              <a:rPr spc="-15" dirty="0">
                <a:solidFill>
                  <a:srgbClr val="001F5F"/>
                </a:solidFill>
                <a:latin typeface="Calibri"/>
                <a:cs typeface="Calibri"/>
              </a:rPr>
              <a:t>may</a:t>
            </a:r>
            <a:r>
              <a:rPr spc="10" dirty="0">
                <a:solidFill>
                  <a:srgbClr val="001F5F"/>
                </a:solidFill>
                <a:latin typeface="Calibri"/>
                <a:cs typeface="Calibri"/>
              </a:rPr>
              <a:t> </a:t>
            </a:r>
            <a:r>
              <a:rPr spc="-20" dirty="0">
                <a:solidFill>
                  <a:srgbClr val="001F5F"/>
                </a:solidFill>
                <a:latin typeface="Calibri"/>
                <a:cs typeface="Calibri"/>
              </a:rPr>
              <a:t>have</a:t>
            </a:r>
            <a:r>
              <a:rPr spc="10" dirty="0">
                <a:solidFill>
                  <a:srgbClr val="001F5F"/>
                </a:solidFill>
                <a:latin typeface="Calibri"/>
                <a:cs typeface="Calibri"/>
              </a:rPr>
              <a:t> </a:t>
            </a:r>
            <a:r>
              <a:rPr dirty="0">
                <a:solidFill>
                  <a:srgbClr val="001F5F"/>
                </a:solidFill>
                <a:latin typeface="Calibri"/>
                <a:cs typeface="Calibri"/>
              </a:rPr>
              <a:t>an</a:t>
            </a:r>
            <a:r>
              <a:rPr spc="10" dirty="0">
                <a:solidFill>
                  <a:srgbClr val="001F5F"/>
                </a:solidFill>
                <a:latin typeface="Calibri"/>
                <a:cs typeface="Calibri"/>
              </a:rPr>
              <a:t> </a:t>
            </a:r>
            <a:r>
              <a:rPr dirty="0">
                <a:solidFill>
                  <a:srgbClr val="001F5F"/>
                </a:solidFill>
                <a:latin typeface="Calibri"/>
                <a:cs typeface="Calibri"/>
              </a:rPr>
              <a:t>addiction</a:t>
            </a:r>
            <a:r>
              <a:rPr spc="10" dirty="0">
                <a:solidFill>
                  <a:srgbClr val="001F5F"/>
                </a:solidFill>
                <a:latin typeface="Calibri"/>
                <a:cs typeface="Calibri"/>
              </a:rPr>
              <a:t> </a:t>
            </a:r>
            <a:r>
              <a:rPr spc="-5" dirty="0">
                <a:solidFill>
                  <a:srgbClr val="001F5F"/>
                </a:solidFill>
                <a:latin typeface="Calibri"/>
                <a:cs typeface="Calibri"/>
              </a:rPr>
              <a:t>or</a:t>
            </a:r>
            <a:r>
              <a:rPr dirty="0">
                <a:solidFill>
                  <a:srgbClr val="001F5F"/>
                </a:solidFill>
                <a:latin typeface="Calibri"/>
                <a:cs typeface="Calibri"/>
              </a:rPr>
              <a:t> </a:t>
            </a:r>
            <a:r>
              <a:rPr spc="-5" dirty="0">
                <a:solidFill>
                  <a:srgbClr val="001F5F"/>
                </a:solidFill>
                <a:latin typeface="Calibri"/>
                <a:cs typeface="Calibri"/>
              </a:rPr>
              <a:t>spendthrift</a:t>
            </a:r>
            <a:r>
              <a:rPr spc="10" dirty="0">
                <a:solidFill>
                  <a:srgbClr val="001F5F"/>
                </a:solidFill>
                <a:latin typeface="Calibri"/>
                <a:cs typeface="Calibri"/>
              </a:rPr>
              <a:t> </a:t>
            </a:r>
            <a:r>
              <a:rPr spc="-10" dirty="0">
                <a:solidFill>
                  <a:srgbClr val="001F5F"/>
                </a:solidFill>
                <a:latin typeface="Calibri"/>
                <a:cs typeface="Calibri"/>
              </a:rPr>
              <a:t>problem</a:t>
            </a:r>
            <a:r>
              <a:rPr dirty="0">
                <a:solidFill>
                  <a:srgbClr val="001F5F"/>
                </a:solidFill>
                <a:latin typeface="Calibri"/>
                <a:cs typeface="Calibri"/>
              </a:rPr>
              <a:t> </a:t>
            </a:r>
            <a:r>
              <a:rPr spc="-5" dirty="0">
                <a:solidFill>
                  <a:srgbClr val="001F5F"/>
                </a:solidFill>
                <a:latin typeface="Calibri"/>
                <a:cs typeface="Calibri"/>
              </a:rPr>
              <a:t>or be</a:t>
            </a:r>
            <a:r>
              <a:rPr spc="5" dirty="0">
                <a:solidFill>
                  <a:srgbClr val="001F5F"/>
                </a:solidFill>
                <a:latin typeface="Calibri"/>
                <a:cs typeface="Calibri"/>
              </a:rPr>
              <a:t> </a:t>
            </a:r>
            <a:r>
              <a:rPr spc="-10" dirty="0">
                <a:solidFill>
                  <a:srgbClr val="001F5F"/>
                </a:solidFill>
                <a:latin typeface="Calibri"/>
                <a:cs typeface="Calibri"/>
              </a:rPr>
              <a:t>incompetent</a:t>
            </a:r>
            <a:endParaRPr dirty="0">
              <a:latin typeface="Calibri"/>
              <a:cs typeface="Calibri"/>
            </a:endParaRPr>
          </a:p>
          <a:p>
            <a:pPr marL="241300" indent="-228600">
              <a:lnSpc>
                <a:spcPts val="2039"/>
              </a:lnSpc>
              <a:spcBef>
                <a:spcPts val="275"/>
              </a:spcBef>
              <a:buFont typeface="Arial"/>
              <a:buChar char="•"/>
              <a:tabLst>
                <a:tab pos="240665" algn="l"/>
                <a:tab pos="241300" algn="l"/>
              </a:tabLst>
            </a:pPr>
            <a:r>
              <a:rPr spc="-5" dirty="0">
                <a:solidFill>
                  <a:srgbClr val="001F5F"/>
                </a:solidFill>
                <a:latin typeface="Calibri"/>
                <a:cs typeface="Calibri"/>
              </a:rPr>
              <a:t>Distributions</a:t>
            </a:r>
            <a:r>
              <a:rPr spc="5" dirty="0">
                <a:solidFill>
                  <a:srgbClr val="001F5F"/>
                </a:solidFill>
                <a:latin typeface="Calibri"/>
                <a:cs typeface="Calibri"/>
              </a:rPr>
              <a:t> </a:t>
            </a:r>
            <a:r>
              <a:rPr spc="-15" dirty="0">
                <a:solidFill>
                  <a:srgbClr val="001F5F"/>
                </a:solidFill>
                <a:latin typeface="Calibri"/>
                <a:cs typeface="Calibri"/>
              </a:rPr>
              <a:t>to</a:t>
            </a:r>
            <a:r>
              <a:rPr spc="5" dirty="0">
                <a:solidFill>
                  <a:srgbClr val="001F5F"/>
                </a:solidFill>
                <a:latin typeface="Calibri"/>
                <a:cs typeface="Calibri"/>
              </a:rPr>
              <a:t> </a:t>
            </a:r>
            <a:r>
              <a:rPr dirty="0">
                <a:solidFill>
                  <a:srgbClr val="001F5F"/>
                </a:solidFill>
                <a:latin typeface="Calibri"/>
                <a:cs typeface="Calibri"/>
              </a:rPr>
              <a:t>the</a:t>
            </a:r>
            <a:r>
              <a:rPr spc="10" dirty="0">
                <a:solidFill>
                  <a:srgbClr val="001F5F"/>
                </a:solidFill>
                <a:latin typeface="Calibri"/>
                <a:cs typeface="Calibri"/>
              </a:rPr>
              <a:t> </a:t>
            </a:r>
            <a:r>
              <a:rPr spc="-10" dirty="0">
                <a:solidFill>
                  <a:srgbClr val="001F5F"/>
                </a:solidFill>
                <a:latin typeface="Calibri"/>
                <a:cs typeface="Calibri"/>
              </a:rPr>
              <a:t>descendant’s</a:t>
            </a:r>
            <a:r>
              <a:rPr spc="-5" dirty="0">
                <a:solidFill>
                  <a:srgbClr val="001F5F"/>
                </a:solidFill>
                <a:latin typeface="Calibri"/>
                <a:cs typeface="Calibri"/>
              </a:rPr>
              <a:t> spouse</a:t>
            </a:r>
            <a:r>
              <a:rPr spc="10" dirty="0">
                <a:solidFill>
                  <a:srgbClr val="001F5F"/>
                </a:solidFill>
                <a:latin typeface="Calibri"/>
                <a:cs typeface="Calibri"/>
              </a:rPr>
              <a:t> </a:t>
            </a:r>
            <a:r>
              <a:rPr spc="-5" dirty="0">
                <a:solidFill>
                  <a:srgbClr val="001F5F"/>
                </a:solidFill>
                <a:latin typeface="Calibri"/>
                <a:cs typeface="Calibri"/>
              </a:rPr>
              <a:t>can</a:t>
            </a:r>
            <a:r>
              <a:rPr spc="-10" dirty="0">
                <a:solidFill>
                  <a:srgbClr val="001F5F"/>
                </a:solidFill>
                <a:latin typeface="Calibri"/>
                <a:cs typeface="Calibri"/>
              </a:rPr>
              <a:t> </a:t>
            </a:r>
            <a:r>
              <a:rPr spc="-5" dirty="0">
                <a:solidFill>
                  <a:srgbClr val="001F5F"/>
                </a:solidFill>
                <a:latin typeface="Calibri"/>
                <a:cs typeface="Calibri"/>
              </a:rPr>
              <a:t>be</a:t>
            </a:r>
            <a:r>
              <a:rPr spc="5" dirty="0">
                <a:solidFill>
                  <a:srgbClr val="001F5F"/>
                </a:solidFill>
                <a:latin typeface="Calibri"/>
                <a:cs typeface="Calibri"/>
              </a:rPr>
              <a:t> </a:t>
            </a:r>
            <a:r>
              <a:rPr dirty="0">
                <a:solidFill>
                  <a:srgbClr val="001F5F"/>
                </a:solidFill>
                <a:latin typeface="Calibri"/>
                <a:cs typeface="Calibri"/>
              </a:rPr>
              <a:t>conditioned</a:t>
            </a:r>
            <a:r>
              <a:rPr spc="-25" dirty="0">
                <a:solidFill>
                  <a:srgbClr val="001F5F"/>
                </a:solidFill>
                <a:latin typeface="Calibri"/>
                <a:cs typeface="Calibri"/>
              </a:rPr>
              <a:t> </a:t>
            </a:r>
            <a:r>
              <a:rPr spc="-5" dirty="0">
                <a:solidFill>
                  <a:srgbClr val="001F5F"/>
                </a:solidFill>
                <a:latin typeface="Calibri"/>
                <a:cs typeface="Calibri"/>
              </a:rPr>
              <a:t>on</a:t>
            </a:r>
            <a:r>
              <a:rPr spc="5" dirty="0">
                <a:solidFill>
                  <a:srgbClr val="001F5F"/>
                </a:solidFill>
                <a:latin typeface="Calibri"/>
                <a:cs typeface="Calibri"/>
              </a:rPr>
              <a:t> </a:t>
            </a:r>
            <a:r>
              <a:rPr dirty="0">
                <a:solidFill>
                  <a:srgbClr val="001F5F"/>
                </a:solidFill>
                <a:latin typeface="Calibri"/>
                <a:cs typeface="Calibri"/>
              </a:rPr>
              <a:t>the</a:t>
            </a:r>
            <a:r>
              <a:rPr spc="-5" dirty="0">
                <a:solidFill>
                  <a:srgbClr val="001F5F"/>
                </a:solidFill>
                <a:latin typeface="Calibri"/>
                <a:cs typeface="Calibri"/>
              </a:rPr>
              <a:t> spouse</a:t>
            </a:r>
            <a:r>
              <a:rPr spc="10" dirty="0">
                <a:solidFill>
                  <a:srgbClr val="001F5F"/>
                </a:solidFill>
                <a:latin typeface="Calibri"/>
                <a:cs typeface="Calibri"/>
              </a:rPr>
              <a:t> </a:t>
            </a:r>
            <a:r>
              <a:rPr spc="-5" dirty="0">
                <a:solidFill>
                  <a:srgbClr val="001F5F"/>
                </a:solidFill>
                <a:latin typeface="Calibri"/>
                <a:cs typeface="Calibri"/>
              </a:rPr>
              <a:t>being</a:t>
            </a:r>
            <a:r>
              <a:rPr spc="-10" dirty="0">
                <a:solidFill>
                  <a:srgbClr val="001F5F"/>
                </a:solidFill>
                <a:latin typeface="Calibri"/>
                <a:cs typeface="Calibri"/>
              </a:rPr>
              <a:t> </a:t>
            </a:r>
            <a:r>
              <a:rPr spc="-5" dirty="0">
                <a:solidFill>
                  <a:srgbClr val="001F5F"/>
                </a:solidFill>
                <a:latin typeface="Calibri"/>
                <a:cs typeface="Calibri"/>
              </a:rPr>
              <a:t>married</a:t>
            </a:r>
            <a:r>
              <a:rPr spc="35" dirty="0">
                <a:solidFill>
                  <a:srgbClr val="001F5F"/>
                </a:solidFill>
                <a:latin typeface="Calibri"/>
                <a:cs typeface="Calibri"/>
              </a:rPr>
              <a:t> </a:t>
            </a:r>
            <a:r>
              <a:rPr spc="-15" dirty="0">
                <a:solidFill>
                  <a:srgbClr val="001F5F"/>
                </a:solidFill>
                <a:latin typeface="Calibri"/>
                <a:cs typeface="Calibri"/>
              </a:rPr>
              <a:t>to</a:t>
            </a:r>
            <a:r>
              <a:rPr dirty="0">
                <a:solidFill>
                  <a:srgbClr val="001F5F"/>
                </a:solidFill>
                <a:latin typeface="Calibri"/>
                <a:cs typeface="Calibri"/>
              </a:rPr>
              <a:t> and </a:t>
            </a:r>
            <a:r>
              <a:rPr spc="-5" dirty="0">
                <a:solidFill>
                  <a:srgbClr val="001F5F"/>
                </a:solidFill>
                <a:latin typeface="Calibri"/>
                <a:cs typeface="Calibri"/>
              </a:rPr>
              <a:t>living</a:t>
            </a:r>
            <a:r>
              <a:rPr spc="15" dirty="0">
                <a:solidFill>
                  <a:srgbClr val="001F5F"/>
                </a:solidFill>
                <a:latin typeface="Calibri"/>
                <a:cs typeface="Calibri"/>
              </a:rPr>
              <a:t> </a:t>
            </a:r>
            <a:r>
              <a:rPr dirty="0">
                <a:solidFill>
                  <a:srgbClr val="001F5F"/>
                </a:solidFill>
                <a:latin typeface="Calibri"/>
                <a:cs typeface="Calibri"/>
              </a:rPr>
              <a:t>as</a:t>
            </a:r>
            <a:r>
              <a:rPr spc="10" dirty="0">
                <a:solidFill>
                  <a:srgbClr val="001F5F"/>
                </a:solidFill>
                <a:latin typeface="Calibri"/>
                <a:cs typeface="Calibri"/>
              </a:rPr>
              <a:t> </a:t>
            </a:r>
            <a:r>
              <a:rPr dirty="0">
                <a:solidFill>
                  <a:srgbClr val="001F5F"/>
                </a:solidFill>
                <a:latin typeface="Calibri"/>
                <a:cs typeface="Calibri"/>
              </a:rPr>
              <a:t>a</a:t>
            </a:r>
            <a:endParaRPr dirty="0">
              <a:latin typeface="Calibri"/>
              <a:cs typeface="Calibri"/>
            </a:endParaRPr>
          </a:p>
          <a:p>
            <a:pPr marL="241300">
              <a:lnSpc>
                <a:spcPts val="1680"/>
              </a:lnSpc>
            </a:pPr>
            <a:r>
              <a:rPr spc="-5" dirty="0">
                <a:solidFill>
                  <a:srgbClr val="001F5F"/>
                </a:solidFill>
                <a:latin typeface="Calibri"/>
                <a:cs typeface="Calibri"/>
              </a:rPr>
              <a:t>married</a:t>
            </a:r>
            <a:r>
              <a:rPr spc="25" dirty="0">
                <a:solidFill>
                  <a:srgbClr val="001F5F"/>
                </a:solidFill>
                <a:latin typeface="Calibri"/>
                <a:cs typeface="Calibri"/>
              </a:rPr>
              <a:t> </a:t>
            </a:r>
            <a:r>
              <a:rPr spc="-5" dirty="0">
                <a:solidFill>
                  <a:srgbClr val="001F5F"/>
                </a:solidFill>
                <a:latin typeface="Calibri"/>
                <a:cs typeface="Calibri"/>
              </a:rPr>
              <a:t>couple</a:t>
            </a:r>
            <a:r>
              <a:rPr spc="-20" dirty="0">
                <a:solidFill>
                  <a:srgbClr val="001F5F"/>
                </a:solidFill>
                <a:latin typeface="Calibri"/>
                <a:cs typeface="Calibri"/>
              </a:rPr>
              <a:t> </a:t>
            </a:r>
            <a:r>
              <a:rPr spc="-5" dirty="0">
                <a:solidFill>
                  <a:srgbClr val="001F5F"/>
                </a:solidFill>
                <a:latin typeface="Calibri"/>
                <a:cs typeface="Calibri"/>
              </a:rPr>
              <a:t>with</a:t>
            </a:r>
            <a:r>
              <a:rPr spc="15" dirty="0">
                <a:solidFill>
                  <a:srgbClr val="001F5F"/>
                </a:solidFill>
                <a:latin typeface="Calibri"/>
                <a:cs typeface="Calibri"/>
              </a:rPr>
              <a:t> </a:t>
            </a:r>
            <a:r>
              <a:rPr dirty="0">
                <a:solidFill>
                  <a:srgbClr val="001F5F"/>
                </a:solidFill>
                <a:latin typeface="Calibri"/>
                <a:cs typeface="Calibri"/>
              </a:rPr>
              <a:t>the</a:t>
            </a:r>
            <a:r>
              <a:rPr spc="10" dirty="0">
                <a:solidFill>
                  <a:srgbClr val="001F5F"/>
                </a:solidFill>
                <a:latin typeface="Calibri"/>
                <a:cs typeface="Calibri"/>
              </a:rPr>
              <a:t> </a:t>
            </a:r>
            <a:r>
              <a:rPr dirty="0">
                <a:solidFill>
                  <a:srgbClr val="001F5F"/>
                </a:solidFill>
                <a:latin typeface="Calibri"/>
                <a:cs typeface="Calibri"/>
              </a:rPr>
              <a:t>descendant </a:t>
            </a:r>
            <a:r>
              <a:rPr spc="-5" dirty="0">
                <a:solidFill>
                  <a:srgbClr val="001F5F"/>
                </a:solidFill>
                <a:latin typeface="Calibri"/>
                <a:cs typeface="Calibri"/>
              </a:rPr>
              <a:t>and/or</a:t>
            </a:r>
            <a:r>
              <a:rPr spc="-15" dirty="0">
                <a:solidFill>
                  <a:srgbClr val="001F5F"/>
                </a:solidFill>
                <a:latin typeface="Calibri"/>
                <a:cs typeface="Calibri"/>
              </a:rPr>
              <a:t> </a:t>
            </a:r>
            <a:r>
              <a:rPr spc="-5" dirty="0">
                <a:solidFill>
                  <a:srgbClr val="001F5F"/>
                </a:solidFill>
                <a:latin typeface="Calibri"/>
                <a:cs typeface="Calibri"/>
              </a:rPr>
              <a:t>obtaining</a:t>
            </a:r>
            <a:r>
              <a:rPr dirty="0">
                <a:solidFill>
                  <a:srgbClr val="001F5F"/>
                </a:solidFill>
                <a:latin typeface="Calibri"/>
                <a:cs typeface="Calibri"/>
              </a:rPr>
              <a:t> the </a:t>
            </a:r>
            <a:r>
              <a:rPr spc="-10" dirty="0">
                <a:solidFill>
                  <a:srgbClr val="001F5F"/>
                </a:solidFill>
                <a:latin typeface="Calibri"/>
                <a:cs typeface="Calibri"/>
              </a:rPr>
              <a:t>descendant’s</a:t>
            </a:r>
            <a:r>
              <a:rPr spc="10" dirty="0">
                <a:solidFill>
                  <a:srgbClr val="001F5F"/>
                </a:solidFill>
                <a:latin typeface="Calibri"/>
                <a:cs typeface="Calibri"/>
              </a:rPr>
              <a:t> </a:t>
            </a:r>
            <a:r>
              <a:rPr spc="-10" dirty="0">
                <a:solidFill>
                  <a:srgbClr val="001F5F"/>
                </a:solidFill>
                <a:latin typeface="Calibri"/>
                <a:cs typeface="Calibri"/>
              </a:rPr>
              <a:t>consent</a:t>
            </a:r>
            <a:r>
              <a:rPr dirty="0">
                <a:solidFill>
                  <a:srgbClr val="001F5F"/>
                </a:solidFill>
                <a:latin typeface="Calibri"/>
                <a:cs typeface="Calibri"/>
              </a:rPr>
              <a:t> (only</a:t>
            </a:r>
            <a:r>
              <a:rPr spc="-10" dirty="0">
                <a:solidFill>
                  <a:srgbClr val="001F5F"/>
                </a:solidFill>
                <a:latin typeface="Calibri"/>
                <a:cs typeface="Calibri"/>
              </a:rPr>
              <a:t> </a:t>
            </a:r>
            <a:r>
              <a:rPr spc="-5" dirty="0">
                <a:solidFill>
                  <a:srgbClr val="001F5F"/>
                </a:solidFill>
                <a:latin typeface="Calibri"/>
                <a:cs typeface="Calibri"/>
              </a:rPr>
              <a:t>minimal</a:t>
            </a:r>
            <a:r>
              <a:rPr spc="30" dirty="0">
                <a:solidFill>
                  <a:srgbClr val="001F5F"/>
                </a:solidFill>
                <a:latin typeface="Calibri"/>
                <a:cs typeface="Calibri"/>
              </a:rPr>
              <a:t> </a:t>
            </a:r>
            <a:r>
              <a:rPr spc="-5" dirty="0">
                <a:solidFill>
                  <a:srgbClr val="001F5F"/>
                </a:solidFill>
                <a:latin typeface="Calibri"/>
                <a:cs typeface="Calibri"/>
              </a:rPr>
              <a:t>risk</a:t>
            </a:r>
            <a:r>
              <a:rPr spc="20" dirty="0">
                <a:solidFill>
                  <a:srgbClr val="001F5F"/>
                </a:solidFill>
                <a:latin typeface="Calibri"/>
                <a:cs typeface="Calibri"/>
              </a:rPr>
              <a:t> </a:t>
            </a:r>
            <a:r>
              <a:rPr spc="-5" dirty="0">
                <a:solidFill>
                  <a:srgbClr val="001F5F"/>
                </a:solidFill>
                <a:latin typeface="Calibri"/>
                <a:cs typeface="Calibri"/>
              </a:rPr>
              <a:t>of</a:t>
            </a:r>
            <a:r>
              <a:rPr dirty="0">
                <a:solidFill>
                  <a:srgbClr val="001F5F"/>
                </a:solidFill>
                <a:latin typeface="Calibri"/>
                <a:cs typeface="Calibri"/>
              </a:rPr>
              <a:t> </a:t>
            </a:r>
            <a:r>
              <a:rPr spc="-10" dirty="0">
                <a:solidFill>
                  <a:srgbClr val="001F5F"/>
                </a:solidFill>
                <a:latin typeface="Calibri"/>
                <a:cs typeface="Calibri"/>
              </a:rPr>
              <a:t>any</a:t>
            </a:r>
            <a:r>
              <a:rPr spc="-5" dirty="0">
                <a:solidFill>
                  <a:srgbClr val="001F5F"/>
                </a:solidFill>
                <a:latin typeface="Calibri"/>
                <a:cs typeface="Calibri"/>
              </a:rPr>
              <a:t> </a:t>
            </a:r>
            <a:r>
              <a:rPr spc="-10" dirty="0">
                <a:solidFill>
                  <a:srgbClr val="001F5F"/>
                </a:solidFill>
                <a:latin typeface="Calibri"/>
                <a:cs typeface="Calibri"/>
              </a:rPr>
              <a:t>real</a:t>
            </a:r>
            <a:endParaRPr dirty="0">
              <a:latin typeface="Calibri"/>
              <a:cs typeface="Calibri"/>
            </a:endParaRPr>
          </a:p>
          <a:p>
            <a:pPr marL="241300" marR="190500">
              <a:lnSpc>
                <a:spcPct val="70000"/>
              </a:lnSpc>
              <a:spcBef>
                <a:spcPts val="360"/>
              </a:spcBef>
            </a:pPr>
            <a:r>
              <a:rPr lang="en-US" spc="-5" dirty="0">
                <a:solidFill>
                  <a:srgbClr val="001F5F"/>
                </a:solidFill>
                <a:latin typeface="Calibri"/>
                <a:cs typeface="Calibri"/>
              </a:rPr>
              <a:t>Gift </a:t>
            </a:r>
            <a:r>
              <a:rPr spc="-15" dirty="0">
                <a:solidFill>
                  <a:srgbClr val="001F5F"/>
                </a:solidFill>
                <a:latin typeface="Calibri"/>
                <a:cs typeface="Calibri"/>
              </a:rPr>
              <a:t>tax</a:t>
            </a:r>
            <a:r>
              <a:rPr spc="5" dirty="0">
                <a:solidFill>
                  <a:srgbClr val="001F5F"/>
                </a:solidFill>
                <a:latin typeface="Calibri"/>
                <a:cs typeface="Calibri"/>
              </a:rPr>
              <a:t> </a:t>
            </a:r>
            <a:r>
              <a:rPr spc="-10" dirty="0">
                <a:solidFill>
                  <a:srgbClr val="001F5F"/>
                </a:solidFill>
                <a:latin typeface="Calibri"/>
                <a:cs typeface="Calibri"/>
              </a:rPr>
              <a:t>exposure</a:t>
            </a:r>
            <a:r>
              <a:rPr spc="5" dirty="0">
                <a:solidFill>
                  <a:srgbClr val="001F5F"/>
                </a:solidFill>
                <a:latin typeface="Calibri"/>
                <a:cs typeface="Calibri"/>
              </a:rPr>
              <a:t> </a:t>
            </a:r>
            <a:r>
              <a:rPr spc="-15" dirty="0">
                <a:solidFill>
                  <a:srgbClr val="001F5F"/>
                </a:solidFill>
                <a:latin typeface="Calibri"/>
                <a:cs typeface="Calibri"/>
              </a:rPr>
              <a:t>to</a:t>
            </a:r>
            <a:r>
              <a:rPr dirty="0">
                <a:solidFill>
                  <a:srgbClr val="001F5F"/>
                </a:solidFill>
                <a:latin typeface="Calibri"/>
                <a:cs typeface="Calibri"/>
              </a:rPr>
              <a:t> the</a:t>
            </a:r>
            <a:r>
              <a:rPr spc="-5" dirty="0">
                <a:solidFill>
                  <a:srgbClr val="001F5F"/>
                </a:solidFill>
                <a:latin typeface="Calibri"/>
                <a:cs typeface="Calibri"/>
              </a:rPr>
              <a:t> consenting</a:t>
            </a:r>
            <a:r>
              <a:rPr spc="5" dirty="0">
                <a:solidFill>
                  <a:srgbClr val="001F5F"/>
                </a:solidFill>
                <a:latin typeface="Calibri"/>
                <a:cs typeface="Calibri"/>
              </a:rPr>
              <a:t> </a:t>
            </a:r>
            <a:r>
              <a:rPr spc="-5" dirty="0">
                <a:solidFill>
                  <a:srgbClr val="001F5F"/>
                </a:solidFill>
                <a:latin typeface="Calibri"/>
                <a:cs typeface="Calibri"/>
              </a:rPr>
              <a:t>descendants</a:t>
            </a:r>
            <a:r>
              <a:rPr spc="5" dirty="0">
                <a:solidFill>
                  <a:srgbClr val="001F5F"/>
                </a:solidFill>
                <a:latin typeface="Calibri"/>
                <a:cs typeface="Calibri"/>
              </a:rPr>
              <a:t> </a:t>
            </a:r>
            <a:r>
              <a:rPr dirty="0">
                <a:solidFill>
                  <a:srgbClr val="001F5F"/>
                </a:solidFill>
                <a:latin typeface="Calibri"/>
                <a:cs typeface="Calibri"/>
              </a:rPr>
              <a:t>as the</a:t>
            </a:r>
            <a:r>
              <a:rPr spc="5" dirty="0">
                <a:solidFill>
                  <a:srgbClr val="001F5F"/>
                </a:solidFill>
                <a:latin typeface="Calibri"/>
                <a:cs typeface="Calibri"/>
              </a:rPr>
              <a:t> </a:t>
            </a:r>
            <a:r>
              <a:rPr dirty="0">
                <a:solidFill>
                  <a:srgbClr val="001F5F"/>
                </a:solidFill>
                <a:latin typeface="Calibri"/>
                <a:cs typeface="Calibri"/>
              </a:rPr>
              <a:t>gift</a:t>
            </a:r>
            <a:r>
              <a:rPr spc="-5" dirty="0">
                <a:solidFill>
                  <a:srgbClr val="001F5F"/>
                </a:solidFill>
                <a:latin typeface="Calibri"/>
                <a:cs typeface="Calibri"/>
              </a:rPr>
              <a:t> </a:t>
            </a:r>
            <a:r>
              <a:rPr spc="-10" dirty="0">
                <a:solidFill>
                  <a:srgbClr val="001F5F"/>
                </a:solidFill>
                <a:latin typeface="Calibri"/>
                <a:cs typeface="Calibri"/>
              </a:rPr>
              <a:t>would</a:t>
            </a:r>
            <a:r>
              <a:rPr spc="-5" dirty="0">
                <a:solidFill>
                  <a:srgbClr val="001F5F"/>
                </a:solidFill>
                <a:latin typeface="Calibri"/>
                <a:cs typeface="Calibri"/>
              </a:rPr>
              <a:t> </a:t>
            </a:r>
            <a:r>
              <a:rPr spc="-15" dirty="0">
                <a:solidFill>
                  <a:srgbClr val="001F5F"/>
                </a:solidFill>
                <a:latin typeface="Calibri"/>
                <a:cs typeface="Calibri"/>
              </a:rPr>
              <a:t>likely</a:t>
            </a:r>
            <a:r>
              <a:rPr spc="10" dirty="0">
                <a:solidFill>
                  <a:srgbClr val="001F5F"/>
                </a:solidFill>
                <a:latin typeface="Calibri"/>
                <a:cs typeface="Calibri"/>
              </a:rPr>
              <a:t> </a:t>
            </a:r>
            <a:r>
              <a:rPr spc="-5" dirty="0">
                <a:solidFill>
                  <a:srgbClr val="001F5F"/>
                </a:solidFill>
                <a:latin typeface="Calibri"/>
                <a:cs typeface="Calibri"/>
              </a:rPr>
              <a:t>be de </a:t>
            </a:r>
            <a:r>
              <a:rPr dirty="0">
                <a:solidFill>
                  <a:srgbClr val="001F5F"/>
                </a:solidFill>
                <a:latin typeface="Calibri"/>
                <a:cs typeface="Calibri"/>
              </a:rPr>
              <a:t>minimus</a:t>
            </a:r>
            <a:r>
              <a:rPr spc="10" dirty="0">
                <a:solidFill>
                  <a:srgbClr val="001F5F"/>
                </a:solidFill>
                <a:latin typeface="Calibri"/>
                <a:cs typeface="Calibri"/>
              </a:rPr>
              <a:t> </a:t>
            </a:r>
            <a:r>
              <a:rPr spc="-5" dirty="0">
                <a:solidFill>
                  <a:srgbClr val="001F5F"/>
                </a:solidFill>
                <a:latin typeface="Calibri"/>
                <a:cs typeface="Calibri"/>
              </a:rPr>
              <a:t>and/or</a:t>
            </a:r>
            <a:r>
              <a:rPr spc="-20" dirty="0">
                <a:solidFill>
                  <a:srgbClr val="001F5F"/>
                </a:solidFill>
                <a:latin typeface="Calibri"/>
                <a:cs typeface="Calibri"/>
              </a:rPr>
              <a:t> </a:t>
            </a:r>
            <a:r>
              <a:rPr dirty="0">
                <a:solidFill>
                  <a:srgbClr val="001F5F"/>
                </a:solidFill>
                <a:latin typeface="Calibri"/>
                <a:cs typeface="Calibri"/>
              </a:rPr>
              <a:t>qualifying</a:t>
            </a:r>
            <a:r>
              <a:rPr spc="-10" dirty="0">
                <a:solidFill>
                  <a:srgbClr val="001F5F"/>
                </a:solidFill>
                <a:latin typeface="Calibri"/>
                <a:cs typeface="Calibri"/>
              </a:rPr>
              <a:t> </a:t>
            </a:r>
            <a:r>
              <a:rPr spc="-20" dirty="0">
                <a:solidFill>
                  <a:srgbClr val="001F5F"/>
                </a:solidFill>
                <a:latin typeface="Calibri"/>
                <a:cs typeface="Calibri"/>
              </a:rPr>
              <a:t>for </a:t>
            </a:r>
            <a:r>
              <a:rPr spc="-434" dirty="0">
                <a:solidFill>
                  <a:srgbClr val="001F5F"/>
                </a:solidFill>
                <a:latin typeface="Calibri"/>
                <a:cs typeface="Calibri"/>
              </a:rPr>
              <a:t> </a:t>
            </a:r>
            <a:r>
              <a:rPr dirty="0">
                <a:solidFill>
                  <a:srgbClr val="001F5F"/>
                </a:solidFill>
                <a:latin typeface="Calibri"/>
                <a:cs typeface="Calibri"/>
              </a:rPr>
              <a:t>the gift</a:t>
            </a:r>
            <a:r>
              <a:rPr spc="-10" dirty="0">
                <a:solidFill>
                  <a:srgbClr val="001F5F"/>
                </a:solidFill>
                <a:latin typeface="Calibri"/>
                <a:cs typeface="Calibri"/>
              </a:rPr>
              <a:t> </a:t>
            </a:r>
            <a:r>
              <a:rPr spc="-15" dirty="0">
                <a:solidFill>
                  <a:srgbClr val="001F5F"/>
                </a:solidFill>
                <a:latin typeface="Calibri"/>
                <a:cs typeface="Calibri"/>
              </a:rPr>
              <a:t>tax</a:t>
            </a:r>
            <a:r>
              <a:rPr dirty="0">
                <a:solidFill>
                  <a:srgbClr val="001F5F"/>
                </a:solidFill>
                <a:latin typeface="Calibri"/>
                <a:cs typeface="Calibri"/>
              </a:rPr>
              <a:t> </a:t>
            </a:r>
            <a:r>
              <a:rPr spc="-5" dirty="0">
                <a:solidFill>
                  <a:srgbClr val="001F5F"/>
                </a:solidFill>
                <a:latin typeface="Calibri"/>
                <a:cs typeface="Calibri"/>
              </a:rPr>
              <a:t>marital</a:t>
            </a:r>
            <a:r>
              <a:rPr spc="20" dirty="0">
                <a:solidFill>
                  <a:srgbClr val="001F5F"/>
                </a:solidFill>
                <a:latin typeface="Calibri"/>
                <a:cs typeface="Calibri"/>
              </a:rPr>
              <a:t> </a:t>
            </a:r>
            <a:r>
              <a:rPr dirty="0">
                <a:solidFill>
                  <a:srgbClr val="001F5F"/>
                </a:solidFill>
                <a:latin typeface="Calibri"/>
                <a:cs typeface="Calibri"/>
              </a:rPr>
              <a:t>deduction,</a:t>
            </a:r>
            <a:r>
              <a:rPr spc="-15" dirty="0">
                <a:solidFill>
                  <a:srgbClr val="001F5F"/>
                </a:solidFill>
                <a:latin typeface="Calibri"/>
                <a:cs typeface="Calibri"/>
              </a:rPr>
              <a:t> </a:t>
            </a:r>
            <a:r>
              <a:rPr spc="-5" dirty="0">
                <a:solidFill>
                  <a:srgbClr val="001F5F"/>
                </a:solidFill>
                <a:latin typeface="Calibri"/>
                <a:cs typeface="Calibri"/>
              </a:rPr>
              <a:t>or</a:t>
            </a:r>
            <a:r>
              <a:rPr spc="-15" dirty="0">
                <a:solidFill>
                  <a:srgbClr val="001F5F"/>
                </a:solidFill>
                <a:latin typeface="Calibri"/>
                <a:cs typeface="Calibri"/>
              </a:rPr>
              <a:t> </a:t>
            </a:r>
            <a:r>
              <a:rPr dirty="0">
                <a:solidFill>
                  <a:srgbClr val="001F5F"/>
                </a:solidFill>
                <a:latin typeface="Calibri"/>
                <a:cs typeface="Calibri"/>
              </a:rPr>
              <a:t>the </a:t>
            </a:r>
            <a:r>
              <a:rPr spc="-5" dirty="0">
                <a:solidFill>
                  <a:srgbClr val="001F5F"/>
                </a:solidFill>
                <a:latin typeface="Calibri"/>
                <a:cs typeface="Calibri"/>
              </a:rPr>
              <a:t>expanded</a:t>
            </a:r>
            <a:r>
              <a:rPr spc="-20" dirty="0">
                <a:solidFill>
                  <a:srgbClr val="001F5F"/>
                </a:solidFill>
                <a:latin typeface="Calibri"/>
                <a:cs typeface="Calibri"/>
              </a:rPr>
              <a:t> </a:t>
            </a:r>
            <a:r>
              <a:rPr dirty="0">
                <a:solidFill>
                  <a:srgbClr val="001F5F"/>
                </a:solidFill>
                <a:latin typeface="Calibri"/>
                <a:cs typeface="Calibri"/>
              </a:rPr>
              <a:t>annual</a:t>
            </a:r>
            <a:r>
              <a:rPr spc="-10" dirty="0">
                <a:solidFill>
                  <a:srgbClr val="001F5F"/>
                </a:solidFill>
                <a:latin typeface="Calibri"/>
                <a:cs typeface="Calibri"/>
              </a:rPr>
              <a:t> exclusion</a:t>
            </a:r>
            <a:r>
              <a:rPr spc="10" dirty="0">
                <a:solidFill>
                  <a:srgbClr val="001F5F"/>
                </a:solidFill>
                <a:latin typeface="Calibri"/>
                <a:cs typeface="Calibri"/>
              </a:rPr>
              <a:t> </a:t>
            </a:r>
            <a:r>
              <a:rPr dirty="0">
                <a:solidFill>
                  <a:srgbClr val="001F5F"/>
                </a:solidFill>
                <a:latin typeface="Calibri"/>
                <a:cs typeface="Calibri"/>
              </a:rPr>
              <a:t>if the </a:t>
            </a:r>
            <a:r>
              <a:rPr spc="-5" dirty="0">
                <a:solidFill>
                  <a:srgbClr val="001F5F"/>
                </a:solidFill>
                <a:latin typeface="Calibri"/>
                <a:cs typeface="Calibri"/>
              </a:rPr>
              <a:t>spouse</a:t>
            </a:r>
            <a:r>
              <a:rPr spc="-15" dirty="0">
                <a:solidFill>
                  <a:srgbClr val="001F5F"/>
                </a:solidFill>
                <a:latin typeface="Calibri"/>
                <a:cs typeface="Calibri"/>
              </a:rPr>
              <a:t> </a:t>
            </a:r>
            <a:r>
              <a:rPr dirty="0">
                <a:solidFill>
                  <a:srgbClr val="001F5F"/>
                </a:solidFill>
                <a:latin typeface="Calibri"/>
                <a:cs typeface="Calibri"/>
              </a:rPr>
              <a:t>is</a:t>
            </a:r>
            <a:r>
              <a:rPr spc="5" dirty="0">
                <a:solidFill>
                  <a:srgbClr val="001F5F"/>
                </a:solidFill>
                <a:latin typeface="Calibri"/>
                <a:cs typeface="Calibri"/>
              </a:rPr>
              <a:t> </a:t>
            </a:r>
            <a:r>
              <a:rPr spc="-5" dirty="0">
                <a:solidFill>
                  <a:srgbClr val="001F5F"/>
                </a:solidFill>
                <a:latin typeface="Calibri"/>
                <a:cs typeface="Calibri"/>
              </a:rPr>
              <a:t>not </a:t>
            </a:r>
            <a:r>
              <a:rPr dirty="0">
                <a:solidFill>
                  <a:srgbClr val="001F5F"/>
                </a:solidFill>
                <a:latin typeface="Calibri"/>
                <a:cs typeface="Calibri"/>
              </a:rPr>
              <a:t>a</a:t>
            </a:r>
            <a:r>
              <a:rPr spc="-15" dirty="0">
                <a:solidFill>
                  <a:srgbClr val="001F5F"/>
                </a:solidFill>
                <a:latin typeface="Calibri"/>
                <a:cs typeface="Calibri"/>
              </a:rPr>
              <a:t> </a:t>
            </a:r>
            <a:r>
              <a:rPr dirty="0">
                <a:solidFill>
                  <a:srgbClr val="001F5F"/>
                </a:solidFill>
                <a:latin typeface="Calibri"/>
                <a:cs typeface="Calibri"/>
              </a:rPr>
              <a:t>US</a:t>
            </a:r>
            <a:r>
              <a:rPr spc="5" dirty="0">
                <a:solidFill>
                  <a:srgbClr val="001F5F"/>
                </a:solidFill>
                <a:latin typeface="Calibri"/>
                <a:cs typeface="Calibri"/>
              </a:rPr>
              <a:t> </a:t>
            </a:r>
            <a:r>
              <a:rPr spc="-5" dirty="0">
                <a:solidFill>
                  <a:srgbClr val="001F5F"/>
                </a:solidFill>
                <a:latin typeface="Calibri"/>
                <a:cs typeface="Calibri"/>
              </a:rPr>
              <a:t>citizen).</a:t>
            </a:r>
            <a:endParaRPr dirty="0">
              <a:latin typeface="Calibri"/>
              <a:cs typeface="Calibri"/>
            </a:endParaRPr>
          </a:p>
        </p:txBody>
      </p:sp>
      <p:grpSp>
        <p:nvGrpSpPr>
          <p:cNvPr id="5" name="object 3">
            <a:extLst>
              <a:ext uri="{FF2B5EF4-FFF2-40B4-BE49-F238E27FC236}">
                <a16:creationId xmlns="" xmlns:a16="http://schemas.microsoft.com/office/drawing/2014/main" id="{DE5CA280-C436-4792-3B32-A3969FDD2FB3}"/>
              </a:ext>
            </a:extLst>
          </p:cNvPr>
          <p:cNvGrpSpPr/>
          <p:nvPr/>
        </p:nvGrpSpPr>
        <p:grpSpPr>
          <a:xfrm rot="10800000">
            <a:off x="0" y="5562599"/>
            <a:ext cx="12191999" cy="1278194"/>
            <a:chOff x="0" y="0"/>
            <a:chExt cx="12191999" cy="1584959"/>
          </a:xfrm>
        </p:grpSpPr>
        <p:pic>
          <p:nvPicPr>
            <p:cNvPr id="6" name="object 4">
              <a:extLst>
                <a:ext uri="{FF2B5EF4-FFF2-40B4-BE49-F238E27FC236}">
                  <a16:creationId xmlns="" xmlns:a16="http://schemas.microsoft.com/office/drawing/2014/main" id="{1C9BEF1F-082F-3545-3905-8DFFE8C1347C}"/>
                </a:ext>
              </a:extLst>
            </p:cNvPr>
            <p:cNvPicPr/>
            <p:nvPr/>
          </p:nvPicPr>
          <p:blipFill>
            <a:blip r:embed="rId2" cstate="print"/>
            <a:stretch>
              <a:fillRect/>
            </a:stretch>
          </p:blipFill>
          <p:spPr>
            <a:xfrm>
              <a:off x="0" y="0"/>
              <a:ext cx="12191999" cy="1520952"/>
            </a:xfrm>
            <a:prstGeom prst="rect">
              <a:avLst/>
            </a:prstGeom>
          </p:spPr>
        </p:pic>
        <p:pic>
          <p:nvPicPr>
            <p:cNvPr id="7" name="object 5">
              <a:extLst>
                <a:ext uri="{FF2B5EF4-FFF2-40B4-BE49-F238E27FC236}">
                  <a16:creationId xmlns="" xmlns:a16="http://schemas.microsoft.com/office/drawing/2014/main" id="{4047DDB7-7FFD-AF51-F3FE-86294A2D1CDA}"/>
                </a:ext>
              </a:extLst>
            </p:cNvPr>
            <p:cNvPicPr/>
            <p:nvPr/>
          </p:nvPicPr>
          <p:blipFill>
            <a:blip r:embed="rId3" cstate="print"/>
            <a:stretch>
              <a:fillRect/>
            </a:stretch>
          </p:blipFill>
          <p:spPr>
            <a:xfrm>
              <a:off x="0" y="1360932"/>
              <a:ext cx="12191999" cy="224027"/>
            </a:xfrm>
            <a:prstGeom prst="rect">
              <a:avLst/>
            </a:prstGeom>
          </p:spPr>
        </p:pic>
      </p:grpSp>
      <p:sp>
        <p:nvSpPr>
          <p:cNvPr id="9" name="TextBox 8">
            <a:extLst>
              <a:ext uri="{FF2B5EF4-FFF2-40B4-BE49-F238E27FC236}">
                <a16:creationId xmlns="" xmlns:a16="http://schemas.microsoft.com/office/drawing/2014/main" id="{C9B91C13-94CE-1B29-0280-D4A7B4927BC4}"/>
              </a:ext>
            </a:extLst>
          </p:cNvPr>
          <p:cNvSpPr txBox="1"/>
          <p:nvPr/>
        </p:nvSpPr>
        <p:spPr>
          <a:xfrm>
            <a:off x="11277600" y="6248400"/>
            <a:ext cx="438149" cy="307777"/>
          </a:xfrm>
          <a:prstGeom prst="rect">
            <a:avLst/>
          </a:prstGeom>
          <a:noFill/>
        </p:spPr>
        <p:txBody>
          <a:bodyPr wrap="square" rtlCol="0">
            <a:spAutoFit/>
          </a:bodyPr>
          <a:lstStyle/>
          <a:p>
            <a:pPr algn="ctr"/>
            <a:r>
              <a:rPr lang="en-US" sz="1400" dirty="0">
                <a:solidFill>
                  <a:schemeClr val="bg1"/>
                </a:solidFill>
              </a:rPr>
              <a:t>12</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52705" marR="5080">
              <a:lnSpc>
                <a:spcPct val="100000"/>
              </a:lnSpc>
              <a:spcBef>
                <a:spcPts val="100"/>
              </a:spcBef>
            </a:pPr>
            <a:r>
              <a:rPr dirty="0"/>
              <a:t>Distributing DNI Among a </a:t>
            </a:r>
            <a:r>
              <a:rPr spc="-5" dirty="0"/>
              <a:t>Class </a:t>
            </a:r>
            <a:r>
              <a:rPr dirty="0"/>
              <a:t>of </a:t>
            </a:r>
            <a:r>
              <a:rPr spc="-5" dirty="0"/>
              <a:t>Beneficiaries </a:t>
            </a:r>
            <a:r>
              <a:rPr dirty="0"/>
              <a:t>that </a:t>
            </a:r>
            <a:r>
              <a:rPr u="none" spc="5" dirty="0"/>
              <a:t> </a:t>
            </a:r>
            <a:r>
              <a:rPr spc="-5" dirty="0"/>
              <a:t>Includes</a:t>
            </a:r>
            <a:r>
              <a:rPr spc="-30" dirty="0"/>
              <a:t> </a:t>
            </a:r>
            <a:r>
              <a:rPr dirty="0"/>
              <a:t>Other</a:t>
            </a:r>
            <a:r>
              <a:rPr spc="-15" dirty="0"/>
              <a:t> </a:t>
            </a:r>
            <a:r>
              <a:rPr spc="-30" dirty="0"/>
              <a:t>Trusts,</a:t>
            </a:r>
            <a:r>
              <a:rPr spc="-25" dirty="0"/>
              <a:t> </a:t>
            </a:r>
            <a:r>
              <a:rPr dirty="0"/>
              <a:t>Such</a:t>
            </a:r>
            <a:r>
              <a:rPr spc="-15" dirty="0"/>
              <a:t> </a:t>
            </a:r>
            <a:r>
              <a:rPr dirty="0"/>
              <a:t>as</a:t>
            </a:r>
            <a:r>
              <a:rPr spc="-10" dirty="0"/>
              <a:t> </a:t>
            </a:r>
            <a:r>
              <a:rPr spc="-60" dirty="0"/>
              <a:t>CRTs</a:t>
            </a:r>
            <a:r>
              <a:rPr spc="-20" dirty="0"/>
              <a:t> </a:t>
            </a:r>
            <a:r>
              <a:rPr dirty="0"/>
              <a:t>for</a:t>
            </a:r>
            <a:r>
              <a:rPr spc="-5" dirty="0"/>
              <a:t> Descendants</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240"/>
              </a:lnSpc>
            </a:pPr>
            <a:fld id="{81D60167-4931-47E6-BA6A-407CBD079E47}" type="slidenum">
              <a:rPr dirty="0"/>
              <a:t>14</a:t>
            </a:fld>
            <a:endParaRPr dirty="0"/>
          </a:p>
        </p:txBody>
      </p:sp>
      <p:sp>
        <p:nvSpPr>
          <p:cNvPr id="3" name="object 3"/>
          <p:cNvSpPr txBox="1"/>
          <p:nvPr/>
        </p:nvSpPr>
        <p:spPr>
          <a:xfrm>
            <a:off x="383540" y="1256538"/>
            <a:ext cx="11329670" cy="3995581"/>
          </a:xfrm>
          <a:prstGeom prst="rect">
            <a:avLst/>
          </a:prstGeom>
        </p:spPr>
        <p:txBody>
          <a:bodyPr vert="horz" wrap="square" lIns="0" tIns="104775" rIns="0" bIns="0" rtlCol="0">
            <a:spAutoFit/>
          </a:bodyPr>
          <a:lstStyle/>
          <a:p>
            <a:pPr marL="241300" marR="351790" indent="-228600">
              <a:lnSpc>
                <a:spcPct val="70000"/>
              </a:lnSpc>
              <a:spcBef>
                <a:spcPts val="825"/>
              </a:spcBef>
              <a:buFont typeface="Arial"/>
              <a:buChar char="•"/>
              <a:tabLst>
                <a:tab pos="240665" algn="l"/>
                <a:tab pos="241300" algn="l"/>
              </a:tabLst>
            </a:pPr>
            <a:r>
              <a:rPr sz="1600" dirty="0">
                <a:solidFill>
                  <a:srgbClr val="001F5F"/>
                </a:solidFill>
                <a:latin typeface="Calibri"/>
                <a:cs typeface="Calibri"/>
              </a:rPr>
              <a:t>Subject</a:t>
            </a:r>
            <a:r>
              <a:rPr sz="1600" spc="-10" dirty="0">
                <a:solidFill>
                  <a:srgbClr val="001F5F"/>
                </a:solidFill>
                <a:latin typeface="Calibri"/>
                <a:cs typeface="Calibri"/>
              </a:rPr>
              <a:t> </a:t>
            </a:r>
            <a:r>
              <a:rPr sz="1600" spc="-15" dirty="0">
                <a:solidFill>
                  <a:srgbClr val="001F5F"/>
                </a:solidFill>
                <a:latin typeface="Calibri"/>
                <a:cs typeface="Calibri"/>
              </a:rPr>
              <a:t>to</a:t>
            </a:r>
            <a:r>
              <a:rPr sz="1600" spc="-5" dirty="0">
                <a:solidFill>
                  <a:srgbClr val="001F5F"/>
                </a:solidFill>
                <a:latin typeface="Calibri"/>
                <a:cs typeface="Calibri"/>
              </a:rPr>
              <a:t> </a:t>
            </a:r>
            <a:r>
              <a:rPr sz="1600" spc="-10" dirty="0">
                <a:solidFill>
                  <a:srgbClr val="001F5F"/>
                </a:solidFill>
                <a:latin typeface="Calibri"/>
                <a:cs typeface="Calibri"/>
              </a:rPr>
              <a:t>exceptions</a:t>
            </a:r>
            <a:r>
              <a:rPr sz="1600" spc="15" dirty="0">
                <a:solidFill>
                  <a:srgbClr val="001F5F"/>
                </a:solidFill>
                <a:latin typeface="Calibri"/>
                <a:cs typeface="Calibri"/>
              </a:rPr>
              <a:t> </a:t>
            </a:r>
            <a:r>
              <a:rPr sz="1600" dirty="0">
                <a:solidFill>
                  <a:srgbClr val="001F5F"/>
                </a:solidFill>
                <a:latin typeface="Calibri"/>
                <a:cs typeface="Calibri"/>
              </a:rPr>
              <a:t>and</a:t>
            </a:r>
            <a:r>
              <a:rPr sz="1600" spc="-5" dirty="0">
                <a:solidFill>
                  <a:srgbClr val="001F5F"/>
                </a:solidFill>
                <a:latin typeface="Calibri"/>
                <a:cs typeface="Calibri"/>
              </a:rPr>
              <a:t> special</a:t>
            </a:r>
            <a:r>
              <a:rPr sz="1600" spc="10" dirty="0">
                <a:solidFill>
                  <a:srgbClr val="001F5F"/>
                </a:solidFill>
                <a:latin typeface="Calibri"/>
                <a:cs typeface="Calibri"/>
              </a:rPr>
              <a:t> </a:t>
            </a:r>
            <a:r>
              <a:rPr sz="1600" spc="-5" dirty="0">
                <a:solidFill>
                  <a:srgbClr val="001F5F"/>
                </a:solidFill>
                <a:latin typeface="Calibri"/>
                <a:cs typeface="Calibri"/>
              </a:rPr>
              <a:t>rules,</a:t>
            </a:r>
            <a:r>
              <a:rPr sz="1600" spc="5" dirty="0">
                <a:solidFill>
                  <a:srgbClr val="001F5F"/>
                </a:solidFill>
                <a:latin typeface="Calibri"/>
                <a:cs typeface="Calibri"/>
              </a:rPr>
              <a:t> </a:t>
            </a:r>
            <a:r>
              <a:rPr sz="1600" dirty="0">
                <a:solidFill>
                  <a:srgbClr val="001F5F"/>
                </a:solidFill>
                <a:latin typeface="Calibri"/>
                <a:cs typeface="Calibri"/>
              </a:rPr>
              <a:t>DNI</a:t>
            </a:r>
            <a:r>
              <a:rPr sz="1600" spc="-20" dirty="0">
                <a:solidFill>
                  <a:srgbClr val="001F5F"/>
                </a:solidFill>
                <a:latin typeface="Calibri"/>
                <a:cs typeface="Calibri"/>
              </a:rPr>
              <a:t> </a:t>
            </a:r>
            <a:r>
              <a:rPr sz="1600" spc="-5" dirty="0">
                <a:solidFill>
                  <a:srgbClr val="001F5F"/>
                </a:solidFill>
                <a:latin typeface="Calibri"/>
                <a:cs typeface="Calibri"/>
              </a:rPr>
              <a:t>can</a:t>
            </a:r>
            <a:r>
              <a:rPr sz="1600" spc="-15" dirty="0">
                <a:solidFill>
                  <a:srgbClr val="001F5F"/>
                </a:solidFill>
                <a:latin typeface="Calibri"/>
                <a:cs typeface="Calibri"/>
              </a:rPr>
              <a:t> </a:t>
            </a:r>
            <a:r>
              <a:rPr sz="1600" spc="-5" dirty="0">
                <a:solidFill>
                  <a:srgbClr val="001F5F"/>
                </a:solidFill>
                <a:latin typeface="Calibri"/>
                <a:cs typeface="Calibri"/>
              </a:rPr>
              <a:t>be distributed</a:t>
            </a:r>
            <a:r>
              <a:rPr sz="1600" spc="20" dirty="0">
                <a:solidFill>
                  <a:srgbClr val="001F5F"/>
                </a:solidFill>
                <a:latin typeface="Calibri"/>
                <a:cs typeface="Calibri"/>
              </a:rPr>
              <a:t> </a:t>
            </a:r>
            <a:r>
              <a:rPr sz="1600" spc="-15" dirty="0">
                <a:solidFill>
                  <a:srgbClr val="001F5F"/>
                </a:solidFill>
                <a:latin typeface="Calibri"/>
                <a:cs typeface="Calibri"/>
              </a:rPr>
              <a:t>to</a:t>
            </a:r>
            <a:r>
              <a:rPr sz="1600" spc="-5" dirty="0">
                <a:solidFill>
                  <a:srgbClr val="001F5F"/>
                </a:solidFill>
                <a:latin typeface="Calibri"/>
                <a:cs typeface="Calibri"/>
              </a:rPr>
              <a:t> </a:t>
            </a:r>
            <a:r>
              <a:rPr sz="1600" spc="-10" dirty="0">
                <a:solidFill>
                  <a:srgbClr val="001F5F"/>
                </a:solidFill>
                <a:latin typeface="Calibri"/>
                <a:cs typeface="Calibri"/>
              </a:rPr>
              <a:t>any</a:t>
            </a:r>
            <a:r>
              <a:rPr sz="1600" spc="-15" dirty="0">
                <a:solidFill>
                  <a:srgbClr val="001F5F"/>
                </a:solidFill>
                <a:latin typeface="Calibri"/>
                <a:cs typeface="Calibri"/>
              </a:rPr>
              <a:t> </a:t>
            </a:r>
            <a:r>
              <a:rPr sz="1600" spc="-5" dirty="0">
                <a:solidFill>
                  <a:srgbClr val="001F5F"/>
                </a:solidFill>
                <a:latin typeface="Calibri"/>
                <a:cs typeface="Calibri"/>
              </a:rPr>
              <a:t>discretionary</a:t>
            </a:r>
            <a:r>
              <a:rPr sz="1600" spc="10" dirty="0">
                <a:solidFill>
                  <a:srgbClr val="001F5F"/>
                </a:solidFill>
                <a:latin typeface="Calibri"/>
                <a:cs typeface="Calibri"/>
              </a:rPr>
              <a:t> </a:t>
            </a:r>
            <a:r>
              <a:rPr sz="1600" spc="-5" dirty="0">
                <a:solidFill>
                  <a:srgbClr val="001F5F"/>
                </a:solidFill>
                <a:latin typeface="Calibri"/>
                <a:cs typeface="Calibri"/>
              </a:rPr>
              <a:t>beneficiary</a:t>
            </a:r>
            <a:r>
              <a:rPr sz="1600" dirty="0">
                <a:solidFill>
                  <a:srgbClr val="001F5F"/>
                </a:solidFill>
                <a:latin typeface="Calibri"/>
                <a:cs typeface="Calibri"/>
              </a:rPr>
              <a:t> </a:t>
            </a:r>
            <a:r>
              <a:rPr sz="1600" spc="-5" dirty="0">
                <a:solidFill>
                  <a:srgbClr val="001F5F"/>
                </a:solidFill>
                <a:latin typeface="Calibri"/>
                <a:cs typeface="Calibri"/>
              </a:rPr>
              <a:t>(that</a:t>
            </a:r>
            <a:r>
              <a:rPr sz="1600" dirty="0">
                <a:solidFill>
                  <a:srgbClr val="001F5F"/>
                </a:solidFill>
                <a:latin typeface="Calibri"/>
                <a:cs typeface="Calibri"/>
              </a:rPr>
              <a:t> is,</a:t>
            </a:r>
            <a:r>
              <a:rPr sz="1600" spc="15" dirty="0">
                <a:solidFill>
                  <a:srgbClr val="001F5F"/>
                </a:solidFill>
                <a:latin typeface="Calibri"/>
                <a:cs typeface="Calibri"/>
              </a:rPr>
              <a:t> </a:t>
            </a:r>
            <a:r>
              <a:rPr sz="1600" dirty="0">
                <a:solidFill>
                  <a:srgbClr val="001F5F"/>
                </a:solidFill>
                <a:latin typeface="Calibri"/>
                <a:cs typeface="Calibri"/>
              </a:rPr>
              <a:t>a </a:t>
            </a:r>
            <a:r>
              <a:rPr sz="1600" spc="-434" dirty="0">
                <a:solidFill>
                  <a:srgbClr val="001F5F"/>
                </a:solidFill>
                <a:latin typeface="Calibri"/>
                <a:cs typeface="Calibri"/>
              </a:rPr>
              <a:t> </a:t>
            </a:r>
            <a:r>
              <a:rPr sz="1600" spc="-5" dirty="0">
                <a:solidFill>
                  <a:srgbClr val="001F5F"/>
                </a:solidFill>
                <a:latin typeface="Calibri"/>
                <a:cs typeface="Calibri"/>
              </a:rPr>
              <a:t>beneficiary</a:t>
            </a:r>
            <a:r>
              <a:rPr sz="1600" dirty="0">
                <a:solidFill>
                  <a:srgbClr val="001F5F"/>
                </a:solidFill>
                <a:latin typeface="Calibri"/>
                <a:cs typeface="Calibri"/>
              </a:rPr>
              <a:t> who</a:t>
            </a:r>
            <a:r>
              <a:rPr sz="1600" spc="-20" dirty="0">
                <a:solidFill>
                  <a:srgbClr val="001F5F"/>
                </a:solidFill>
                <a:latin typeface="Calibri"/>
                <a:cs typeface="Calibri"/>
              </a:rPr>
              <a:t> </a:t>
            </a:r>
            <a:r>
              <a:rPr sz="1600" dirty="0">
                <a:solidFill>
                  <a:srgbClr val="001F5F"/>
                </a:solidFill>
                <a:latin typeface="Calibri"/>
                <a:cs typeface="Calibri"/>
              </a:rPr>
              <a:t>is</a:t>
            </a:r>
            <a:r>
              <a:rPr sz="1600" spc="15" dirty="0">
                <a:solidFill>
                  <a:srgbClr val="001F5F"/>
                </a:solidFill>
                <a:latin typeface="Calibri"/>
                <a:cs typeface="Calibri"/>
              </a:rPr>
              <a:t> </a:t>
            </a:r>
            <a:r>
              <a:rPr sz="1600" spc="-5" dirty="0">
                <a:solidFill>
                  <a:srgbClr val="001F5F"/>
                </a:solidFill>
                <a:latin typeface="Calibri"/>
                <a:cs typeface="Calibri"/>
              </a:rPr>
              <a:t>eligible</a:t>
            </a:r>
            <a:r>
              <a:rPr sz="1600" spc="15" dirty="0">
                <a:solidFill>
                  <a:srgbClr val="001F5F"/>
                </a:solidFill>
                <a:latin typeface="Calibri"/>
                <a:cs typeface="Calibri"/>
              </a:rPr>
              <a:t> </a:t>
            </a:r>
            <a:r>
              <a:rPr sz="1600" dirty="0">
                <a:solidFill>
                  <a:srgbClr val="001F5F"/>
                </a:solidFill>
                <a:latin typeface="Calibri"/>
                <a:cs typeface="Calibri"/>
              </a:rPr>
              <a:t>in the</a:t>
            </a:r>
            <a:r>
              <a:rPr sz="1600" spc="5" dirty="0">
                <a:solidFill>
                  <a:srgbClr val="001F5F"/>
                </a:solidFill>
                <a:latin typeface="Calibri"/>
                <a:cs typeface="Calibri"/>
              </a:rPr>
              <a:t> </a:t>
            </a:r>
            <a:r>
              <a:rPr sz="1600" spc="-5" dirty="0">
                <a:solidFill>
                  <a:srgbClr val="001F5F"/>
                </a:solidFill>
                <a:latin typeface="Calibri"/>
                <a:cs typeface="Calibri"/>
              </a:rPr>
              <a:t>discretion</a:t>
            </a:r>
            <a:r>
              <a:rPr sz="1600" spc="5" dirty="0">
                <a:solidFill>
                  <a:srgbClr val="001F5F"/>
                </a:solidFill>
                <a:latin typeface="Calibri"/>
                <a:cs typeface="Calibri"/>
              </a:rPr>
              <a:t> </a:t>
            </a:r>
            <a:r>
              <a:rPr sz="1600" spc="-5" dirty="0">
                <a:solidFill>
                  <a:srgbClr val="001F5F"/>
                </a:solidFill>
                <a:latin typeface="Calibri"/>
                <a:cs typeface="Calibri"/>
              </a:rPr>
              <a:t>of</a:t>
            </a:r>
            <a:r>
              <a:rPr sz="1600" spc="5" dirty="0">
                <a:solidFill>
                  <a:srgbClr val="001F5F"/>
                </a:solidFill>
                <a:latin typeface="Calibri"/>
                <a:cs typeface="Calibri"/>
              </a:rPr>
              <a:t> </a:t>
            </a:r>
            <a:r>
              <a:rPr sz="1600" dirty="0">
                <a:solidFill>
                  <a:srgbClr val="001F5F"/>
                </a:solidFill>
                <a:latin typeface="Calibri"/>
                <a:cs typeface="Calibri"/>
              </a:rPr>
              <a:t>a</a:t>
            </a:r>
            <a:r>
              <a:rPr sz="1600" spc="5" dirty="0">
                <a:solidFill>
                  <a:srgbClr val="001F5F"/>
                </a:solidFill>
                <a:latin typeface="Calibri"/>
                <a:cs typeface="Calibri"/>
              </a:rPr>
              <a:t> </a:t>
            </a:r>
            <a:r>
              <a:rPr sz="1600" spc="-5" dirty="0">
                <a:solidFill>
                  <a:srgbClr val="001F5F"/>
                </a:solidFill>
                <a:latin typeface="Calibri"/>
                <a:cs typeface="Calibri"/>
              </a:rPr>
              <a:t>non-beneficiary </a:t>
            </a:r>
            <a:r>
              <a:rPr sz="1600" spc="-10" dirty="0">
                <a:solidFill>
                  <a:srgbClr val="001F5F"/>
                </a:solidFill>
                <a:latin typeface="Calibri"/>
                <a:cs typeface="Calibri"/>
              </a:rPr>
              <a:t>trustee</a:t>
            </a:r>
            <a:r>
              <a:rPr sz="1600" spc="15" dirty="0">
                <a:solidFill>
                  <a:srgbClr val="001F5F"/>
                </a:solidFill>
                <a:latin typeface="Calibri"/>
                <a:cs typeface="Calibri"/>
              </a:rPr>
              <a:t> </a:t>
            </a:r>
            <a:r>
              <a:rPr sz="1600" spc="-15" dirty="0">
                <a:solidFill>
                  <a:srgbClr val="001F5F"/>
                </a:solidFill>
                <a:latin typeface="Calibri"/>
                <a:cs typeface="Calibri"/>
              </a:rPr>
              <a:t>to</a:t>
            </a:r>
            <a:r>
              <a:rPr sz="1600" spc="5" dirty="0">
                <a:solidFill>
                  <a:srgbClr val="001F5F"/>
                </a:solidFill>
                <a:latin typeface="Calibri"/>
                <a:cs typeface="Calibri"/>
              </a:rPr>
              <a:t> </a:t>
            </a:r>
            <a:r>
              <a:rPr sz="1600" spc="-10" dirty="0">
                <a:solidFill>
                  <a:srgbClr val="001F5F"/>
                </a:solidFill>
                <a:latin typeface="Calibri"/>
                <a:cs typeface="Calibri"/>
              </a:rPr>
              <a:t>receive</a:t>
            </a:r>
            <a:r>
              <a:rPr sz="1600" spc="15" dirty="0">
                <a:solidFill>
                  <a:srgbClr val="001F5F"/>
                </a:solidFill>
                <a:latin typeface="Calibri"/>
                <a:cs typeface="Calibri"/>
              </a:rPr>
              <a:t> </a:t>
            </a:r>
            <a:r>
              <a:rPr sz="1600" spc="-5" dirty="0">
                <a:solidFill>
                  <a:srgbClr val="001F5F"/>
                </a:solidFill>
                <a:latin typeface="Calibri"/>
                <a:cs typeface="Calibri"/>
              </a:rPr>
              <a:t>trust</a:t>
            </a:r>
            <a:r>
              <a:rPr sz="1600" spc="15" dirty="0">
                <a:solidFill>
                  <a:srgbClr val="001F5F"/>
                </a:solidFill>
                <a:latin typeface="Calibri"/>
                <a:cs typeface="Calibri"/>
              </a:rPr>
              <a:t> </a:t>
            </a:r>
            <a:r>
              <a:rPr sz="1600" spc="-5" dirty="0">
                <a:solidFill>
                  <a:srgbClr val="001F5F"/>
                </a:solidFill>
                <a:latin typeface="Calibri"/>
                <a:cs typeface="Calibri"/>
              </a:rPr>
              <a:t>distributions)</a:t>
            </a:r>
            <a:endParaRPr sz="1600" dirty="0">
              <a:latin typeface="Calibri"/>
              <a:cs typeface="Calibri"/>
            </a:endParaRPr>
          </a:p>
          <a:p>
            <a:pPr marL="241300" indent="-228600">
              <a:lnSpc>
                <a:spcPct val="100000"/>
              </a:lnSpc>
              <a:spcBef>
                <a:spcPts val="275"/>
              </a:spcBef>
              <a:buFont typeface="Arial"/>
              <a:buChar char="•"/>
              <a:tabLst>
                <a:tab pos="240665" algn="l"/>
                <a:tab pos="241300" algn="l"/>
              </a:tabLst>
            </a:pPr>
            <a:r>
              <a:rPr sz="1600" dirty="0">
                <a:solidFill>
                  <a:srgbClr val="001F5F"/>
                </a:solidFill>
                <a:latin typeface="Calibri"/>
                <a:cs typeface="Calibri"/>
              </a:rPr>
              <a:t>A</a:t>
            </a:r>
            <a:r>
              <a:rPr sz="1600" spc="-5" dirty="0">
                <a:solidFill>
                  <a:srgbClr val="001F5F"/>
                </a:solidFill>
                <a:latin typeface="Calibri"/>
                <a:cs typeface="Calibri"/>
              </a:rPr>
              <a:t> </a:t>
            </a:r>
            <a:r>
              <a:rPr sz="1600" spc="-15" dirty="0">
                <a:solidFill>
                  <a:srgbClr val="001F5F"/>
                </a:solidFill>
                <a:latin typeface="Calibri"/>
                <a:cs typeface="Calibri"/>
              </a:rPr>
              <a:t>beneficiary,</a:t>
            </a:r>
            <a:r>
              <a:rPr sz="1600" spc="5" dirty="0">
                <a:solidFill>
                  <a:srgbClr val="001F5F"/>
                </a:solidFill>
                <a:latin typeface="Calibri"/>
                <a:cs typeface="Calibri"/>
              </a:rPr>
              <a:t> </a:t>
            </a:r>
            <a:r>
              <a:rPr sz="1600" spc="-5" dirty="0">
                <a:solidFill>
                  <a:srgbClr val="001F5F"/>
                </a:solidFill>
                <a:latin typeface="Calibri"/>
                <a:cs typeface="Calibri"/>
              </a:rPr>
              <a:t>who</a:t>
            </a:r>
            <a:r>
              <a:rPr sz="1600" spc="-20" dirty="0">
                <a:solidFill>
                  <a:srgbClr val="001F5F"/>
                </a:solidFill>
                <a:latin typeface="Calibri"/>
                <a:cs typeface="Calibri"/>
              </a:rPr>
              <a:t> </a:t>
            </a:r>
            <a:r>
              <a:rPr sz="1600" spc="-15" dirty="0">
                <a:solidFill>
                  <a:srgbClr val="001F5F"/>
                </a:solidFill>
                <a:latin typeface="Calibri"/>
                <a:cs typeface="Calibri"/>
              </a:rPr>
              <a:t>may</a:t>
            </a:r>
            <a:r>
              <a:rPr sz="1600" spc="5" dirty="0">
                <a:solidFill>
                  <a:srgbClr val="001F5F"/>
                </a:solidFill>
                <a:latin typeface="Calibri"/>
                <a:cs typeface="Calibri"/>
              </a:rPr>
              <a:t> </a:t>
            </a:r>
            <a:r>
              <a:rPr sz="1600" spc="-10" dirty="0">
                <a:solidFill>
                  <a:srgbClr val="001F5F"/>
                </a:solidFill>
                <a:latin typeface="Calibri"/>
                <a:cs typeface="Calibri"/>
              </a:rPr>
              <a:t>receive</a:t>
            </a:r>
            <a:r>
              <a:rPr sz="1600" spc="35" dirty="0">
                <a:solidFill>
                  <a:srgbClr val="001F5F"/>
                </a:solidFill>
                <a:latin typeface="Calibri"/>
                <a:cs typeface="Calibri"/>
              </a:rPr>
              <a:t> </a:t>
            </a:r>
            <a:r>
              <a:rPr sz="1600" spc="-5" dirty="0">
                <a:solidFill>
                  <a:srgbClr val="001F5F"/>
                </a:solidFill>
                <a:latin typeface="Calibri"/>
                <a:cs typeface="Calibri"/>
              </a:rPr>
              <a:t>DNI,</a:t>
            </a:r>
            <a:r>
              <a:rPr sz="1600" spc="-25" dirty="0">
                <a:solidFill>
                  <a:srgbClr val="001F5F"/>
                </a:solidFill>
                <a:latin typeface="Calibri"/>
                <a:cs typeface="Calibri"/>
              </a:rPr>
              <a:t> </a:t>
            </a:r>
            <a:r>
              <a:rPr sz="1600" spc="-15" dirty="0">
                <a:solidFill>
                  <a:srgbClr val="001F5F"/>
                </a:solidFill>
                <a:latin typeface="Calibri"/>
                <a:cs typeface="Calibri"/>
              </a:rPr>
              <a:t>may</a:t>
            </a:r>
            <a:r>
              <a:rPr sz="1600" spc="5" dirty="0">
                <a:solidFill>
                  <a:srgbClr val="001F5F"/>
                </a:solidFill>
                <a:latin typeface="Calibri"/>
                <a:cs typeface="Calibri"/>
              </a:rPr>
              <a:t> </a:t>
            </a:r>
            <a:r>
              <a:rPr sz="1600" dirty="0">
                <a:solidFill>
                  <a:srgbClr val="001F5F"/>
                </a:solidFill>
                <a:latin typeface="Calibri"/>
                <a:cs typeface="Calibri"/>
              </a:rPr>
              <a:t>include</a:t>
            </a:r>
            <a:r>
              <a:rPr sz="1600" spc="-5" dirty="0">
                <a:solidFill>
                  <a:srgbClr val="001F5F"/>
                </a:solidFill>
                <a:latin typeface="Calibri"/>
                <a:cs typeface="Calibri"/>
              </a:rPr>
              <a:t> </a:t>
            </a:r>
            <a:r>
              <a:rPr sz="1600" spc="-10" dirty="0">
                <a:solidFill>
                  <a:srgbClr val="001F5F"/>
                </a:solidFill>
                <a:latin typeface="Calibri"/>
                <a:cs typeface="Calibri"/>
              </a:rPr>
              <a:t>any </a:t>
            </a:r>
            <a:r>
              <a:rPr sz="1600" spc="-5" dirty="0">
                <a:solidFill>
                  <a:srgbClr val="001F5F"/>
                </a:solidFill>
                <a:latin typeface="Calibri"/>
                <a:cs typeface="Calibri"/>
              </a:rPr>
              <a:t>other </a:t>
            </a:r>
            <a:r>
              <a:rPr sz="1600" dirty="0">
                <a:solidFill>
                  <a:srgbClr val="001F5F"/>
                </a:solidFill>
                <a:latin typeface="Calibri"/>
                <a:cs typeface="Calibri"/>
              </a:rPr>
              <a:t>non-charitable</a:t>
            </a:r>
            <a:r>
              <a:rPr sz="1600" spc="-10" dirty="0">
                <a:solidFill>
                  <a:srgbClr val="001F5F"/>
                </a:solidFill>
                <a:latin typeface="Calibri"/>
                <a:cs typeface="Calibri"/>
              </a:rPr>
              <a:t> “person” </a:t>
            </a:r>
            <a:r>
              <a:rPr sz="1600" i="1" dirty="0">
                <a:solidFill>
                  <a:srgbClr val="001F5F"/>
                </a:solidFill>
                <a:latin typeface="Calibri"/>
                <a:cs typeface="Calibri"/>
              </a:rPr>
              <a:t>including</a:t>
            </a:r>
            <a:r>
              <a:rPr sz="1600" i="1" spc="-10" dirty="0">
                <a:solidFill>
                  <a:srgbClr val="001F5F"/>
                </a:solidFill>
                <a:latin typeface="Calibri"/>
                <a:cs typeface="Calibri"/>
              </a:rPr>
              <a:t> </a:t>
            </a:r>
            <a:r>
              <a:rPr lang="en-US" sz="1600" i="1" spc="-10" dirty="0">
                <a:solidFill>
                  <a:srgbClr val="001F5F"/>
                </a:solidFill>
                <a:latin typeface="Calibri"/>
                <a:cs typeface="Calibri"/>
              </a:rPr>
              <a:t>an</a:t>
            </a:r>
            <a:r>
              <a:rPr sz="1600" i="1" spc="-5" dirty="0">
                <a:solidFill>
                  <a:srgbClr val="001F5F"/>
                </a:solidFill>
                <a:latin typeface="Calibri"/>
                <a:cs typeface="Calibri"/>
              </a:rPr>
              <a:t>other</a:t>
            </a:r>
            <a:r>
              <a:rPr sz="1600" i="1" dirty="0">
                <a:solidFill>
                  <a:srgbClr val="001F5F"/>
                </a:solidFill>
                <a:latin typeface="Calibri"/>
                <a:cs typeface="Calibri"/>
              </a:rPr>
              <a:t> </a:t>
            </a:r>
            <a:r>
              <a:rPr sz="1600" i="1" spc="-5" dirty="0">
                <a:solidFill>
                  <a:srgbClr val="001F5F"/>
                </a:solidFill>
                <a:latin typeface="Calibri"/>
                <a:cs typeface="Calibri"/>
              </a:rPr>
              <a:t>trust</a:t>
            </a:r>
            <a:endParaRPr sz="1600" i="1" dirty="0">
              <a:latin typeface="Calibri"/>
              <a:cs typeface="Calibri"/>
            </a:endParaRPr>
          </a:p>
          <a:p>
            <a:pPr marL="241300" indent="-228600">
              <a:lnSpc>
                <a:spcPts val="2039"/>
              </a:lnSpc>
              <a:spcBef>
                <a:spcPts val="290"/>
              </a:spcBef>
              <a:buFont typeface="Arial"/>
              <a:buChar char="•"/>
              <a:tabLst>
                <a:tab pos="240665" algn="l"/>
                <a:tab pos="241300" algn="l"/>
              </a:tabLst>
            </a:pPr>
            <a:r>
              <a:rPr sz="1600" spc="-15" dirty="0">
                <a:solidFill>
                  <a:srgbClr val="001F5F"/>
                </a:solidFill>
                <a:latin typeface="Calibri"/>
                <a:cs typeface="Calibri"/>
              </a:rPr>
              <a:t>Before </a:t>
            </a:r>
            <a:r>
              <a:rPr sz="1600" spc="-5" dirty="0">
                <a:solidFill>
                  <a:srgbClr val="001F5F"/>
                </a:solidFill>
                <a:latin typeface="Calibri"/>
                <a:cs typeface="Calibri"/>
              </a:rPr>
              <a:t>making</a:t>
            </a:r>
            <a:r>
              <a:rPr sz="1600" spc="15" dirty="0">
                <a:solidFill>
                  <a:srgbClr val="001F5F"/>
                </a:solidFill>
                <a:latin typeface="Calibri"/>
                <a:cs typeface="Calibri"/>
              </a:rPr>
              <a:t> </a:t>
            </a:r>
            <a:r>
              <a:rPr sz="1600" dirty="0">
                <a:solidFill>
                  <a:srgbClr val="001F5F"/>
                </a:solidFill>
                <a:latin typeface="Calibri"/>
                <a:cs typeface="Calibri"/>
              </a:rPr>
              <a:t>the </a:t>
            </a:r>
            <a:r>
              <a:rPr sz="1600" spc="-5" dirty="0">
                <a:solidFill>
                  <a:srgbClr val="001F5F"/>
                </a:solidFill>
                <a:latin typeface="Calibri"/>
                <a:cs typeface="Calibri"/>
              </a:rPr>
              <a:t>distribution</a:t>
            </a:r>
            <a:r>
              <a:rPr sz="1600" spc="20" dirty="0">
                <a:solidFill>
                  <a:srgbClr val="001F5F"/>
                </a:solidFill>
                <a:latin typeface="Calibri"/>
                <a:cs typeface="Calibri"/>
              </a:rPr>
              <a:t> </a:t>
            </a:r>
            <a:r>
              <a:rPr sz="1600" spc="-15" dirty="0">
                <a:solidFill>
                  <a:srgbClr val="001F5F"/>
                </a:solidFill>
                <a:latin typeface="Calibri"/>
                <a:cs typeface="Calibri"/>
              </a:rPr>
              <a:t>to</a:t>
            </a:r>
            <a:r>
              <a:rPr sz="1600" dirty="0">
                <a:solidFill>
                  <a:srgbClr val="001F5F"/>
                </a:solidFill>
                <a:latin typeface="Calibri"/>
                <a:cs typeface="Calibri"/>
              </a:rPr>
              <a:t> another</a:t>
            </a:r>
            <a:r>
              <a:rPr sz="1600" spc="-5" dirty="0">
                <a:solidFill>
                  <a:srgbClr val="001F5F"/>
                </a:solidFill>
                <a:latin typeface="Calibri"/>
                <a:cs typeface="Calibri"/>
              </a:rPr>
              <a:t> trust,</a:t>
            </a:r>
            <a:r>
              <a:rPr sz="1600" spc="20" dirty="0">
                <a:solidFill>
                  <a:srgbClr val="001F5F"/>
                </a:solidFill>
                <a:latin typeface="Calibri"/>
                <a:cs typeface="Calibri"/>
              </a:rPr>
              <a:t> </a:t>
            </a:r>
            <a:r>
              <a:rPr sz="1600" spc="-10" dirty="0">
                <a:solidFill>
                  <a:srgbClr val="001F5F"/>
                </a:solidFill>
                <a:latin typeface="Calibri"/>
                <a:cs typeface="Calibri"/>
              </a:rPr>
              <a:t>consideration</a:t>
            </a:r>
            <a:r>
              <a:rPr sz="1600" dirty="0">
                <a:solidFill>
                  <a:srgbClr val="001F5F"/>
                </a:solidFill>
                <a:latin typeface="Calibri"/>
                <a:cs typeface="Calibri"/>
              </a:rPr>
              <a:t> </a:t>
            </a:r>
            <a:r>
              <a:rPr sz="1600" spc="-5" dirty="0">
                <a:solidFill>
                  <a:srgbClr val="001F5F"/>
                </a:solidFill>
                <a:latin typeface="Calibri"/>
                <a:cs typeface="Calibri"/>
              </a:rPr>
              <a:t>should</a:t>
            </a:r>
            <a:r>
              <a:rPr sz="1600" spc="10" dirty="0">
                <a:solidFill>
                  <a:srgbClr val="001F5F"/>
                </a:solidFill>
                <a:latin typeface="Calibri"/>
                <a:cs typeface="Calibri"/>
              </a:rPr>
              <a:t> </a:t>
            </a:r>
            <a:r>
              <a:rPr sz="1600" spc="-5" dirty="0">
                <a:solidFill>
                  <a:srgbClr val="001F5F"/>
                </a:solidFill>
                <a:latin typeface="Calibri"/>
                <a:cs typeface="Calibri"/>
              </a:rPr>
              <a:t>be given</a:t>
            </a:r>
            <a:r>
              <a:rPr sz="1600" spc="5" dirty="0">
                <a:solidFill>
                  <a:srgbClr val="001F5F"/>
                </a:solidFill>
                <a:latin typeface="Calibri"/>
                <a:cs typeface="Calibri"/>
              </a:rPr>
              <a:t> </a:t>
            </a:r>
            <a:r>
              <a:rPr sz="1600" spc="-15" dirty="0">
                <a:solidFill>
                  <a:srgbClr val="001F5F"/>
                </a:solidFill>
                <a:latin typeface="Calibri"/>
                <a:cs typeface="Calibri"/>
              </a:rPr>
              <a:t>to</a:t>
            </a:r>
            <a:r>
              <a:rPr sz="1600" spc="5" dirty="0">
                <a:solidFill>
                  <a:srgbClr val="001F5F"/>
                </a:solidFill>
                <a:latin typeface="Calibri"/>
                <a:cs typeface="Calibri"/>
              </a:rPr>
              <a:t> </a:t>
            </a:r>
            <a:r>
              <a:rPr sz="1600" dirty="0">
                <a:solidFill>
                  <a:srgbClr val="001F5F"/>
                </a:solidFill>
                <a:latin typeface="Calibri"/>
                <a:cs typeface="Calibri"/>
              </a:rPr>
              <a:t>the</a:t>
            </a:r>
            <a:r>
              <a:rPr sz="1600" spc="-5" dirty="0">
                <a:solidFill>
                  <a:srgbClr val="001F5F"/>
                </a:solidFill>
                <a:latin typeface="Calibri"/>
                <a:cs typeface="Calibri"/>
              </a:rPr>
              <a:t> </a:t>
            </a:r>
            <a:r>
              <a:rPr sz="1600" spc="-15" dirty="0">
                <a:solidFill>
                  <a:srgbClr val="001F5F"/>
                </a:solidFill>
                <a:latin typeface="Calibri"/>
                <a:cs typeface="Calibri"/>
              </a:rPr>
              <a:t>tax</a:t>
            </a:r>
            <a:r>
              <a:rPr sz="1600" spc="20" dirty="0">
                <a:solidFill>
                  <a:srgbClr val="001F5F"/>
                </a:solidFill>
                <a:latin typeface="Calibri"/>
                <a:cs typeface="Calibri"/>
              </a:rPr>
              <a:t> </a:t>
            </a:r>
            <a:r>
              <a:rPr sz="1600" spc="-10" dirty="0">
                <a:solidFill>
                  <a:srgbClr val="001F5F"/>
                </a:solidFill>
                <a:latin typeface="Calibri"/>
                <a:cs typeface="Calibri"/>
              </a:rPr>
              <a:t>attributes</a:t>
            </a:r>
            <a:r>
              <a:rPr sz="1600" spc="20" dirty="0">
                <a:solidFill>
                  <a:srgbClr val="001F5F"/>
                </a:solidFill>
                <a:latin typeface="Calibri"/>
                <a:cs typeface="Calibri"/>
              </a:rPr>
              <a:t> </a:t>
            </a:r>
            <a:r>
              <a:rPr sz="1600" spc="-5" dirty="0">
                <a:solidFill>
                  <a:srgbClr val="001F5F"/>
                </a:solidFill>
                <a:latin typeface="Calibri"/>
                <a:cs typeface="Calibri"/>
              </a:rPr>
              <a:t>of</a:t>
            </a:r>
            <a:r>
              <a:rPr sz="1600" dirty="0">
                <a:solidFill>
                  <a:srgbClr val="001F5F"/>
                </a:solidFill>
                <a:latin typeface="Calibri"/>
                <a:cs typeface="Calibri"/>
              </a:rPr>
              <a:t> the</a:t>
            </a:r>
            <a:endParaRPr sz="1600" dirty="0">
              <a:latin typeface="Calibri"/>
              <a:cs typeface="Calibri"/>
            </a:endParaRPr>
          </a:p>
          <a:p>
            <a:pPr marL="241300">
              <a:lnSpc>
                <a:spcPts val="1680"/>
              </a:lnSpc>
            </a:pPr>
            <a:r>
              <a:rPr sz="1600" spc="5" dirty="0">
                <a:solidFill>
                  <a:srgbClr val="001F5F"/>
                </a:solidFill>
                <a:latin typeface="Calibri"/>
                <a:cs typeface="Calibri"/>
              </a:rPr>
              <a:t>“receiving”</a:t>
            </a:r>
            <a:r>
              <a:rPr sz="1600" spc="-5" dirty="0">
                <a:solidFill>
                  <a:srgbClr val="001F5F"/>
                </a:solidFill>
                <a:latin typeface="Calibri"/>
                <a:cs typeface="Calibri"/>
              </a:rPr>
              <a:t> trust,</a:t>
            </a:r>
            <a:r>
              <a:rPr sz="1600" spc="5" dirty="0">
                <a:solidFill>
                  <a:srgbClr val="001F5F"/>
                </a:solidFill>
                <a:latin typeface="Calibri"/>
                <a:cs typeface="Calibri"/>
              </a:rPr>
              <a:t> </a:t>
            </a:r>
            <a:r>
              <a:rPr sz="1600" spc="-5" dirty="0">
                <a:solidFill>
                  <a:srgbClr val="001F5F"/>
                </a:solidFill>
                <a:latin typeface="Calibri"/>
                <a:cs typeface="Calibri"/>
              </a:rPr>
              <a:t>such</a:t>
            </a:r>
            <a:r>
              <a:rPr sz="1600" dirty="0">
                <a:solidFill>
                  <a:srgbClr val="001F5F"/>
                </a:solidFill>
                <a:latin typeface="Calibri"/>
                <a:cs typeface="Calibri"/>
              </a:rPr>
              <a:t> as</a:t>
            </a:r>
            <a:r>
              <a:rPr sz="1600" spc="15" dirty="0">
                <a:solidFill>
                  <a:srgbClr val="001F5F"/>
                </a:solidFill>
                <a:latin typeface="Calibri"/>
                <a:cs typeface="Calibri"/>
              </a:rPr>
              <a:t> </a:t>
            </a:r>
            <a:r>
              <a:rPr sz="1600" spc="-5" dirty="0">
                <a:solidFill>
                  <a:srgbClr val="001F5F"/>
                </a:solidFill>
                <a:latin typeface="Calibri"/>
                <a:cs typeface="Calibri"/>
              </a:rPr>
              <a:t>whether </a:t>
            </a:r>
            <a:r>
              <a:rPr sz="1600" dirty="0">
                <a:solidFill>
                  <a:srgbClr val="001F5F"/>
                </a:solidFill>
                <a:latin typeface="Calibri"/>
                <a:cs typeface="Calibri"/>
              </a:rPr>
              <a:t>the</a:t>
            </a:r>
            <a:r>
              <a:rPr sz="1600" spc="5" dirty="0">
                <a:solidFill>
                  <a:srgbClr val="001F5F"/>
                </a:solidFill>
                <a:latin typeface="Calibri"/>
                <a:cs typeface="Calibri"/>
              </a:rPr>
              <a:t> </a:t>
            </a:r>
            <a:r>
              <a:rPr sz="1600" spc="-5" dirty="0">
                <a:solidFill>
                  <a:srgbClr val="001F5F"/>
                </a:solidFill>
                <a:latin typeface="Calibri"/>
                <a:cs typeface="Calibri"/>
              </a:rPr>
              <a:t>receiving</a:t>
            </a:r>
            <a:r>
              <a:rPr sz="1600" spc="10" dirty="0">
                <a:solidFill>
                  <a:srgbClr val="001F5F"/>
                </a:solidFill>
                <a:latin typeface="Calibri"/>
                <a:cs typeface="Calibri"/>
              </a:rPr>
              <a:t> </a:t>
            </a:r>
            <a:r>
              <a:rPr sz="1600" spc="-5" dirty="0">
                <a:solidFill>
                  <a:srgbClr val="001F5F"/>
                </a:solidFill>
                <a:latin typeface="Calibri"/>
                <a:cs typeface="Calibri"/>
              </a:rPr>
              <a:t>trust</a:t>
            </a:r>
            <a:r>
              <a:rPr sz="1600" spc="10" dirty="0">
                <a:solidFill>
                  <a:srgbClr val="001F5F"/>
                </a:solidFill>
                <a:latin typeface="Calibri"/>
                <a:cs typeface="Calibri"/>
              </a:rPr>
              <a:t> </a:t>
            </a:r>
            <a:r>
              <a:rPr sz="1600" dirty="0">
                <a:solidFill>
                  <a:srgbClr val="001F5F"/>
                </a:solidFill>
                <a:latin typeface="Calibri"/>
                <a:cs typeface="Calibri"/>
              </a:rPr>
              <a:t>is</a:t>
            </a:r>
            <a:r>
              <a:rPr sz="1600" spc="15" dirty="0">
                <a:solidFill>
                  <a:srgbClr val="001F5F"/>
                </a:solidFill>
                <a:latin typeface="Calibri"/>
                <a:cs typeface="Calibri"/>
              </a:rPr>
              <a:t> </a:t>
            </a:r>
            <a:r>
              <a:rPr sz="1600" spc="-5" dirty="0">
                <a:solidFill>
                  <a:srgbClr val="001F5F"/>
                </a:solidFill>
                <a:latin typeface="Calibri"/>
                <a:cs typeface="Calibri"/>
              </a:rPr>
              <a:t>GST</a:t>
            </a:r>
            <a:r>
              <a:rPr sz="1600" dirty="0">
                <a:solidFill>
                  <a:srgbClr val="001F5F"/>
                </a:solidFill>
                <a:latin typeface="Calibri"/>
                <a:cs typeface="Calibri"/>
              </a:rPr>
              <a:t> </a:t>
            </a:r>
            <a:r>
              <a:rPr sz="1600" spc="-20" dirty="0">
                <a:solidFill>
                  <a:srgbClr val="001F5F"/>
                </a:solidFill>
                <a:latin typeface="Calibri"/>
                <a:cs typeface="Calibri"/>
              </a:rPr>
              <a:t>exempt</a:t>
            </a:r>
            <a:r>
              <a:rPr sz="1600" spc="5" dirty="0">
                <a:solidFill>
                  <a:srgbClr val="001F5F"/>
                </a:solidFill>
                <a:latin typeface="Calibri"/>
                <a:cs typeface="Calibri"/>
              </a:rPr>
              <a:t> </a:t>
            </a:r>
            <a:r>
              <a:rPr sz="1600" spc="-5" dirty="0">
                <a:solidFill>
                  <a:srgbClr val="001F5F"/>
                </a:solidFill>
                <a:latin typeface="Calibri"/>
                <a:cs typeface="Calibri"/>
              </a:rPr>
              <a:t>or</a:t>
            </a:r>
            <a:r>
              <a:rPr sz="1600" dirty="0">
                <a:solidFill>
                  <a:srgbClr val="001F5F"/>
                </a:solidFill>
                <a:latin typeface="Calibri"/>
                <a:cs typeface="Calibri"/>
              </a:rPr>
              <a:t> </a:t>
            </a:r>
            <a:r>
              <a:rPr sz="1600" spc="-5" dirty="0">
                <a:solidFill>
                  <a:srgbClr val="001F5F"/>
                </a:solidFill>
                <a:latin typeface="Calibri"/>
                <a:cs typeface="Calibri"/>
              </a:rPr>
              <a:t>subject</a:t>
            </a:r>
            <a:r>
              <a:rPr sz="1600" dirty="0">
                <a:solidFill>
                  <a:srgbClr val="001F5F"/>
                </a:solidFill>
                <a:latin typeface="Calibri"/>
                <a:cs typeface="Calibri"/>
              </a:rPr>
              <a:t> </a:t>
            </a:r>
            <a:r>
              <a:rPr sz="1600" spc="-15" dirty="0">
                <a:solidFill>
                  <a:srgbClr val="001F5F"/>
                </a:solidFill>
                <a:latin typeface="Calibri"/>
                <a:cs typeface="Calibri"/>
              </a:rPr>
              <a:t>to</a:t>
            </a:r>
            <a:r>
              <a:rPr sz="1600" spc="-5" dirty="0">
                <a:solidFill>
                  <a:srgbClr val="001F5F"/>
                </a:solidFill>
                <a:latin typeface="Calibri"/>
                <a:cs typeface="Calibri"/>
              </a:rPr>
              <a:t> </a:t>
            </a:r>
            <a:r>
              <a:rPr sz="1600" dirty="0">
                <a:solidFill>
                  <a:srgbClr val="001F5F"/>
                </a:solidFill>
                <a:latin typeface="Calibri"/>
                <a:cs typeface="Calibri"/>
              </a:rPr>
              <a:t>a</a:t>
            </a:r>
            <a:r>
              <a:rPr sz="1600" spc="10" dirty="0">
                <a:solidFill>
                  <a:srgbClr val="001F5F"/>
                </a:solidFill>
                <a:latin typeface="Calibri"/>
                <a:cs typeface="Calibri"/>
              </a:rPr>
              <a:t> </a:t>
            </a:r>
            <a:r>
              <a:rPr sz="1600" dirty="0">
                <a:solidFill>
                  <a:srgbClr val="001F5F"/>
                </a:solidFill>
                <a:latin typeface="Calibri"/>
                <a:cs typeface="Calibri"/>
              </a:rPr>
              <a:t>particular</a:t>
            </a:r>
            <a:r>
              <a:rPr sz="1600" spc="10" dirty="0">
                <a:solidFill>
                  <a:srgbClr val="001F5F"/>
                </a:solidFill>
                <a:latin typeface="Calibri"/>
                <a:cs typeface="Calibri"/>
              </a:rPr>
              <a:t> </a:t>
            </a:r>
            <a:r>
              <a:rPr sz="1600" dirty="0">
                <a:solidFill>
                  <a:srgbClr val="001F5F"/>
                </a:solidFill>
                <a:latin typeface="Calibri"/>
                <a:cs typeface="Calibri"/>
              </a:rPr>
              <a:t>rule </a:t>
            </a:r>
            <a:r>
              <a:rPr sz="1600" spc="-10" dirty="0">
                <a:solidFill>
                  <a:srgbClr val="001F5F"/>
                </a:solidFill>
                <a:latin typeface="Calibri"/>
                <a:cs typeface="Calibri"/>
              </a:rPr>
              <a:t>against</a:t>
            </a:r>
            <a:endParaRPr sz="1600" dirty="0">
              <a:latin typeface="Calibri"/>
              <a:cs typeface="Calibri"/>
            </a:endParaRPr>
          </a:p>
          <a:p>
            <a:pPr marL="241300">
              <a:lnSpc>
                <a:spcPts val="2039"/>
              </a:lnSpc>
            </a:pPr>
            <a:r>
              <a:rPr sz="1600" spc="-5" dirty="0">
                <a:solidFill>
                  <a:srgbClr val="001F5F"/>
                </a:solidFill>
                <a:latin typeface="Calibri"/>
                <a:cs typeface="Calibri"/>
              </a:rPr>
              <a:t>perpetuities</a:t>
            </a:r>
            <a:r>
              <a:rPr sz="1600" spc="20" dirty="0">
                <a:solidFill>
                  <a:srgbClr val="001F5F"/>
                </a:solidFill>
                <a:latin typeface="Calibri"/>
                <a:cs typeface="Calibri"/>
              </a:rPr>
              <a:t> </a:t>
            </a:r>
            <a:r>
              <a:rPr sz="1600" spc="-5" dirty="0">
                <a:solidFill>
                  <a:srgbClr val="001F5F"/>
                </a:solidFill>
                <a:latin typeface="Calibri"/>
                <a:cs typeface="Calibri"/>
              </a:rPr>
              <a:t>or</a:t>
            </a:r>
            <a:r>
              <a:rPr sz="1600" spc="-15" dirty="0">
                <a:solidFill>
                  <a:srgbClr val="001F5F"/>
                </a:solidFill>
                <a:latin typeface="Calibri"/>
                <a:cs typeface="Calibri"/>
              </a:rPr>
              <a:t> </a:t>
            </a:r>
            <a:r>
              <a:rPr sz="1600" spc="-5" dirty="0">
                <a:solidFill>
                  <a:srgbClr val="001F5F"/>
                </a:solidFill>
                <a:latin typeface="Calibri"/>
                <a:cs typeface="Calibri"/>
              </a:rPr>
              <a:t>subject</a:t>
            </a:r>
            <a:r>
              <a:rPr sz="1600" spc="-10" dirty="0">
                <a:solidFill>
                  <a:srgbClr val="001F5F"/>
                </a:solidFill>
                <a:latin typeface="Calibri"/>
                <a:cs typeface="Calibri"/>
              </a:rPr>
              <a:t> </a:t>
            </a:r>
            <a:r>
              <a:rPr sz="1600" spc="-15" dirty="0">
                <a:solidFill>
                  <a:srgbClr val="001F5F"/>
                </a:solidFill>
                <a:latin typeface="Calibri"/>
                <a:cs typeface="Calibri"/>
              </a:rPr>
              <a:t>to</a:t>
            </a:r>
            <a:r>
              <a:rPr sz="1600" spc="-5" dirty="0">
                <a:solidFill>
                  <a:srgbClr val="001F5F"/>
                </a:solidFill>
                <a:latin typeface="Calibri"/>
                <a:cs typeface="Calibri"/>
              </a:rPr>
              <a:t> </a:t>
            </a:r>
            <a:r>
              <a:rPr sz="1600" spc="-20" dirty="0">
                <a:solidFill>
                  <a:srgbClr val="001F5F"/>
                </a:solidFill>
                <a:latin typeface="Calibri"/>
                <a:cs typeface="Calibri"/>
              </a:rPr>
              <a:t>state</a:t>
            </a:r>
            <a:r>
              <a:rPr sz="1600" spc="30" dirty="0">
                <a:solidFill>
                  <a:srgbClr val="001F5F"/>
                </a:solidFill>
                <a:latin typeface="Calibri"/>
                <a:cs typeface="Calibri"/>
              </a:rPr>
              <a:t> </a:t>
            </a:r>
            <a:r>
              <a:rPr sz="1600" spc="-5" dirty="0">
                <a:solidFill>
                  <a:srgbClr val="001F5F"/>
                </a:solidFill>
                <a:latin typeface="Calibri"/>
                <a:cs typeface="Calibri"/>
              </a:rPr>
              <a:t>income</a:t>
            </a:r>
            <a:r>
              <a:rPr sz="1600" spc="-20" dirty="0">
                <a:solidFill>
                  <a:srgbClr val="001F5F"/>
                </a:solidFill>
                <a:latin typeface="Calibri"/>
                <a:cs typeface="Calibri"/>
              </a:rPr>
              <a:t> </a:t>
            </a:r>
            <a:r>
              <a:rPr sz="1600" spc="-15" dirty="0">
                <a:solidFill>
                  <a:srgbClr val="001F5F"/>
                </a:solidFill>
                <a:latin typeface="Calibri"/>
                <a:cs typeface="Calibri"/>
              </a:rPr>
              <a:t>tax</a:t>
            </a:r>
            <a:endParaRPr sz="1600" dirty="0">
              <a:latin typeface="Calibri"/>
              <a:cs typeface="Calibri"/>
            </a:endParaRPr>
          </a:p>
          <a:p>
            <a:pPr marL="241300" indent="-228600">
              <a:lnSpc>
                <a:spcPts val="2039"/>
              </a:lnSpc>
              <a:spcBef>
                <a:spcPts val="275"/>
              </a:spcBef>
              <a:buFont typeface="Arial"/>
              <a:buChar char="•"/>
              <a:tabLst>
                <a:tab pos="240665" algn="l"/>
                <a:tab pos="241300" algn="l"/>
              </a:tabLst>
            </a:pPr>
            <a:r>
              <a:rPr sz="1600" dirty="0">
                <a:solidFill>
                  <a:srgbClr val="001F5F"/>
                </a:solidFill>
                <a:latin typeface="Calibri"/>
                <a:cs typeface="Calibri"/>
              </a:rPr>
              <a:t>A</a:t>
            </a:r>
            <a:r>
              <a:rPr sz="1600" spc="5" dirty="0">
                <a:solidFill>
                  <a:srgbClr val="001F5F"/>
                </a:solidFill>
                <a:latin typeface="Calibri"/>
                <a:cs typeface="Calibri"/>
              </a:rPr>
              <a:t> </a:t>
            </a:r>
            <a:r>
              <a:rPr sz="1600" spc="-5" dirty="0">
                <a:solidFill>
                  <a:srgbClr val="001F5F"/>
                </a:solidFill>
                <a:latin typeface="Calibri"/>
                <a:cs typeface="Calibri"/>
              </a:rPr>
              <a:t>distribution</a:t>
            </a:r>
            <a:r>
              <a:rPr sz="1600" spc="20" dirty="0">
                <a:solidFill>
                  <a:srgbClr val="001F5F"/>
                </a:solidFill>
                <a:latin typeface="Calibri"/>
                <a:cs typeface="Calibri"/>
              </a:rPr>
              <a:t> </a:t>
            </a:r>
            <a:r>
              <a:rPr sz="1600" spc="-15" dirty="0">
                <a:solidFill>
                  <a:srgbClr val="001F5F"/>
                </a:solidFill>
                <a:latin typeface="Calibri"/>
                <a:cs typeface="Calibri"/>
              </a:rPr>
              <a:t>to</a:t>
            </a:r>
            <a:r>
              <a:rPr sz="1600" spc="-5" dirty="0">
                <a:solidFill>
                  <a:srgbClr val="001F5F"/>
                </a:solidFill>
                <a:latin typeface="Calibri"/>
                <a:cs typeface="Calibri"/>
              </a:rPr>
              <a:t> </a:t>
            </a:r>
            <a:r>
              <a:rPr sz="1600" dirty="0">
                <a:solidFill>
                  <a:srgbClr val="001F5F"/>
                </a:solidFill>
                <a:latin typeface="Calibri"/>
                <a:cs typeface="Calibri"/>
              </a:rPr>
              <a:t>a</a:t>
            </a:r>
            <a:r>
              <a:rPr sz="1600" spc="10" dirty="0">
                <a:solidFill>
                  <a:srgbClr val="001F5F"/>
                </a:solidFill>
                <a:latin typeface="Calibri"/>
                <a:cs typeface="Calibri"/>
              </a:rPr>
              <a:t> </a:t>
            </a:r>
            <a:r>
              <a:rPr sz="1600" spc="-5" dirty="0">
                <a:solidFill>
                  <a:srgbClr val="001F5F"/>
                </a:solidFill>
                <a:latin typeface="Calibri"/>
                <a:cs typeface="Calibri"/>
              </a:rPr>
              <a:t>charitable</a:t>
            </a:r>
            <a:r>
              <a:rPr sz="1600" spc="20" dirty="0">
                <a:solidFill>
                  <a:srgbClr val="001F5F"/>
                </a:solidFill>
                <a:latin typeface="Calibri"/>
                <a:cs typeface="Calibri"/>
              </a:rPr>
              <a:t> </a:t>
            </a:r>
            <a:r>
              <a:rPr sz="1600" spc="-5" dirty="0">
                <a:solidFill>
                  <a:srgbClr val="001F5F"/>
                </a:solidFill>
                <a:latin typeface="Calibri"/>
                <a:cs typeface="Calibri"/>
              </a:rPr>
              <a:t>remainder</a:t>
            </a:r>
            <a:r>
              <a:rPr sz="1600" spc="5" dirty="0">
                <a:solidFill>
                  <a:srgbClr val="001F5F"/>
                </a:solidFill>
                <a:latin typeface="Calibri"/>
                <a:cs typeface="Calibri"/>
              </a:rPr>
              <a:t> </a:t>
            </a:r>
            <a:r>
              <a:rPr sz="1600" spc="-5" dirty="0">
                <a:solidFill>
                  <a:srgbClr val="001F5F"/>
                </a:solidFill>
                <a:latin typeface="Calibri"/>
                <a:cs typeface="Calibri"/>
              </a:rPr>
              <a:t>trust</a:t>
            </a:r>
            <a:r>
              <a:rPr sz="1600" spc="20" dirty="0">
                <a:solidFill>
                  <a:srgbClr val="001F5F"/>
                </a:solidFill>
                <a:latin typeface="Calibri"/>
                <a:cs typeface="Calibri"/>
              </a:rPr>
              <a:t> </a:t>
            </a:r>
            <a:r>
              <a:rPr sz="1600" spc="-10" dirty="0">
                <a:solidFill>
                  <a:srgbClr val="001F5F"/>
                </a:solidFill>
                <a:latin typeface="Calibri"/>
                <a:cs typeface="Calibri"/>
              </a:rPr>
              <a:t>(CRT)</a:t>
            </a:r>
            <a:r>
              <a:rPr sz="1600" dirty="0">
                <a:solidFill>
                  <a:srgbClr val="001F5F"/>
                </a:solidFill>
                <a:latin typeface="Calibri"/>
                <a:cs typeface="Calibri"/>
              </a:rPr>
              <a:t> </a:t>
            </a:r>
            <a:r>
              <a:rPr sz="1600" spc="-5" dirty="0">
                <a:solidFill>
                  <a:srgbClr val="001F5F"/>
                </a:solidFill>
                <a:latin typeface="Calibri"/>
                <a:cs typeface="Calibri"/>
              </a:rPr>
              <a:t>described</a:t>
            </a:r>
            <a:r>
              <a:rPr sz="1600" dirty="0">
                <a:solidFill>
                  <a:srgbClr val="001F5F"/>
                </a:solidFill>
                <a:latin typeface="Calibri"/>
                <a:cs typeface="Calibri"/>
              </a:rPr>
              <a:t> in</a:t>
            </a:r>
            <a:r>
              <a:rPr sz="1600" spc="10" dirty="0">
                <a:solidFill>
                  <a:srgbClr val="001F5F"/>
                </a:solidFill>
                <a:latin typeface="Calibri"/>
                <a:cs typeface="Calibri"/>
              </a:rPr>
              <a:t> </a:t>
            </a:r>
            <a:r>
              <a:rPr sz="1600" dirty="0">
                <a:solidFill>
                  <a:srgbClr val="001F5F"/>
                </a:solidFill>
                <a:latin typeface="Calibri"/>
                <a:cs typeface="Calibri"/>
              </a:rPr>
              <a:t>Section</a:t>
            </a:r>
            <a:r>
              <a:rPr sz="1600" spc="-5" dirty="0">
                <a:solidFill>
                  <a:srgbClr val="001F5F"/>
                </a:solidFill>
                <a:latin typeface="Calibri"/>
                <a:cs typeface="Calibri"/>
              </a:rPr>
              <a:t> </a:t>
            </a:r>
            <a:r>
              <a:rPr sz="1600" dirty="0">
                <a:solidFill>
                  <a:srgbClr val="001F5F"/>
                </a:solidFill>
                <a:latin typeface="Calibri"/>
                <a:cs typeface="Calibri"/>
              </a:rPr>
              <a:t>664</a:t>
            </a:r>
            <a:r>
              <a:rPr sz="1600" spc="-5" dirty="0">
                <a:solidFill>
                  <a:srgbClr val="001F5F"/>
                </a:solidFill>
                <a:latin typeface="Calibri"/>
                <a:cs typeface="Calibri"/>
              </a:rPr>
              <a:t> might</a:t>
            </a:r>
            <a:r>
              <a:rPr sz="1600" spc="10" dirty="0">
                <a:solidFill>
                  <a:srgbClr val="001F5F"/>
                </a:solidFill>
                <a:latin typeface="Calibri"/>
                <a:cs typeface="Calibri"/>
              </a:rPr>
              <a:t> </a:t>
            </a:r>
            <a:r>
              <a:rPr sz="1600" dirty="0">
                <a:solidFill>
                  <a:srgbClr val="001F5F"/>
                </a:solidFill>
                <a:latin typeface="Calibri"/>
                <a:cs typeface="Calibri"/>
              </a:rPr>
              <a:t>be</a:t>
            </a:r>
            <a:r>
              <a:rPr sz="1600" spc="-5" dirty="0">
                <a:solidFill>
                  <a:srgbClr val="001F5F"/>
                </a:solidFill>
                <a:latin typeface="Calibri"/>
                <a:cs typeface="Calibri"/>
              </a:rPr>
              <a:t> </a:t>
            </a:r>
            <a:r>
              <a:rPr sz="1600" spc="-10" dirty="0">
                <a:solidFill>
                  <a:srgbClr val="001F5F"/>
                </a:solidFill>
                <a:latin typeface="Calibri"/>
                <a:cs typeface="Calibri"/>
              </a:rPr>
              <a:t>considered,</a:t>
            </a:r>
            <a:r>
              <a:rPr sz="1600" spc="10" dirty="0">
                <a:solidFill>
                  <a:srgbClr val="001F5F"/>
                </a:solidFill>
                <a:latin typeface="Calibri"/>
                <a:cs typeface="Calibri"/>
              </a:rPr>
              <a:t> </a:t>
            </a:r>
            <a:r>
              <a:rPr sz="1600" dirty="0">
                <a:solidFill>
                  <a:srgbClr val="001F5F"/>
                </a:solidFill>
                <a:latin typeface="Calibri"/>
                <a:cs typeface="Calibri"/>
              </a:rPr>
              <a:t>as </a:t>
            </a:r>
            <a:r>
              <a:rPr sz="1600" spc="-45" dirty="0">
                <a:solidFill>
                  <a:srgbClr val="001F5F"/>
                </a:solidFill>
                <a:latin typeface="Calibri"/>
                <a:cs typeface="Calibri"/>
              </a:rPr>
              <a:t>CRTs</a:t>
            </a:r>
            <a:endParaRPr sz="1600" dirty="0">
              <a:latin typeface="Calibri"/>
              <a:cs typeface="Calibri"/>
            </a:endParaRPr>
          </a:p>
          <a:p>
            <a:pPr marL="241300">
              <a:lnSpc>
                <a:spcPts val="1680"/>
              </a:lnSpc>
            </a:pPr>
            <a:r>
              <a:rPr sz="1600" spc="-10" dirty="0">
                <a:solidFill>
                  <a:srgbClr val="001F5F"/>
                </a:solidFill>
                <a:latin typeface="Calibri"/>
                <a:cs typeface="Calibri"/>
              </a:rPr>
              <a:t>are</a:t>
            </a:r>
            <a:r>
              <a:rPr sz="1600" spc="5" dirty="0">
                <a:solidFill>
                  <a:srgbClr val="001F5F"/>
                </a:solidFill>
                <a:latin typeface="Calibri"/>
                <a:cs typeface="Calibri"/>
              </a:rPr>
              <a:t> </a:t>
            </a:r>
            <a:r>
              <a:rPr sz="1600" spc="-5" dirty="0">
                <a:solidFill>
                  <a:srgbClr val="001F5F"/>
                </a:solidFill>
                <a:latin typeface="Calibri"/>
                <a:cs typeface="Calibri"/>
              </a:rPr>
              <a:t>income</a:t>
            </a:r>
            <a:r>
              <a:rPr sz="1600" spc="-15" dirty="0">
                <a:solidFill>
                  <a:srgbClr val="001F5F"/>
                </a:solidFill>
                <a:latin typeface="Calibri"/>
                <a:cs typeface="Calibri"/>
              </a:rPr>
              <a:t> tax</a:t>
            </a:r>
            <a:r>
              <a:rPr sz="1600" spc="15" dirty="0">
                <a:solidFill>
                  <a:srgbClr val="001F5F"/>
                </a:solidFill>
                <a:latin typeface="Calibri"/>
                <a:cs typeface="Calibri"/>
              </a:rPr>
              <a:t> </a:t>
            </a:r>
            <a:r>
              <a:rPr sz="1600" spc="-20" dirty="0">
                <a:solidFill>
                  <a:srgbClr val="001F5F"/>
                </a:solidFill>
                <a:latin typeface="Calibri"/>
                <a:cs typeface="Calibri"/>
              </a:rPr>
              <a:t>exempt</a:t>
            </a:r>
            <a:r>
              <a:rPr sz="1600" spc="5" dirty="0">
                <a:solidFill>
                  <a:srgbClr val="001F5F"/>
                </a:solidFill>
                <a:latin typeface="Calibri"/>
                <a:cs typeface="Calibri"/>
              </a:rPr>
              <a:t> </a:t>
            </a:r>
            <a:r>
              <a:rPr sz="1600" dirty="0">
                <a:solidFill>
                  <a:srgbClr val="001F5F"/>
                </a:solidFill>
                <a:latin typeface="Calibri"/>
                <a:cs typeface="Calibri"/>
              </a:rPr>
              <a:t>(but</a:t>
            </a:r>
            <a:r>
              <a:rPr sz="1600" spc="-5" dirty="0">
                <a:solidFill>
                  <a:srgbClr val="001F5F"/>
                </a:solidFill>
                <a:latin typeface="Calibri"/>
                <a:cs typeface="Calibri"/>
              </a:rPr>
              <a:t> </a:t>
            </a:r>
            <a:r>
              <a:rPr sz="1600" spc="-10" dirty="0">
                <a:solidFill>
                  <a:srgbClr val="001F5F"/>
                </a:solidFill>
                <a:latin typeface="Calibri"/>
                <a:cs typeface="Calibri"/>
              </a:rPr>
              <a:t>are</a:t>
            </a:r>
            <a:r>
              <a:rPr sz="1600" spc="5" dirty="0">
                <a:solidFill>
                  <a:srgbClr val="001F5F"/>
                </a:solidFill>
                <a:latin typeface="Calibri"/>
                <a:cs typeface="Calibri"/>
              </a:rPr>
              <a:t> </a:t>
            </a:r>
            <a:r>
              <a:rPr sz="1600" spc="-5" dirty="0">
                <a:solidFill>
                  <a:srgbClr val="001F5F"/>
                </a:solidFill>
                <a:latin typeface="Calibri"/>
                <a:cs typeface="Calibri"/>
              </a:rPr>
              <a:t>subject</a:t>
            </a:r>
            <a:r>
              <a:rPr sz="1600" spc="5" dirty="0">
                <a:solidFill>
                  <a:srgbClr val="001F5F"/>
                </a:solidFill>
                <a:latin typeface="Calibri"/>
                <a:cs typeface="Calibri"/>
              </a:rPr>
              <a:t> </a:t>
            </a:r>
            <a:r>
              <a:rPr sz="1600" spc="-15" dirty="0">
                <a:solidFill>
                  <a:srgbClr val="001F5F"/>
                </a:solidFill>
                <a:latin typeface="Calibri"/>
                <a:cs typeface="Calibri"/>
              </a:rPr>
              <a:t>to</a:t>
            </a:r>
            <a:r>
              <a:rPr sz="1600" dirty="0">
                <a:solidFill>
                  <a:srgbClr val="001F5F"/>
                </a:solidFill>
                <a:latin typeface="Calibri"/>
                <a:cs typeface="Calibri"/>
              </a:rPr>
              <a:t> a</a:t>
            </a:r>
            <a:r>
              <a:rPr sz="1600" spc="5" dirty="0">
                <a:solidFill>
                  <a:srgbClr val="001F5F"/>
                </a:solidFill>
                <a:latin typeface="Calibri"/>
                <a:cs typeface="Calibri"/>
              </a:rPr>
              <a:t> </a:t>
            </a:r>
            <a:r>
              <a:rPr sz="1600" dirty="0">
                <a:solidFill>
                  <a:srgbClr val="001F5F"/>
                </a:solidFill>
                <a:latin typeface="Calibri"/>
                <a:cs typeface="Calibri"/>
              </a:rPr>
              <a:t>100%</a:t>
            </a:r>
            <a:r>
              <a:rPr sz="1600" spc="-20" dirty="0">
                <a:solidFill>
                  <a:srgbClr val="001F5F"/>
                </a:solidFill>
                <a:latin typeface="Calibri"/>
                <a:cs typeface="Calibri"/>
              </a:rPr>
              <a:t> </a:t>
            </a:r>
            <a:r>
              <a:rPr sz="1600" spc="-15" dirty="0">
                <a:solidFill>
                  <a:srgbClr val="001F5F"/>
                </a:solidFill>
                <a:latin typeface="Calibri"/>
                <a:cs typeface="Calibri"/>
              </a:rPr>
              <a:t>excise</a:t>
            </a:r>
            <a:r>
              <a:rPr sz="1600" spc="25" dirty="0">
                <a:solidFill>
                  <a:srgbClr val="001F5F"/>
                </a:solidFill>
                <a:latin typeface="Calibri"/>
                <a:cs typeface="Calibri"/>
              </a:rPr>
              <a:t> </a:t>
            </a:r>
            <a:r>
              <a:rPr sz="1600" spc="-15" dirty="0">
                <a:solidFill>
                  <a:srgbClr val="001F5F"/>
                </a:solidFill>
                <a:latin typeface="Calibri"/>
                <a:cs typeface="Calibri"/>
              </a:rPr>
              <a:t>tax</a:t>
            </a:r>
            <a:r>
              <a:rPr sz="1600" spc="5" dirty="0">
                <a:solidFill>
                  <a:srgbClr val="001F5F"/>
                </a:solidFill>
                <a:latin typeface="Calibri"/>
                <a:cs typeface="Calibri"/>
              </a:rPr>
              <a:t> </a:t>
            </a:r>
            <a:r>
              <a:rPr sz="1600" spc="-5" dirty="0">
                <a:solidFill>
                  <a:srgbClr val="001F5F"/>
                </a:solidFill>
                <a:latin typeface="Calibri"/>
                <a:cs typeface="Calibri"/>
              </a:rPr>
              <a:t>on</a:t>
            </a:r>
            <a:r>
              <a:rPr sz="1600" spc="-15" dirty="0">
                <a:solidFill>
                  <a:srgbClr val="001F5F"/>
                </a:solidFill>
                <a:latin typeface="Calibri"/>
                <a:cs typeface="Calibri"/>
              </a:rPr>
              <a:t> </a:t>
            </a:r>
            <a:r>
              <a:rPr sz="1600" dirty="0">
                <a:solidFill>
                  <a:srgbClr val="001F5F"/>
                </a:solidFill>
                <a:latin typeface="Calibri"/>
                <a:cs typeface="Calibri"/>
              </a:rPr>
              <a:t>their</a:t>
            </a:r>
            <a:r>
              <a:rPr sz="1600" spc="10" dirty="0">
                <a:solidFill>
                  <a:srgbClr val="001F5F"/>
                </a:solidFill>
                <a:latin typeface="Calibri"/>
                <a:cs typeface="Calibri"/>
              </a:rPr>
              <a:t> </a:t>
            </a:r>
            <a:r>
              <a:rPr sz="1600" spc="-10" dirty="0">
                <a:solidFill>
                  <a:srgbClr val="001F5F"/>
                </a:solidFill>
                <a:latin typeface="Calibri"/>
                <a:cs typeface="Calibri"/>
              </a:rPr>
              <a:t>unrelated</a:t>
            </a:r>
            <a:r>
              <a:rPr sz="1600" spc="5" dirty="0">
                <a:solidFill>
                  <a:srgbClr val="001F5F"/>
                </a:solidFill>
                <a:latin typeface="Calibri"/>
                <a:cs typeface="Calibri"/>
              </a:rPr>
              <a:t> </a:t>
            </a:r>
            <a:r>
              <a:rPr sz="1600" spc="-10" dirty="0">
                <a:solidFill>
                  <a:srgbClr val="001F5F"/>
                </a:solidFill>
                <a:latin typeface="Calibri"/>
                <a:cs typeface="Calibri"/>
              </a:rPr>
              <a:t>[taxable]</a:t>
            </a:r>
            <a:r>
              <a:rPr sz="1600" spc="10" dirty="0">
                <a:solidFill>
                  <a:srgbClr val="001F5F"/>
                </a:solidFill>
                <a:latin typeface="Calibri"/>
                <a:cs typeface="Calibri"/>
              </a:rPr>
              <a:t> </a:t>
            </a:r>
            <a:r>
              <a:rPr sz="1600" spc="-5" dirty="0">
                <a:solidFill>
                  <a:srgbClr val="001F5F"/>
                </a:solidFill>
                <a:latin typeface="Calibri"/>
                <a:cs typeface="Calibri"/>
              </a:rPr>
              <a:t>business</a:t>
            </a:r>
            <a:r>
              <a:rPr sz="1600" spc="10" dirty="0">
                <a:solidFill>
                  <a:srgbClr val="001F5F"/>
                </a:solidFill>
                <a:latin typeface="Calibri"/>
                <a:cs typeface="Calibri"/>
              </a:rPr>
              <a:t> </a:t>
            </a:r>
            <a:r>
              <a:rPr sz="1600" spc="-5" dirty="0">
                <a:solidFill>
                  <a:srgbClr val="001F5F"/>
                </a:solidFill>
                <a:latin typeface="Calibri"/>
                <a:cs typeface="Calibri"/>
              </a:rPr>
              <a:t>income,</a:t>
            </a:r>
            <a:endParaRPr sz="1600" dirty="0">
              <a:latin typeface="Calibri"/>
              <a:cs typeface="Calibri"/>
            </a:endParaRPr>
          </a:p>
          <a:p>
            <a:pPr marL="241300">
              <a:lnSpc>
                <a:spcPts val="2039"/>
              </a:lnSpc>
            </a:pPr>
            <a:r>
              <a:rPr sz="1600" spc="-5" dirty="0">
                <a:solidFill>
                  <a:srgbClr val="001F5F"/>
                </a:solidFill>
                <a:latin typeface="Calibri"/>
                <a:cs typeface="Calibri"/>
              </a:rPr>
              <a:t>essentially</a:t>
            </a:r>
            <a:r>
              <a:rPr sz="1600" spc="25" dirty="0">
                <a:solidFill>
                  <a:srgbClr val="001F5F"/>
                </a:solidFill>
                <a:latin typeface="Calibri"/>
                <a:cs typeface="Calibri"/>
              </a:rPr>
              <a:t> </a:t>
            </a:r>
            <a:r>
              <a:rPr sz="1600" dirty="0">
                <a:solidFill>
                  <a:srgbClr val="001F5F"/>
                </a:solidFill>
                <a:latin typeface="Calibri"/>
                <a:cs typeface="Calibri"/>
              </a:rPr>
              <a:t>as </a:t>
            </a:r>
            <a:r>
              <a:rPr sz="1600" spc="-5" dirty="0">
                <a:solidFill>
                  <a:srgbClr val="001F5F"/>
                </a:solidFill>
                <a:latin typeface="Calibri"/>
                <a:cs typeface="Calibri"/>
              </a:rPr>
              <a:t>defined</a:t>
            </a:r>
            <a:r>
              <a:rPr sz="1600" spc="-15" dirty="0">
                <a:solidFill>
                  <a:srgbClr val="001F5F"/>
                </a:solidFill>
                <a:latin typeface="Calibri"/>
                <a:cs typeface="Calibri"/>
              </a:rPr>
              <a:t> </a:t>
            </a:r>
            <a:r>
              <a:rPr sz="1600" dirty="0">
                <a:solidFill>
                  <a:srgbClr val="001F5F"/>
                </a:solidFill>
                <a:latin typeface="Calibri"/>
                <a:cs typeface="Calibri"/>
              </a:rPr>
              <a:t>under</a:t>
            </a:r>
            <a:r>
              <a:rPr sz="1600" spc="-35" dirty="0">
                <a:solidFill>
                  <a:srgbClr val="001F5F"/>
                </a:solidFill>
                <a:latin typeface="Calibri"/>
                <a:cs typeface="Calibri"/>
              </a:rPr>
              <a:t> </a:t>
            </a:r>
            <a:r>
              <a:rPr sz="1600" spc="-5" dirty="0">
                <a:solidFill>
                  <a:srgbClr val="001F5F"/>
                </a:solidFill>
                <a:latin typeface="Calibri"/>
                <a:cs typeface="Calibri"/>
              </a:rPr>
              <a:t>Section</a:t>
            </a:r>
            <a:r>
              <a:rPr sz="1600" spc="-10" dirty="0">
                <a:solidFill>
                  <a:srgbClr val="001F5F"/>
                </a:solidFill>
                <a:latin typeface="Calibri"/>
                <a:cs typeface="Calibri"/>
              </a:rPr>
              <a:t> </a:t>
            </a:r>
            <a:r>
              <a:rPr sz="1600" dirty="0">
                <a:solidFill>
                  <a:srgbClr val="001F5F"/>
                </a:solidFill>
                <a:latin typeface="Calibri"/>
                <a:cs typeface="Calibri"/>
              </a:rPr>
              <a:t>512)</a:t>
            </a:r>
            <a:endParaRPr sz="1600" dirty="0">
              <a:latin typeface="Calibri"/>
              <a:cs typeface="Calibri"/>
            </a:endParaRPr>
          </a:p>
          <a:p>
            <a:pPr marL="241300" indent="-228600">
              <a:lnSpc>
                <a:spcPts val="2039"/>
              </a:lnSpc>
              <a:spcBef>
                <a:spcPts val="275"/>
              </a:spcBef>
              <a:buFont typeface="Arial"/>
              <a:buChar char="•"/>
              <a:tabLst>
                <a:tab pos="240665" algn="l"/>
                <a:tab pos="241300" algn="l"/>
              </a:tabLst>
            </a:pPr>
            <a:r>
              <a:rPr sz="1600" spc="-35" dirty="0">
                <a:solidFill>
                  <a:srgbClr val="001F5F"/>
                </a:solidFill>
                <a:latin typeface="Calibri"/>
                <a:cs typeface="Calibri"/>
              </a:rPr>
              <a:t>However,</a:t>
            </a:r>
            <a:r>
              <a:rPr sz="1600" spc="5" dirty="0">
                <a:solidFill>
                  <a:srgbClr val="001F5F"/>
                </a:solidFill>
                <a:latin typeface="Calibri"/>
                <a:cs typeface="Calibri"/>
              </a:rPr>
              <a:t> </a:t>
            </a:r>
            <a:r>
              <a:rPr sz="1600" dirty="0">
                <a:solidFill>
                  <a:srgbClr val="001F5F"/>
                </a:solidFill>
                <a:latin typeface="Calibri"/>
                <a:cs typeface="Calibri"/>
              </a:rPr>
              <a:t>a</a:t>
            </a:r>
            <a:r>
              <a:rPr sz="1600" spc="-5" dirty="0">
                <a:solidFill>
                  <a:srgbClr val="001F5F"/>
                </a:solidFill>
                <a:latin typeface="Calibri"/>
                <a:cs typeface="Calibri"/>
              </a:rPr>
              <a:t> trust</a:t>
            </a:r>
            <a:r>
              <a:rPr sz="1600" spc="15" dirty="0">
                <a:solidFill>
                  <a:srgbClr val="001F5F"/>
                </a:solidFill>
                <a:latin typeface="Calibri"/>
                <a:cs typeface="Calibri"/>
              </a:rPr>
              <a:t> </a:t>
            </a:r>
            <a:r>
              <a:rPr sz="1600" dirty="0">
                <a:solidFill>
                  <a:srgbClr val="001F5F"/>
                </a:solidFill>
                <a:latin typeface="Calibri"/>
                <a:cs typeface="Calibri"/>
              </a:rPr>
              <a:t>is</a:t>
            </a:r>
            <a:r>
              <a:rPr sz="1600" spc="5" dirty="0">
                <a:solidFill>
                  <a:srgbClr val="001F5F"/>
                </a:solidFill>
                <a:latin typeface="Calibri"/>
                <a:cs typeface="Calibri"/>
              </a:rPr>
              <a:t> </a:t>
            </a:r>
            <a:r>
              <a:rPr sz="1600" dirty="0">
                <a:solidFill>
                  <a:srgbClr val="001F5F"/>
                </a:solidFill>
                <a:latin typeface="Calibri"/>
                <a:cs typeface="Calibri"/>
              </a:rPr>
              <a:t>a</a:t>
            </a:r>
            <a:r>
              <a:rPr sz="1600" spc="-5" dirty="0">
                <a:solidFill>
                  <a:srgbClr val="001F5F"/>
                </a:solidFill>
                <a:latin typeface="Calibri"/>
                <a:cs typeface="Calibri"/>
              </a:rPr>
              <a:t> </a:t>
            </a:r>
            <a:r>
              <a:rPr sz="1600" spc="-10" dirty="0">
                <a:solidFill>
                  <a:srgbClr val="001F5F"/>
                </a:solidFill>
                <a:latin typeface="Calibri"/>
                <a:cs typeface="Calibri"/>
              </a:rPr>
              <a:t>CRT</a:t>
            </a:r>
            <a:r>
              <a:rPr sz="1600" dirty="0">
                <a:solidFill>
                  <a:srgbClr val="001F5F"/>
                </a:solidFill>
                <a:latin typeface="Calibri"/>
                <a:cs typeface="Calibri"/>
              </a:rPr>
              <a:t> </a:t>
            </a:r>
            <a:r>
              <a:rPr sz="1600" spc="-5" dirty="0">
                <a:solidFill>
                  <a:srgbClr val="001F5F"/>
                </a:solidFill>
                <a:latin typeface="Calibri"/>
                <a:cs typeface="Calibri"/>
              </a:rPr>
              <a:t>described</a:t>
            </a:r>
            <a:r>
              <a:rPr sz="1600" spc="10" dirty="0">
                <a:solidFill>
                  <a:srgbClr val="001F5F"/>
                </a:solidFill>
                <a:latin typeface="Calibri"/>
                <a:cs typeface="Calibri"/>
              </a:rPr>
              <a:t> </a:t>
            </a:r>
            <a:r>
              <a:rPr sz="1600" dirty="0">
                <a:solidFill>
                  <a:srgbClr val="001F5F"/>
                </a:solidFill>
                <a:latin typeface="Calibri"/>
                <a:cs typeface="Calibri"/>
              </a:rPr>
              <a:t>in</a:t>
            </a:r>
            <a:r>
              <a:rPr sz="1600" spc="-10" dirty="0">
                <a:solidFill>
                  <a:srgbClr val="001F5F"/>
                </a:solidFill>
                <a:latin typeface="Calibri"/>
                <a:cs typeface="Calibri"/>
              </a:rPr>
              <a:t> </a:t>
            </a:r>
            <a:r>
              <a:rPr sz="1600" dirty="0">
                <a:solidFill>
                  <a:srgbClr val="001F5F"/>
                </a:solidFill>
                <a:latin typeface="Calibri"/>
                <a:cs typeface="Calibri"/>
              </a:rPr>
              <a:t>Section</a:t>
            </a:r>
            <a:r>
              <a:rPr sz="1600" spc="5" dirty="0">
                <a:solidFill>
                  <a:srgbClr val="001F5F"/>
                </a:solidFill>
                <a:latin typeface="Calibri"/>
                <a:cs typeface="Calibri"/>
              </a:rPr>
              <a:t> </a:t>
            </a:r>
            <a:r>
              <a:rPr sz="1600" dirty="0">
                <a:solidFill>
                  <a:srgbClr val="001F5F"/>
                </a:solidFill>
                <a:latin typeface="Calibri"/>
                <a:cs typeface="Calibri"/>
              </a:rPr>
              <a:t>664</a:t>
            </a:r>
            <a:r>
              <a:rPr sz="1600" spc="-20" dirty="0">
                <a:solidFill>
                  <a:srgbClr val="001F5F"/>
                </a:solidFill>
                <a:latin typeface="Calibri"/>
                <a:cs typeface="Calibri"/>
              </a:rPr>
              <a:t> </a:t>
            </a:r>
            <a:r>
              <a:rPr sz="1600" spc="-5" dirty="0">
                <a:solidFill>
                  <a:srgbClr val="001F5F"/>
                </a:solidFill>
                <a:latin typeface="Calibri"/>
                <a:cs typeface="Calibri"/>
              </a:rPr>
              <a:t>only</a:t>
            </a:r>
            <a:r>
              <a:rPr sz="1600" spc="-20" dirty="0">
                <a:solidFill>
                  <a:srgbClr val="001F5F"/>
                </a:solidFill>
                <a:latin typeface="Calibri"/>
                <a:cs typeface="Calibri"/>
              </a:rPr>
              <a:t> </a:t>
            </a:r>
            <a:r>
              <a:rPr sz="1600" dirty="0">
                <a:solidFill>
                  <a:srgbClr val="001F5F"/>
                </a:solidFill>
                <a:latin typeface="Calibri"/>
                <a:cs typeface="Calibri"/>
              </a:rPr>
              <a:t>if</a:t>
            </a:r>
            <a:r>
              <a:rPr sz="1600" spc="5" dirty="0">
                <a:solidFill>
                  <a:srgbClr val="001F5F"/>
                </a:solidFill>
                <a:latin typeface="Calibri"/>
                <a:cs typeface="Calibri"/>
              </a:rPr>
              <a:t> </a:t>
            </a:r>
            <a:r>
              <a:rPr sz="1600" dirty="0">
                <a:solidFill>
                  <a:srgbClr val="001F5F"/>
                </a:solidFill>
                <a:latin typeface="Calibri"/>
                <a:cs typeface="Calibri"/>
              </a:rPr>
              <a:t>it</a:t>
            </a:r>
            <a:r>
              <a:rPr sz="1600" spc="15" dirty="0">
                <a:solidFill>
                  <a:srgbClr val="001F5F"/>
                </a:solidFill>
                <a:latin typeface="Calibri"/>
                <a:cs typeface="Calibri"/>
              </a:rPr>
              <a:t> </a:t>
            </a:r>
            <a:r>
              <a:rPr sz="1600" spc="-5" dirty="0">
                <a:solidFill>
                  <a:srgbClr val="001F5F"/>
                </a:solidFill>
                <a:latin typeface="Calibri"/>
                <a:cs typeface="Calibri"/>
              </a:rPr>
              <a:t>meets</a:t>
            </a:r>
            <a:r>
              <a:rPr sz="1600" spc="15" dirty="0">
                <a:solidFill>
                  <a:srgbClr val="001F5F"/>
                </a:solidFill>
                <a:latin typeface="Calibri"/>
                <a:cs typeface="Calibri"/>
              </a:rPr>
              <a:t> </a:t>
            </a:r>
            <a:r>
              <a:rPr sz="1600" dirty="0">
                <a:solidFill>
                  <a:srgbClr val="001F5F"/>
                </a:solidFill>
                <a:latin typeface="Calibri"/>
                <a:cs typeface="Calibri"/>
              </a:rPr>
              <a:t>the </a:t>
            </a:r>
            <a:r>
              <a:rPr sz="1600" spc="-5" dirty="0">
                <a:solidFill>
                  <a:srgbClr val="001F5F"/>
                </a:solidFill>
                <a:latin typeface="Calibri"/>
                <a:cs typeface="Calibri"/>
              </a:rPr>
              <a:t>definition</a:t>
            </a:r>
            <a:r>
              <a:rPr sz="1600" dirty="0">
                <a:solidFill>
                  <a:srgbClr val="001F5F"/>
                </a:solidFill>
                <a:latin typeface="Calibri"/>
                <a:cs typeface="Calibri"/>
              </a:rPr>
              <a:t> </a:t>
            </a:r>
            <a:r>
              <a:rPr sz="1600" spc="-5" dirty="0">
                <a:solidFill>
                  <a:srgbClr val="001F5F"/>
                </a:solidFill>
                <a:latin typeface="Calibri"/>
                <a:cs typeface="Calibri"/>
              </a:rPr>
              <a:t>of</a:t>
            </a:r>
            <a:r>
              <a:rPr sz="1600" spc="-10" dirty="0">
                <a:solidFill>
                  <a:srgbClr val="001F5F"/>
                </a:solidFill>
                <a:latin typeface="Calibri"/>
                <a:cs typeface="Calibri"/>
              </a:rPr>
              <a:t> </a:t>
            </a:r>
            <a:r>
              <a:rPr sz="1600" dirty="0">
                <a:solidFill>
                  <a:srgbClr val="001F5F"/>
                </a:solidFill>
                <a:latin typeface="Calibri"/>
                <a:cs typeface="Calibri"/>
              </a:rPr>
              <a:t>a </a:t>
            </a:r>
            <a:r>
              <a:rPr sz="1600" spc="-5" dirty="0">
                <a:solidFill>
                  <a:srgbClr val="001F5F"/>
                </a:solidFill>
                <a:latin typeface="Calibri"/>
                <a:cs typeface="Calibri"/>
              </a:rPr>
              <a:t>charitable</a:t>
            </a:r>
            <a:r>
              <a:rPr sz="1600" spc="15" dirty="0">
                <a:solidFill>
                  <a:srgbClr val="001F5F"/>
                </a:solidFill>
                <a:latin typeface="Calibri"/>
                <a:cs typeface="Calibri"/>
              </a:rPr>
              <a:t> </a:t>
            </a:r>
            <a:r>
              <a:rPr sz="1600" spc="-5" dirty="0">
                <a:solidFill>
                  <a:srgbClr val="001F5F"/>
                </a:solidFill>
                <a:latin typeface="Calibri"/>
                <a:cs typeface="Calibri"/>
              </a:rPr>
              <a:t>remainder</a:t>
            </a:r>
            <a:endParaRPr sz="1600" dirty="0">
              <a:latin typeface="Calibri"/>
              <a:cs typeface="Calibri"/>
            </a:endParaRPr>
          </a:p>
          <a:p>
            <a:pPr marL="241300">
              <a:lnSpc>
                <a:spcPts val="1680"/>
              </a:lnSpc>
            </a:pPr>
            <a:r>
              <a:rPr sz="1600" dirty="0">
                <a:solidFill>
                  <a:srgbClr val="001F5F"/>
                </a:solidFill>
                <a:latin typeface="Calibri"/>
                <a:cs typeface="Calibri"/>
              </a:rPr>
              <a:t>annuity</a:t>
            </a:r>
            <a:r>
              <a:rPr sz="1600" spc="-15" dirty="0">
                <a:solidFill>
                  <a:srgbClr val="001F5F"/>
                </a:solidFill>
                <a:latin typeface="Calibri"/>
                <a:cs typeface="Calibri"/>
              </a:rPr>
              <a:t> </a:t>
            </a:r>
            <a:r>
              <a:rPr sz="1600" spc="-5" dirty="0">
                <a:solidFill>
                  <a:srgbClr val="001F5F"/>
                </a:solidFill>
                <a:latin typeface="Calibri"/>
                <a:cs typeface="Calibri"/>
              </a:rPr>
              <a:t>trust</a:t>
            </a:r>
            <a:r>
              <a:rPr sz="1600" spc="15" dirty="0">
                <a:solidFill>
                  <a:srgbClr val="001F5F"/>
                </a:solidFill>
                <a:latin typeface="Calibri"/>
                <a:cs typeface="Calibri"/>
              </a:rPr>
              <a:t> </a:t>
            </a:r>
            <a:r>
              <a:rPr sz="1600" spc="-30" dirty="0">
                <a:solidFill>
                  <a:srgbClr val="001F5F"/>
                </a:solidFill>
                <a:latin typeface="Calibri"/>
                <a:cs typeface="Calibri"/>
              </a:rPr>
              <a:t>(CRAT)</a:t>
            </a:r>
            <a:r>
              <a:rPr sz="1600" spc="-20" dirty="0">
                <a:solidFill>
                  <a:srgbClr val="001F5F"/>
                </a:solidFill>
                <a:latin typeface="Calibri"/>
                <a:cs typeface="Calibri"/>
              </a:rPr>
              <a:t> </a:t>
            </a:r>
            <a:r>
              <a:rPr sz="1600" spc="-5" dirty="0">
                <a:solidFill>
                  <a:srgbClr val="001F5F"/>
                </a:solidFill>
                <a:latin typeface="Calibri"/>
                <a:cs typeface="Calibri"/>
              </a:rPr>
              <a:t>or</a:t>
            </a:r>
            <a:r>
              <a:rPr sz="1600" spc="5" dirty="0">
                <a:solidFill>
                  <a:srgbClr val="001F5F"/>
                </a:solidFill>
                <a:latin typeface="Calibri"/>
                <a:cs typeface="Calibri"/>
              </a:rPr>
              <a:t> </a:t>
            </a:r>
            <a:r>
              <a:rPr sz="1600" dirty="0">
                <a:solidFill>
                  <a:srgbClr val="001F5F"/>
                </a:solidFill>
                <a:latin typeface="Calibri"/>
                <a:cs typeface="Calibri"/>
              </a:rPr>
              <a:t>a</a:t>
            </a:r>
            <a:r>
              <a:rPr sz="1600" spc="-5" dirty="0">
                <a:solidFill>
                  <a:srgbClr val="001F5F"/>
                </a:solidFill>
                <a:latin typeface="Calibri"/>
                <a:cs typeface="Calibri"/>
              </a:rPr>
              <a:t> charitable</a:t>
            </a:r>
            <a:r>
              <a:rPr sz="1600" spc="20" dirty="0">
                <a:solidFill>
                  <a:srgbClr val="001F5F"/>
                </a:solidFill>
                <a:latin typeface="Calibri"/>
                <a:cs typeface="Calibri"/>
              </a:rPr>
              <a:t> </a:t>
            </a:r>
            <a:r>
              <a:rPr sz="1600" spc="-5" dirty="0">
                <a:solidFill>
                  <a:srgbClr val="001F5F"/>
                </a:solidFill>
                <a:latin typeface="Calibri"/>
                <a:cs typeface="Calibri"/>
              </a:rPr>
              <a:t>remainder</a:t>
            </a:r>
            <a:r>
              <a:rPr sz="1600" spc="15" dirty="0">
                <a:solidFill>
                  <a:srgbClr val="001F5F"/>
                </a:solidFill>
                <a:latin typeface="Calibri"/>
                <a:cs typeface="Calibri"/>
              </a:rPr>
              <a:t> </a:t>
            </a:r>
            <a:r>
              <a:rPr sz="1600" spc="-5" dirty="0">
                <a:solidFill>
                  <a:srgbClr val="001F5F"/>
                </a:solidFill>
                <a:latin typeface="Calibri"/>
                <a:cs typeface="Calibri"/>
              </a:rPr>
              <a:t>unitrust</a:t>
            </a:r>
            <a:r>
              <a:rPr sz="1600" spc="5" dirty="0">
                <a:solidFill>
                  <a:srgbClr val="001F5F"/>
                </a:solidFill>
                <a:latin typeface="Calibri"/>
                <a:cs typeface="Calibri"/>
              </a:rPr>
              <a:t> </a:t>
            </a:r>
            <a:r>
              <a:rPr sz="1600" spc="-5" dirty="0">
                <a:solidFill>
                  <a:srgbClr val="001F5F"/>
                </a:solidFill>
                <a:latin typeface="Calibri"/>
                <a:cs typeface="Calibri"/>
              </a:rPr>
              <a:t>(CRUT)</a:t>
            </a:r>
            <a:r>
              <a:rPr sz="1600" dirty="0">
                <a:solidFill>
                  <a:srgbClr val="001F5F"/>
                </a:solidFill>
                <a:latin typeface="Calibri"/>
                <a:cs typeface="Calibri"/>
              </a:rPr>
              <a:t> including</a:t>
            </a:r>
            <a:r>
              <a:rPr sz="1600" spc="-15" dirty="0">
                <a:solidFill>
                  <a:srgbClr val="001F5F"/>
                </a:solidFill>
                <a:latin typeface="Calibri"/>
                <a:cs typeface="Calibri"/>
              </a:rPr>
              <a:t> </a:t>
            </a:r>
            <a:r>
              <a:rPr sz="1600" dirty="0">
                <a:solidFill>
                  <a:srgbClr val="001F5F"/>
                </a:solidFill>
                <a:latin typeface="Calibri"/>
                <a:cs typeface="Calibri"/>
              </a:rPr>
              <a:t>an</a:t>
            </a:r>
            <a:r>
              <a:rPr sz="1600" spc="10" dirty="0">
                <a:solidFill>
                  <a:srgbClr val="001F5F"/>
                </a:solidFill>
                <a:latin typeface="Calibri"/>
                <a:cs typeface="Calibri"/>
              </a:rPr>
              <a:t> </a:t>
            </a:r>
            <a:r>
              <a:rPr sz="1600" spc="-5" dirty="0">
                <a:solidFill>
                  <a:srgbClr val="001F5F"/>
                </a:solidFill>
                <a:latin typeface="Calibri"/>
                <a:cs typeface="Calibri"/>
              </a:rPr>
              <a:t>income</a:t>
            </a:r>
            <a:r>
              <a:rPr sz="1600" spc="-10" dirty="0">
                <a:solidFill>
                  <a:srgbClr val="001F5F"/>
                </a:solidFill>
                <a:latin typeface="Calibri"/>
                <a:cs typeface="Calibri"/>
              </a:rPr>
              <a:t> </a:t>
            </a:r>
            <a:r>
              <a:rPr sz="1600" spc="-5" dirty="0">
                <a:solidFill>
                  <a:srgbClr val="001F5F"/>
                </a:solidFill>
                <a:latin typeface="Calibri"/>
                <a:cs typeface="Calibri"/>
              </a:rPr>
              <a:t>only</a:t>
            </a:r>
            <a:r>
              <a:rPr sz="1600" spc="-15" dirty="0">
                <a:solidFill>
                  <a:srgbClr val="001F5F"/>
                </a:solidFill>
                <a:latin typeface="Calibri"/>
                <a:cs typeface="Calibri"/>
              </a:rPr>
              <a:t> </a:t>
            </a:r>
            <a:r>
              <a:rPr sz="1600" spc="-5" dirty="0">
                <a:solidFill>
                  <a:srgbClr val="001F5F"/>
                </a:solidFill>
                <a:latin typeface="Calibri"/>
                <a:cs typeface="Calibri"/>
              </a:rPr>
              <a:t>unitrust</a:t>
            </a:r>
            <a:r>
              <a:rPr sz="1600" spc="5" dirty="0">
                <a:solidFill>
                  <a:srgbClr val="001F5F"/>
                </a:solidFill>
                <a:latin typeface="Calibri"/>
                <a:cs typeface="Calibri"/>
              </a:rPr>
              <a:t> </a:t>
            </a:r>
            <a:r>
              <a:rPr sz="1600" dirty="0">
                <a:solidFill>
                  <a:srgbClr val="001F5F"/>
                </a:solidFill>
                <a:latin typeface="Calibri"/>
                <a:cs typeface="Calibri"/>
              </a:rPr>
              <a:t>such</a:t>
            </a:r>
            <a:r>
              <a:rPr sz="1600" spc="5" dirty="0">
                <a:solidFill>
                  <a:srgbClr val="001F5F"/>
                </a:solidFill>
                <a:latin typeface="Calibri"/>
                <a:cs typeface="Calibri"/>
              </a:rPr>
              <a:t> </a:t>
            </a:r>
            <a:r>
              <a:rPr sz="1600" dirty="0">
                <a:solidFill>
                  <a:srgbClr val="001F5F"/>
                </a:solidFill>
                <a:latin typeface="Calibri"/>
                <a:cs typeface="Calibri"/>
              </a:rPr>
              <a:t>as</a:t>
            </a:r>
            <a:r>
              <a:rPr sz="1600" spc="-5" dirty="0">
                <a:solidFill>
                  <a:srgbClr val="001F5F"/>
                </a:solidFill>
                <a:latin typeface="Calibri"/>
                <a:cs typeface="Calibri"/>
              </a:rPr>
              <a:t> </a:t>
            </a:r>
            <a:r>
              <a:rPr sz="1600" dirty="0">
                <a:solidFill>
                  <a:srgbClr val="001F5F"/>
                </a:solidFill>
                <a:latin typeface="Calibri"/>
                <a:cs typeface="Calibri"/>
              </a:rPr>
              <a:t>a</a:t>
            </a:r>
            <a:endParaRPr sz="1600" dirty="0">
              <a:latin typeface="Calibri"/>
              <a:cs typeface="Calibri"/>
            </a:endParaRPr>
          </a:p>
          <a:p>
            <a:pPr marL="241300" marR="5080">
              <a:lnSpc>
                <a:spcPct val="70000"/>
              </a:lnSpc>
              <a:spcBef>
                <a:spcPts val="360"/>
              </a:spcBef>
            </a:pPr>
            <a:r>
              <a:rPr sz="1600" dirty="0">
                <a:solidFill>
                  <a:srgbClr val="001F5F"/>
                </a:solidFill>
                <a:latin typeface="Calibri"/>
                <a:cs typeface="Calibri"/>
              </a:rPr>
              <a:t>NIMCRUT</a:t>
            </a:r>
            <a:r>
              <a:rPr sz="1600" spc="-20" dirty="0">
                <a:solidFill>
                  <a:srgbClr val="001F5F"/>
                </a:solidFill>
                <a:latin typeface="Calibri"/>
                <a:cs typeface="Calibri"/>
              </a:rPr>
              <a:t> </a:t>
            </a:r>
            <a:r>
              <a:rPr sz="1600" spc="-5" dirty="0">
                <a:solidFill>
                  <a:srgbClr val="001F5F"/>
                </a:solidFill>
                <a:latin typeface="Calibri"/>
                <a:cs typeface="Calibri"/>
              </a:rPr>
              <a:t>(a</a:t>
            </a:r>
            <a:r>
              <a:rPr sz="1600" spc="10" dirty="0">
                <a:solidFill>
                  <a:srgbClr val="001F5F"/>
                </a:solidFill>
                <a:latin typeface="Calibri"/>
                <a:cs typeface="Calibri"/>
              </a:rPr>
              <a:t> </a:t>
            </a:r>
            <a:r>
              <a:rPr sz="1600" spc="-5" dirty="0">
                <a:solidFill>
                  <a:srgbClr val="001F5F"/>
                </a:solidFill>
                <a:latin typeface="Calibri"/>
                <a:cs typeface="Calibri"/>
              </a:rPr>
              <a:t>CRUT with</a:t>
            </a:r>
            <a:r>
              <a:rPr sz="1600" spc="5" dirty="0">
                <a:solidFill>
                  <a:srgbClr val="001F5F"/>
                </a:solidFill>
                <a:latin typeface="Calibri"/>
                <a:cs typeface="Calibri"/>
              </a:rPr>
              <a:t> </a:t>
            </a:r>
            <a:r>
              <a:rPr sz="1600" spc="-10" dirty="0">
                <a:solidFill>
                  <a:srgbClr val="001F5F"/>
                </a:solidFill>
                <a:latin typeface="Calibri"/>
                <a:cs typeface="Calibri"/>
              </a:rPr>
              <a:t>make-up</a:t>
            </a:r>
            <a:r>
              <a:rPr sz="1600" dirty="0">
                <a:solidFill>
                  <a:srgbClr val="001F5F"/>
                </a:solidFill>
                <a:latin typeface="Calibri"/>
                <a:cs typeface="Calibri"/>
              </a:rPr>
              <a:t> </a:t>
            </a:r>
            <a:r>
              <a:rPr sz="1600" spc="-10" dirty="0">
                <a:solidFill>
                  <a:srgbClr val="001F5F"/>
                </a:solidFill>
                <a:latin typeface="Calibri"/>
                <a:cs typeface="Calibri"/>
              </a:rPr>
              <a:t>provisions)</a:t>
            </a:r>
            <a:r>
              <a:rPr sz="1600" spc="25" dirty="0">
                <a:solidFill>
                  <a:srgbClr val="001F5F"/>
                </a:solidFill>
                <a:latin typeface="Calibri"/>
                <a:cs typeface="Calibri"/>
              </a:rPr>
              <a:t> </a:t>
            </a:r>
            <a:r>
              <a:rPr sz="1600" dirty="0">
                <a:solidFill>
                  <a:srgbClr val="001F5F"/>
                </a:solidFill>
                <a:latin typeface="Calibri"/>
                <a:cs typeface="Calibri"/>
              </a:rPr>
              <a:t>and </a:t>
            </a:r>
            <a:r>
              <a:rPr sz="1600" spc="-5" dirty="0">
                <a:solidFill>
                  <a:srgbClr val="001F5F"/>
                </a:solidFill>
                <a:latin typeface="Calibri"/>
                <a:cs typeface="Calibri"/>
              </a:rPr>
              <a:t>has</a:t>
            </a:r>
            <a:r>
              <a:rPr sz="1600" spc="5" dirty="0">
                <a:solidFill>
                  <a:srgbClr val="001F5F"/>
                </a:solidFill>
                <a:latin typeface="Calibri"/>
                <a:cs typeface="Calibri"/>
              </a:rPr>
              <a:t> </a:t>
            </a:r>
            <a:r>
              <a:rPr sz="1600" spc="-10" dirty="0">
                <a:solidFill>
                  <a:srgbClr val="001F5F"/>
                </a:solidFill>
                <a:latin typeface="Calibri"/>
                <a:cs typeface="Calibri"/>
              </a:rPr>
              <a:t>property</a:t>
            </a:r>
            <a:r>
              <a:rPr sz="1600" spc="-15" dirty="0">
                <a:solidFill>
                  <a:srgbClr val="001F5F"/>
                </a:solidFill>
                <a:latin typeface="Calibri"/>
                <a:cs typeface="Calibri"/>
              </a:rPr>
              <a:t> for</a:t>
            </a:r>
            <a:r>
              <a:rPr sz="1600" spc="-10" dirty="0">
                <a:solidFill>
                  <a:srgbClr val="001F5F"/>
                </a:solidFill>
                <a:latin typeface="Calibri"/>
                <a:cs typeface="Calibri"/>
              </a:rPr>
              <a:t> </a:t>
            </a:r>
            <a:r>
              <a:rPr sz="1600" dirty="0">
                <a:solidFill>
                  <a:srgbClr val="001F5F"/>
                </a:solidFill>
                <a:latin typeface="Calibri"/>
                <a:cs typeface="Calibri"/>
              </a:rPr>
              <a:t>which</a:t>
            </a:r>
            <a:r>
              <a:rPr sz="1600" spc="5" dirty="0">
                <a:solidFill>
                  <a:srgbClr val="001F5F"/>
                </a:solidFill>
                <a:latin typeface="Calibri"/>
                <a:cs typeface="Calibri"/>
              </a:rPr>
              <a:t> </a:t>
            </a:r>
            <a:r>
              <a:rPr sz="1600" dirty="0">
                <a:solidFill>
                  <a:srgbClr val="001F5F"/>
                </a:solidFill>
                <a:latin typeface="Calibri"/>
                <a:cs typeface="Calibri"/>
              </a:rPr>
              <a:t>an</a:t>
            </a:r>
            <a:r>
              <a:rPr sz="1600" spc="5" dirty="0">
                <a:solidFill>
                  <a:srgbClr val="001F5F"/>
                </a:solidFill>
                <a:latin typeface="Calibri"/>
                <a:cs typeface="Calibri"/>
              </a:rPr>
              <a:t> </a:t>
            </a:r>
            <a:r>
              <a:rPr sz="1600" spc="-5" dirty="0">
                <a:solidFill>
                  <a:srgbClr val="001F5F"/>
                </a:solidFill>
                <a:latin typeface="Calibri"/>
                <a:cs typeface="Calibri"/>
              </a:rPr>
              <a:t>income </a:t>
            </a:r>
            <a:r>
              <a:rPr sz="1600" spc="-15" dirty="0">
                <a:solidFill>
                  <a:srgbClr val="001F5F"/>
                </a:solidFill>
                <a:latin typeface="Calibri"/>
                <a:cs typeface="Calibri"/>
              </a:rPr>
              <a:t>tax</a:t>
            </a:r>
            <a:r>
              <a:rPr sz="1600" spc="20" dirty="0">
                <a:solidFill>
                  <a:srgbClr val="001F5F"/>
                </a:solidFill>
                <a:latin typeface="Calibri"/>
                <a:cs typeface="Calibri"/>
              </a:rPr>
              <a:t> </a:t>
            </a:r>
            <a:r>
              <a:rPr sz="1600" spc="-5" dirty="0">
                <a:solidFill>
                  <a:srgbClr val="001F5F"/>
                </a:solidFill>
                <a:latin typeface="Calibri"/>
                <a:cs typeface="Calibri"/>
              </a:rPr>
              <a:t>charitable</a:t>
            </a:r>
            <a:r>
              <a:rPr sz="1600" spc="5" dirty="0">
                <a:solidFill>
                  <a:srgbClr val="001F5F"/>
                </a:solidFill>
                <a:latin typeface="Calibri"/>
                <a:cs typeface="Calibri"/>
              </a:rPr>
              <a:t> </a:t>
            </a:r>
            <a:r>
              <a:rPr sz="1600" dirty="0">
                <a:solidFill>
                  <a:srgbClr val="001F5F"/>
                </a:solidFill>
                <a:latin typeface="Calibri"/>
                <a:cs typeface="Calibri"/>
              </a:rPr>
              <a:t>deduction </a:t>
            </a:r>
            <a:r>
              <a:rPr sz="1600" spc="-434" dirty="0">
                <a:solidFill>
                  <a:srgbClr val="001F5F"/>
                </a:solidFill>
                <a:latin typeface="Calibri"/>
                <a:cs typeface="Calibri"/>
              </a:rPr>
              <a:t> </a:t>
            </a:r>
            <a:r>
              <a:rPr sz="1600" spc="-10" dirty="0">
                <a:solidFill>
                  <a:srgbClr val="001F5F"/>
                </a:solidFill>
                <a:latin typeface="Calibri"/>
                <a:cs typeface="Calibri"/>
              </a:rPr>
              <a:t>was</a:t>
            </a:r>
            <a:r>
              <a:rPr sz="1600" dirty="0">
                <a:solidFill>
                  <a:srgbClr val="001F5F"/>
                </a:solidFill>
                <a:latin typeface="Calibri"/>
                <a:cs typeface="Calibri"/>
              </a:rPr>
              <a:t> </a:t>
            </a:r>
            <a:r>
              <a:rPr sz="1600" spc="-5" dirty="0">
                <a:solidFill>
                  <a:srgbClr val="001F5F"/>
                </a:solidFill>
                <a:latin typeface="Calibri"/>
                <a:cs typeface="Calibri"/>
              </a:rPr>
              <a:t>allowable</a:t>
            </a:r>
            <a:r>
              <a:rPr sz="1600" spc="10" dirty="0">
                <a:solidFill>
                  <a:srgbClr val="001F5F"/>
                </a:solidFill>
                <a:latin typeface="Calibri"/>
                <a:cs typeface="Calibri"/>
              </a:rPr>
              <a:t> </a:t>
            </a:r>
            <a:r>
              <a:rPr sz="1600" spc="-5" dirty="0">
                <a:solidFill>
                  <a:srgbClr val="001F5F"/>
                </a:solidFill>
                <a:latin typeface="Calibri"/>
                <a:cs typeface="Calibri"/>
              </a:rPr>
              <a:t>under</a:t>
            </a:r>
            <a:r>
              <a:rPr sz="1600" spc="-15" dirty="0">
                <a:solidFill>
                  <a:srgbClr val="001F5F"/>
                </a:solidFill>
                <a:latin typeface="Calibri"/>
                <a:cs typeface="Calibri"/>
              </a:rPr>
              <a:t> </a:t>
            </a:r>
            <a:r>
              <a:rPr sz="1600" dirty="0">
                <a:solidFill>
                  <a:srgbClr val="001F5F"/>
                </a:solidFill>
                <a:latin typeface="Calibri"/>
                <a:cs typeface="Calibri"/>
              </a:rPr>
              <a:t>Section 170,</a:t>
            </a:r>
            <a:r>
              <a:rPr sz="1600" spc="-25" dirty="0">
                <a:solidFill>
                  <a:srgbClr val="001F5F"/>
                </a:solidFill>
                <a:latin typeface="Calibri"/>
                <a:cs typeface="Calibri"/>
              </a:rPr>
              <a:t> </a:t>
            </a:r>
            <a:r>
              <a:rPr sz="1600" dirty="0">
                <a:solidFill>
                  <a:srgbClr val="001F5F"/>
                </a:solidFill>
                <a:latin typeface="Calibri"/>
                <a:cs typeface="Calibri"/>
              </a:rPr>
              <a:t>2055,</a:t>
            </a:r>
            <a:r>
              <a:rPr sz="1600" spc="-40" dirty="0">
                <a:solidFill>
                  <a:srgbClr val="001F5F"/>
                </a:solidFill>
                <a:latin typeface="Calibri"/>
                <a:cs typeface="Calibri"/>
              </a:rPr>
              <a:t> </a:t>
            </a:r>
            <a:r>
              <a:rPr sz="1600" dirty="0">
                <a:solidFill>
                  <a:srgbClr val="001F5F"/>
                </a:solidFill>
                <a:latin typeface="Calibri"/>
                <a:cs typeface="Calibri"/>
              </a:rPr>
              <a:t>2106</a:t>
            </a:r>
            <a:r>
              <a:rPr sz="1600" spc="-25" dirty="0">
                <a:solidFill>
                  <a:srgbClr val="001F5F"/>
                </a:solidFill>
                <a:latin typeface="Calibri"/>
                <a:cs typeface="Calibri"/>
              </a:rPr>
              <a:t> </a:t>
            </a:r>
            <a:r>
              <a:rPr sz="1600" spc="-5" dirty="0">
                <a:solidFill>
                  <a:srgbClr val="001F5F"/>
                </a:solidFill>
                <a:latin typeface="Calibri"/>
                <a:cs typeface="Calibri"/>
              </a:rPr>
              <a:t>or </a:t>
            </a:r>
            <a:r>
              <a:rPr sz="1600" dirty="0">
                <a:solidFill>
                  <a:srgbClr val="001F5F"/>
                </a:solidFill>
                <a:latin typeface="Calibri"/>
                <a:cs typeface="Calibri"/>
              </a:rPr>
              <a:t>2522.</a:t>
            </a:r>
            <a:r>
              <a:rPr sz="1600" spc="-45" dirty="0">
                <a:solidFill>
                  <a:srgbClr val="001F5F"/>
                </a:solidFill>
                <a:latin typeface="Calibri"/>
                <a:cs typeface="Calibri"/>
              </a:rPr>
              <a:t> </a:t>
            </a:r>
            <a:r>
              <a:rPr sz="1600" spc="-10" dirty="0">
                <a:solidFill>
                  <a:srgbClr val="001F5F"/>
                </a:solidFill>
                <a:latin typeface="Calibri"/>
                <a:cs typeface="Calibri"/>
              </a:rPr>
              <a:t>Reg. </a:t>
            </a:r>
            <a:r>
              <a:rPr sz="1600" dirty="0">
                <a:solidFill>
                  <a:srgbClr val="001F5F"/>
                </a:solidFill>
                <a:latin typeface="Calibri"/>
                <a:cs typeface="Calibri"/>
              </a:rPr>
              <a:t>1.664-1(a)(1)(iii)(</a:t>
            </a:r>
            <a:r>
              <a:rPr sz="1600" i="1" dirty="0">
                <a:solidFill>
                  <a:srgbClr val="001F5F"/>
                </a:solidFill>
                <a:latin typeface="Calibri"/>
                <a:cs typeface="Calibri"/>
              </a:rPr>
              <a:t>a</a:t>
            </a:r>
            <a:r>
              <a:rPr sz="1600" dirty="0">
                <a:solidFill>
                  <a:srgbClr val="001F5F"/>
                </a:solidFill>
                <a:latin typeface="Calibri"/>
                <a:cs typeface="Calibri"/>
              </a:rPr>
              <a:t>)</a:t>
            </a:r>
            <a:endParaRPr sz="1600" dirty="0">
              <a:latin typeface="Calibri"/>
              <a:cs typeface="Calibri"/>
            </a:endParaRPr>
          </a:p>
          <a:p>
            <a:pPr marL="241300" indent="-228600">
              <a:lnSpc>
                <a:spcPts val="2039"/>
              </a:lnSpc>
              <a:spcBef>
                <a:spcPts val="290"/>
              </a:spcBef>
              <a:buFont typeface="Arial"/>
              <a:buChar char="•"/>
              <a:tabLst>
                <a:tab pos="240665" algn="l"/>
                <a:tab pos="241300" algn="l"/>
              </a:tabLst>
            </a:pPr>
            <a:r>
              <a:rPr sz="1600" spc="-5" dirty="0">
                <a:solidFill>
                  <a:srgbClr val="001F5F"/>
                </a:solidFill>
                <a:latin typeface="Calibri"/>
                <a:cs typeface="Calibri"/>
              </a:rPr>
              <a:t>Note </a:t>
            </a:r>
            <a:r>
              <a:rPr sz="1600" spc="-15" dirty="0">
                <a:solidFill>
                  <a:srgbClr val="001F5F"/>
                </a:solidFill>
                <a:latin typeface="Calibri"/>
                <a:cs typeface="Calibri"/>
              </a:rPr>
              <a:t>several</a:t>
            </a:r>
            <a:r>
              <a:rPr sz="1600" spc="25" dirty="0">
                <a:solidFill>
                  <a:srgbClr val="001F5F"/>
                </a:solidFill>
                <a:latin typeface="Calibri"/>
                <a:cs typeface="Calibri"/>
              </a:rPr>
              <a:t> </a:t>
            </a:r>
            <a:r>
              <a:rPr sz="1600" spc="-5" dirty="0">
                <a:solidFill>
                  <a:srgbClr val="001F5F"/>
                </a:solidFill>
                <a:latin typeface="Calibri"/>
                <a:cs typeface="Calibri"/>
              </a:rPr>
              <a:t>points:</a:t>
            </a:r>
            <a:r>
              <a:rPr sz="1600" spc="10" dirty="0">
                <a:solidFill>
                  <a:srgbClr val="001F5F"/>
                </a:solidFill>
                <a:latin typeface="Calibri"/>
                <a:cs typeface="Calibri"/>
              </a:rPr>
              <a:t> </a:t>
            </a:r>
            <a:r>
              <a:rPr sz="1600" dirty="0">
                <a:solidFill>
                  <a:srgbClr val="001F5F"/>
                </a:solidFill>
                <a:latin typeface="Calibri"/>
                <a:cs typeface="Calibri"/>
              </a:rPr>
              <a:t>the</a:t>
            </a:r>
            <a:r>
              <a:rPr sz="1600" spc="-5" dirty="0">
                <a:solidFill>
                  <a:srgbClr val="001F5F"/>
                </a:solidFill>
                <a:latin typeface="Calibri"/>
                <a:cs typeface="Calibri"/>
              </a:rPr>
              <a:t> charitable</a:t>
            </a:r>
            <a:r>
              <a:rPr sz="1600" spc="15" dirty="0">
                <a:solidFill>
                  <a:srgbClr val="001F5F"/>
                </a:solidFill>
                <a:latin typeface="Calibri"/>
                <a:cs typeface="Calibri"/>
              </a:rPr>
              <a:t> </a:t>
            </a:r>
            <a:r>
              <a:rPr sz="1600" dirty="0">
                <a:solidFill>
                  <a:srgbClr val="001F5F"/>
                </a:solidFill>
                <a:latin typeface="Calibri"/>
                <a:cs typeface="Calibri"/>
              </a:rPr>
              <a:t>deduction</a:t>
            </a:r>
            <a:r>
              <a:rPr sz="1600" spc="-15" dirty="0">
                <a:solidFill>
                  <a:srgbClr val="001F5F"/>
                </a:solidFill>
                <a:latin typeface="Calibri"/>
                <a:cs typeface="Calibri"/>
              </a:rPr>
              <a:t> </a:t>
            </a:r>
            <a:r>
              <a:rPr sz="1600" spc="-5" dirty="0">
                <a:solidFill>
                  <a:srgbClr val="001F5F"/>
                </a:solidFill>
                <a:latin typeface="Calibri"/>
                <a:cs typeface="Calibri"/>
              </a:rPr>
              <a:t>under </a:t>
            </a:r>
            <a:r>
              <a:rPr sz="1600" dirty="0">
                <a:solidFill>
                  <a:srgbClr val="001F5F"/>
                </a:solidFill>
                <a:latin typeface="Calibri"/>
                <a:cs typeface="Calibri"/>
              </a:rPr>
              <a:t>Section</a:t>
            </a:r>
            <a:r>
              <a:rPr sz="1600" spc="-5" dirty="0">
                <a:solidFill>
                  <a:srgbClr val="001F5F"/>
                </a:solidFill>
                <a:latin typeface="Calibri"/>
                <a:cs typeface="Calibri"/>
              </a:rPr>
              <a:t> </a:t>
            </a:r>
            <a:r>
              <a:rPr sz="1600" dirty="0">
                <a:solidFill>
                  <a:srgbClr val="001F5F"/>
                </a:solidFill>
                <a:latin typeface="Calibri"/>
                <a:cs typeface="Calibri"/>
              </a:rPr>
              <a:t>642(c)</a:t>
            </a:r>
            <a:r>
              <a:rPr sz="1600" spc="-10" dirty="0">
                <a:solidFill>
                  <a:srgbClr val="001F5F"/>
                </a:solidFill>
                <a:latin typeface="Calibri"/>
                <a:cs typeface="Calibri"/>
              </a:rPr>
              <a:t> </a:t>
            </a:r>
            <a:r>
              <a:rPr sz="1600" dirty="0">
                <a:solidFill>
                  <a:srgbClr val="001F5F"/>
                </a:solidFill>
                <a:latin typeface="Calibri"/>
                <a:cs typeface="Calibri"/>
              </a:rPr>
              <a:t>is not</a:t>
            </a:r>
            <a:r>
              <a:rPr sz="1600" spc="-5" dirty="0">
                <a:solidFill>
                  <a:srgbClr val="001F5F"/>
                </a:solidFill>
                <a:latin typeface="Calibri"/>
                <a:cs typeface="Calibri"/>
              </a:rPr>
              <a:t> mentioned;</a:t>
            </a:r>
            <a:r>
              <a:rPr sz="1600" spc="10" dirty="0">
                <a:solidFill>
                  <a:srgbClr val="001F5F"/>
                </a:solidFill>
                <a:latin typeface="Calibri"/>
                <a:cs typeface="Calibri"/>
              </a:rPr>
              <a:t> </a:t>
            </a:r>
            <a:r>
              <a:rPr sz="1600" dirty="0">
                <a:solidFill>
                  <a:srgbClr val="001F5F"/>
                </a:solidFill>
                <a:latin typeface="Calibri"/>
                <a:cs typeface="Calibri"/>
              </a:rPr>
              <a:t>a </a:t>
            </a:r>
            <a:r>
              <a:rPr sz="1600" spc="-5" dirty="0">
                <a:solidFill>
                  <a:srgbClr val="001F5F"/>
                </a:solidFill>
                <a:latin typeface="Calibri"/>
                <a:cs typeface="Calibri"/>
              </a:rPr>
              <a:t>distribution</a:t>
            </a:r>
            <a:r>
              <a:rPr sz="1600" spc="15" dirty="0">
                <a:solidFill>
                  <a:srgbClr val="001F5F"/>
                </a:solidFill>
                <a:latin typeface="Calibri"/>
                <a:cs typeface="Calibri"/>
              </a:rPr>
              <a:t> </a:t>
            </a:r>
            <a:r>
              <a:rPr sz="1600" spc="-5" dirty="0">
                <a:solidFill>
                  <a:srgbClr val="001F5F"/>
                </a:solidFill>
                <a:latin typeface="Calibri"/>
                <a:cs typeface="Calibri"/>
              </a:rPr>
              <a:t>of DNI</a:t>
            </a:r>
            <a:endParaRPr sz="1600" dirty="0">
              <a:latin typeface="Calibri"/>
              <a:cs typeface="Calibri"/>
            </a:endParaRPr>
          </a:p>
          <a:p>
            <a:pPr marL="241300">
              <a:lnSpc>
                <a:spcPts val="1680"/>
              </a:lnSpc>
            </a:pPr>
            <a:r>
              <a:rPr sz="1600" spc="-10" dirty="0">
                <a:solidFill>
                  <a:srgbClr val="001F5F"/>
                </a:solidFill>
                <a:latin typeface="Calibri"/>
                <a:cs typeface="Calibri"/>
              </a:rPr>
              <a:t>falls</a:t>
            </a:r>
            <a:r>
              <a:rPr sz="1600" spc="5" dirty="0">
                <a:solidFill>
                  <a:srgbClr val="001F5F"/>
                </a:solidFill>
                <a:latin typeface="Calibri"/>
                <a:cs typeface="Calibri"/>
              </a:rPr>
              <a:t> </a:t>
            </a:r>
            <a:r>
              <a:rPr sz="1600" dirty="0">
                <a:solidFill>
                  <a:srgbClr val="001F5F"/>
                </a:solidFill>
                <a:latin typeface="Calibri"/>
                <a:cs typeface="Calibri"/>
              </a:rPr>
              <a:t>under</a:t>
            </a:r>
            <a:r>
              <a:rPr sz="1600" spc="-15" dirty="0">
                <a:solidFill>
                  <a:srgbClr val="001F5F"/>
                </a:solidFill>
                <a:latin typeface="Calibri"/>
                <a:cs typeface="Calibri"/>
              </a:rPr>
              <a:t> </a:t>
            </a:r>
            <a:r>
              <a:rPr sz="1600" spc="-5" dirty="0">
                <a:solidFill>
                  <a:srgbClr val="001F5F"/>
                </a:solidFill>
                <a:latin typeface="Calibri"/>
                <a:cs typeface="Calibri"/>
              </a:rPr>
              <a:t>Sections</a:t>
            </a:r>
            <a:r>
              <a:rPr sz="1600" spc="5" dirty="0">
                <a:solidFill>
                  <a:srgbClr val="001F5F"/>
                </a:solidFill>
                <a:latin typeface="Calibri"/>
                <a:cs typeface="Calibri"/>
              </a:rPr>
              <a:t> </a:t>
            </a:r>
            <a:r>
              <a:rPr sz="1600" dirty="0">
                <a:solidFill>
                  <a:srgbClr val="001F5F"/>
                </a:solidFill>
                <a:latin typeface="Calibri"/>
                <a:cs typeface="Calibri"/>
              </a:rPr>
              <a:t>651/652</a:t>
            </a:r>
            <a:r>
              <a:rPr sz="1600" spc="-45" dirty="0">
                <a:solidFill>
                  <a:srgbClr val="001F5F"/>
                </a:solidFill>
                <a:latin typeface="Calibri"/>
                <a:cs typeface="Calibri"/>
              </a:rPr>
              <a:t> </a:t>
            </a:r>
            <a:r>
              <a:rPr sz="1600" dirty="0">
                <a:solidFill>
                  <a:srgbClr val="001F5F"/>
                </a:solidFill>
                <a:latin typeface="Calibri"/>
                <a:cs typeface="Calibri"/>
              </a:rPr>
              <a:t>or</a:t>
            </a:r>
            <a:r>
              <a:rPr sz="1600" spc="5" dirty="0">
                <a:solidFill>
                  <a:srgbClr val="001F5F"/>
                </a:solidFill>
                <a:latin typeface="Calibri"/>
                <a:cs typeface="Calibri"/>
              </a:rPr>
              <a:t> </a:t>
            </a:r>
            <a:r>
              <a:rPr sz="1600" dirty="0">
                <a:solidFill>
                  <a:srgbClr val="001F5F"/>
                </a:solidFill>
                <a:latin typeface="Calibri"/>
                <a:cs typeface="Calibri"/>
              </a:rPr>
              <a:t>661/662;</a:t>
            </a:r>
            <a:r>
              <a:rPr sz="1600" spc="-35" dirty="0">
                <a:solidFill>
                  <a:srgbClr val="001F5F"/>
                </a:solidFill>
                <a:latin typeface="Calibri"/>
                <a:cs typeface="Calibri"/>
              </a:rPr>
              <a:t> </a:t>
            </a:r>
            <a:r>
              <a:rPr sz="1600" spc="-5" dirty="0">
                <a:solidFill>
                  <a:srgbClr val="001F5F"/>
                </a:solidFill>
                <a:latin typeface="Calibri"/>
                <a:cs typeface="Calibri"/>
              </a:rPr>
              <a:t>there</a:t>
            </a:r>
            <a:r>
              <a:rPr sz="1600" spc="10" dirty="0">
                <a:solidFill>
                  <a:srgbClr val="001F5F"/>
                </a:solidFill>
                <a:latin typeface="Calibri"/>
                <a:cs typeface="Calibri"/>
              </a:rPr>
              <a:t> </a:t>
            </a:r>
            <a:r>
              <a:rPr sz="1600" spc="-5" dirty="0">
                <a:solidFill>
                  <a:srgbClr val="001F5F"/>
                </a:solidFill>
                <a:latin typeface="Calibri"/>
                <a:cs typeface="Calibri"/>
              </a:rPr>
              <a:t>is</a:t>
            </a:r>
            <a:r>
              <a:rPr sz="1600" spc="10" dirty="0">
                <a:solidFill>
                  <a:srgbClr val="001F5F"/>
                </a:solidFill>
                <a:latin typeface="Calibri"/>
                <a:cs typeface="Calibri"/>
              </a:rPr>
              <a:t> </a:t>
            </a:r>
            <a:r>
              <a:rPr sz="1600" dirty="0">
                <a:solidFill>
                  <a:srgbClr val="001F5F"/>
                </a:solidFill>
                <a:latin typeface="Calibri"/>
                <a:cs typeface="Calibri"/>
              </a:rPr>
              <a:t>no</a:t>
            </a:r>
            <a:r>
              <a:rPr sz="1600" spc="-15" dirty="0">
                <a:solidFill>
                  <a:srgbClr val="001F5F"/>
                </a:solidFill>
                <a:latin typeface="Calibri"/>
                <a:cs typeface="Calibri"/>
              </a:rPr>
              <a:t> </a:t>
            </a:r>
            <a:r>
              <a:rPr sz="1600" spc="-10" dirty="0">
                <a:solidFill>
                  <a:srgbClr val="001F5F"/>
                </a:solidFill>
                <a:latin typeface="Calibri"/>
                <a:cs typeface="Calibri"/>
              </a:rPr>
              <a:t>requirement</a:t>
            </a:r>
            <a:r>
              <a:rPr sz="1600" spc="15" dirty="0">
                <a:solidFill>
                  <a:srgbClr val="001F5F"/>
                </a:solidFill>
                <a:latin typeface="Calibri"/>
                <a:cs typeface="Calibri"/>
              </a:rPr>
              <a:t> </a:t>
            </a:r>
            <a:r>
              <a:rPr sz="1600" spc="-5" dirty="0">
                <a:solidFill>
                  <a:srgbClr val="001F5F"/>
                </a:solidFill>
                <a:latin typeface="Calibri"/>
                <a:cs typeface="Calibri"/>
              </a:rPr>
              <a:t>that</a:t>
            </a:r>
            <a:r>
              <a:rPr sz="1600" spc="40" dirty="0">
                <a:solidFill>
                  <a:srgbClr val="001F5F"/>
                </a:solidFill>
                <a:latin typeface="Calibri"/>
                <a:cs typeface="Calibri"/>
              </a:rPr>
              <a:t> </a:t>
            </a:r>
            <a:r>
              <a:rPr sz="1600" spc="-5" dirty="0">
                <a:solidFill>
                  <a:srgbClr val="001F5F"/>
                </a:solidFill>
                <a:latin typeface="Calibri"/>
                <a:cs typeface="Calibri"/>
              </a:rPr>
              <a:t>all</a:t>
            </a:r>
            <a:r>
              <a:rPr sz="1600" spc="15" dirty="0">
                <a:solidFill>
                  <a:srgbClr val="001F5F"/>
                </a:solidFill>
                <a:latin typeface="Calibri"/>
                <a:cs typeface="Calibri"/>
              </a:rPr>
              <a:t> </a:t>
            </a:r>
            <a:r>
              <a:rPr sz="1600" dirty="0">
                <a:solidFill>
                  <a:srgbClr val="001F5F"/>
                </a:solidFill>
                <a:latin typeface="Calibri"/>
                <a:cs typeface="Calibri"/>
              </a:rPr>
              <a:t>of the</a:t>
            </a:r>
            <a:r>
              <a:rPr sz="1600" spc="-5" dirty="0">
                <a:solidFill>
                  <a:srgbClr val="001F5F"/>
                </a:solidFill>
                <a:latin typeface="Calibri"/>
                <a:cs typeface="Calibri"/>
              </a:rPr>
              <a:t> </a:t>
            </a:r>
            <a:r>
              <a:rPr sz="1600" spc="-10" dirty="0">
                <a:solidFill>
                  <a:srgbClr val="001F5F"/>
                </a:solidFill>
                <a:latin typeface="Calibri"/>
                <a:cs typeface="Calibri"/>
              </a:rPr>
              <a:t>property</a:t>
            </a:r>
            <a:r>
              <a:rPr sz="1600" spc="5" dirty="0">
                <a:solidFill>
                  <a:srgbClr val="001F5F"/>
                </a:solidFill>
                <a:latin typeface="Calibri"/>
                <a:cs typeface="Calibri"/>
              </a:rPr>
              <a:t> </a:t>
            </a:r>
            <a:r>
              <a:rPr sz="1600" dirty="0">
                <a:solidFill>
                  <a:srgbClr val="001F5F"/>
                </a:solidFill>
                <a:latin typeface="Calibri"/>
                <a:cs typeface="Calibri"/>
              </a:rPr>
              <a:t>in</a:t>
            </a:r>
            <a:r>
              <a:rPr sz="1600" spc="5" dirty="0">
                <a:solidFill>
                  <a:srgbClr val="001F5F"/>
                </a:solidFill>
                <a:latin typeface="Calibri"/>
                <a:cs typeface="Calibri"/>
              </a:rPr>
              <a:t> </a:t>
            </a:r>
            <a:r>
              <a:rPr sz="1600" dirty="0">
                <a:solidFill>
                  <a:srgbClr val="001F5F"/>
                </a:solidFill>
                <a:latin typeface="Calibri"/>
                <a:cs typeface="Calibri"/>
              </a:rPr>
              <a:t>the </a:t>
            </a:r>
            <a:r>
              <a:rPr sz="1600" spc="-10" dirty="0">
                <a:solidFill>
                  <a:srgbClr val="001F5F"/>
                </a:solidFill>
                <a:latin typeface="Calibri"/>
                <a:cs typeface="Calibri"/>
              </a:rPr>
              <a:t>CRT</a:t>
            </a:r>
            <a:endParaRPr sz="1600" dirty="0">
              <a:latin typeface="Calibri"/>
              <a:cs typeface="Calibri"/>
            </a:endParaRPr>
          </a:p>
          <a:p>
            <a:pPr marL="241300">
              <a:lnSpc>
                <a:spcPts val="2039"/>
              </a:lnSpc>
            </a:pPr>
            <a:r>
              <a:rPr sz="1600" spc="-5" dirty="0">
                <a:solidFill>
                  <a:srgbClr val="001F5F"/>
                </a:solidFill>
                <a:latin typeface="Calibri"/>
                <a:cs typeface="Calibri"/>
              </a:rPr>
              <a:t>qualified</a:t>
            </a:r>
            <a:r>
              <a:rPr sz="1600" spc="5" dirty="0">
                <a:solidFill>
                  <a:srgbClr val="001F5F"/>
                </a:solidFill>
                <a:latin typeface="Calibri"/>
                <a:cs typeface="Calibri"/>
              </a:rPr>
              <a:t> </a:t>
            </a:r>
            <a:r>
              <a:rPr sz="1600" spc="-15" dirty="0">
                <a:solidFill>
                  <a:srgbClr val="001F5F"/>
                </a:solidFill>
                <a:latin typeface="Calibri"/>
                <a:cs typeface="Calibri"/>
              </a:rPr>
              <a:t>for</a:t>
            </a:r>
            <a:r>
              <a:rPr sz="1600" spc="-10" dirty="0">
                <a:solidFill>
                  <a:srgbClr val="001F5F"/>
                </a:solidFill>
                <a:latin typeface="Calibri"/>
                <a:cs typeface="Calibri"/>
              </a:rPr>
              <a:t> </a:t>
            </a:r>
            <a:r>
              <a:rPr sz="1600" dirty="0">
                <a:solidFill>
                  <a:srgbClr val="001F5F"/>
                </a:solidFill>
                <a:latin typeface="Calibri"/>
                <a:cs typeface="Calibri"/>
              </a:rPr>
              <a:t>the</a:t>
            </a:r>
            <a:r>
              <a:rPr sz="1600" spc="5" dirty="0">
                <a:solidFill>
                  <a:srgbClr val="001F5F"/>
                </a:solidFill>
                <a:latin typeface="Calibri"/>
                <a:cs typeface="Calibri"/>
              </a:rPr>
              <a:t> </a:t>
            </a:r>
            <a:r>
              <a:rPr sz="1600" spc="-5" dirty="0">
                <a:solidFill>
                  <a:srgbClr val="001F5F"/>
                </a:solidFill>
                <a:latin typeface="Calibri"/>
                <a:cs typeface="Calibri"/>
              </a:rPr>
              <a:t>charitable</a:t>
            </a:r>
            <a:r>
              <a:rPr sz="1600" spc="10" dirty="0">
                <a:solidFill>
                  <a:srgbClr val="001F5F"/>
                </a:solidFill>
                <a:latin typeface="Calibri"/>
                <a:cs typeface="Calibri"/>
              </a:rPr>
              <a:t> </a:t>
            </a:r>
            <a:r>
              <a:rPr sz="1600" dirty="0">
                <a:solidFill>
                  <a:srgbClr val="001F5F"/>
                </a:solidFill>
                <a:latin typeface="Calibri"/>
                <a:cs typeface="Calibri"/>
              </a:rPr>
              <a:t>deduction</a:t>
            </a:r>
            <a:r>
              <a:rPr sz="1600" spc="-15" dirty="0">
                <a:solidFill>
                  <a:srgbClr val="001F5F"/>
                </a:solidFill>
                <a:latin typeface="Calibri"/>
                <a:cs typeface="Calibri"/>
              </a:rPr>
              <a:t> </a:t>
            </a:r>
            <a:r>
              <a:rPr sz="1600" spc="-5" dirty="0">
                <a:solidFill>
                  <a:srgbClr val="001F5F"/>
                </a:solidFill>
                <a:latin typeface="Calibri"/>
                <a:cs typeface="Calibri"/>
              </a:rPr>
              <a:t>under</a:t>
            </a:r>
            <a:r>
              <a:rPr sz="1600" spc="-10" dirty="0">
                <a:solidFill>
                  <a:srgbClr val="001F5F"/>
                </a:solidFill>
                <a:latin typeface="Calibri"/>
                <a:cs typeface="Calibri"/>
              </a:rPr>
              <a:t> </a:t>
            </a:r>
            <a:r>
              <a:rPr sz="1600" dirty="0">
                <a:solidFill>
                  <a:srgbClr val="001F5F"/>
                </a:solidFill>
                <a:latin typeface="Calibri"/>
                <a:cs typeface="Calibri"/>
              </a:rPr>
              <a:t>Section</a:t>
            </a:r>
            <a:r>
              <a:rPr sz="1600" spc="10" dirty="0">
                <a:solidFill>
                  <a:srgbClr val="001F5F"/>
                </a:solidFill>
                <a:latin typeface="Calibri"/>
                <a:cs typeface="Calibri"/>
              </a:rPr>
              <a:t> </a:t>
            </a:r>
            <a:r>
              <a:rPr sz="1600" dirty="0">
                <a:solidFill>
                  <a:srgbClr val="001F5F"/>
                </a:solidFill>
                <a:latin typeface="Calibri"/>
                <a:cs typeface="Calibri"/>
              </a:rPr>
              <a:t>170,</a:t>
            </a:r>
            <a:r>
              <a:rPr sz="1600" spc="-25" dirty="0">
                <a:solidFill>
                  <a:srgbClr val="001F5F"/>
                </a:solidFill>
                <a:latin typeface="Calibri"/>
                <a:cs typeface="Calibri"/>
              </a:rPr>
              <a:t> </a:t>
            </a:r>
            <a:r>
              <a:rPr sz="1600" dirty="0">
                <a:solidFill>
                  <a:srgbClr val="001F5F"/>
                </a:solidFill>
                <a:latin typeface="Calibri"/>
                <a:cs typeface="Calibri"/>
              </a:rPr>
              <a:t>2055,</a:t>
            </a:r>
            <a:r>
              <a:rPr sz="1600" spc="-25" dirty="0">
                <a:solidFill>
                  <a:srgbClr val="001F5F"/>
                </a:solidFill>
                <a:latin typeface="Calibri"/>
                <a:cs typeface="Calibri"/>
              </a:rPr>
              <a:t> </a:t>
            </a:r>
            <a:r>
              <a:rPr sz="1600" dirty="0">
                <a:solidFill>
                  <a:srgbClr val="001F5F"/>
                </a:solidFill>
                <a:latin typeface="Calibri"/>
                <a:cs typeface="Calibri"/>
              </a:rPr>
              <a:t>2106</a:t>
            </a:r>
            <a:r>
              <a:rPr sz="1600" spc="-20" dirty="0">
                <a:solidFill>
                  <a:srgbClr val="001F5F"/>
                </a:solidFill>
                <a:latin typeface="Calibri"/>
                <a:cs typeface="Calibri"/>
              </a:rPr>
              <a:t> </a:t>
            </a:r>
            <a:r>
              <a:rPr sz="1600" spc="-5" dirty="0">
                <a:solidFill>
                  <a:srgbClr val="001F5F"/>
                </a:solidFill>
                <a:latin typeface="Calibri"/>
                <a:cs typeface="Calibri"/>
              </a:rPr>
              <a:t>or </a:t>
            </a:r>
            <a:r>
              <a:rPr sz="1600" dirty="0">
                <a:solidFill>
                  <a:srgbClr val="001F5F"/>
                </a:solidFill>
                <a:latin typeface="Calibri"/>
                <a:cs typeface="Calibri"/>
              </a:rPr>
              <a:t>2522</a:t>
            </a:r>
            <a:r>
              <a:rPr sz="1600" spc="-20" dirty="0">
                <a:solidFill>
                  <a:srgbClr val="001F5F"/>
                </a:solidFill>
                <a:latin typeface="Calibri"/>
                <a:cs typeface="Calibri"/>
              </a:rPr>
              <a:t> </a:t>
            </a:r>
            <a:r>
              <a:rPr sz="1600" dirty="0">
                <a:solidFill>
                  <a:srgbClr val="001F5F"/>
                </a:solidFill>
                <a:latin typeface="Calibri"/>
                <a:cs typeface="Calibri"/>
              </a:rPr>
              <a:t>(indeed,</a:t>
            </a:r>
            <a:r>
              <a:rPr sz="1600" spc="5" dirty="0">
                <a:solidFill>
                  <a:srgbClr val="001F5F"/>
                </a:solidFill>
                <a:latin typeface="Calibri"/>
                <a:cs typeface="Calibri"/>
              </a:rPr>
              <a:t> </a:t>
            </a:r>
            <a:r>
              <a:rPr sz="1600" spc="-5" dirty="0">
                <a:solidFill>
                  <a:srgbClr val="001F5F"/>
                </a:solidFill>
                <a:latin typeface="Calibri"/>
                <a:cs typeface="Calibri"/>
              </a:rPr>
              <a:t>it</a:t>
            </a:r>
            <a:r>
              <a:rPr sz="1600" spc="5" dirty="0">
                <a:solidFill>
                  <a:srgbClr val="001F5F"/>
                </a:solidFill>
                <a:latin typeface="Calibri"/>
                <a:cs typeface="Calibri"/>
              </a:rPr>
              <a:t> </a:t>
            </a:r>
            <a:r>
              <a:rPr sz="1600" spc="-10" dirty="0">
                <a:solidFill>
                  <a:srgbClr val="001F5F"/>
                </a:solidFill>
                <a:latin typeface="Calibri"/>
                <a:cs typeface="Calibri"/>
              </a:rPr>
              <a:t>never</a:t>
            </a:r>
            <a:r>
              <a:rPr sz="1600" spc="20" dirty="0">
                <a:solidFill>
                  <a:srgbClr val="001F5F"/>
                </a:solidFill>
                <a:latin typeface="Calibri"/>
                <a:cs typeface="Calibri"/>
              </a:rPr>
              <a:t> </a:t>
            </a:r>
            <a:r>
              <a:rPr sz="1600" spc="-5" dirty="0">
                <a:solidFill>
                  <a:srgbClr val="001F5F"/>
                </a:solidFill>
                <a:latin typeface="Calibri"/>
                <a:cs typeface="Calibri"/>
              </a:rPr>
              <a:t>could).</a:t>
            </a:r>
            <a:endParaRPr sz="1600" dirty="0">
              <a:latin typeface="Calibri"/>
              <a:cs typeface="Calibri"/>
            </a:endParaRPr>
          </a:p>
        </p:txBody>
      </p:sp>
      <p:grpSp>
        <p:nvGrpSpPr>
          <p:cNvPr id="5" name="object 3">
            <a:extLst>
              <a:ext uri="{FF2B5EF4-FFF2-40B4-BE49-F238E27FC236}">
                <a16:creationId xmlns="" xmlns:a16="http://schemas.microsoft.com/office/drawing/2014/main" id="{9E74B060-F010-E723-83FC-E8B226EDE0E5}"/>
              </a:ext>
            </a:extLst>
          </p:cNvPr>
          <p:cNvGrpSpPr/>
          <p:nvPr/>
        </p:nvGrpSpPr>
        <p:grpSpPr>
          <a:xfrm rot="10800000">
            <a:off x="0" y="5562599"/>
            <a:ext cx="12191999" cy="1278194"/>
            <a:chOff x="0" y="0"/>
            <a:chExt cx="12191999" cy="1584959"/>
          </a:xfrm>
        </p:grpSpPr>
        <p:pic>
          <p:nvPicPr>
            <p:cNvPr id="6" name="object 4">
              <a:extLst>
                <a:ext uri="{FF2B5EF4-FFF2-40B4-BE49-F238E27FC236}">
                  <a16:creationId xmlns="" xmlns:a16="http://schemas.microsoft.com/office/drawing/2014/main" id="{6E0FD09B-9196-5516-C758-EB117AF0075D}"/>
                </a:ext>
              </a:extLst>
            </p:cNvPr>
            <p:cNvPicPr/>
            <p:nvPr/>
          </p:nvPicPr>
          <p:blipFill>
            <a:blip r:embed="rId2" cstate="print"/>
            <a:stretch>
              <a:fillRect/>
            </a:stretch>
          </p:blipFill>
          <p:spPr>
            <a:xfrm>
              <a:off x="0" y="0"/>
              <a:ext cx="12191999" cy="1520952"/>
            </a:xfrm>
            <a:prstGeom prst="rect">
              <a:avLst/>
            </a:prstGeom>
          </p:spPr>
        </p:pic>
        <p:pic>
          <p:nvPicPr>
            <p:cNvPr id="7" name="object 5">
              <a:extLst>
                <a:ext uri="{FF2B5EF4-FFF2-40B4-BE49-F238E27FC236}">
                  <a16:creationId xmlns="" xmlns:a16="http://schemas.microsoft.com/office/drawing/2014/main" id="{FBCCAD68-420C-37DC-5E46-1679D2DE75CB}"/>
                </a:ext>
              </a:extLst>
            </p:cNvPr>
            <p:cNvPicPr/>
            <p:nvPr/>
          </p:nvPicPr>
          <p:blipFill>
            <a:blip r:embed="rId3" cstate="print"/>
            <a:stretch>
              <a:fillRect/>
            </a:stretch>
          </p:blipFill>
          <p:spPr>
            <a:xfrm>
              <a:off x="0" y="1360932"/>
              <a:ext cx="12191999" cy="224027"/>
            </a:xfrm>
            <a:prstGeom prst="rect">
              <a:avLst/>
            </a:prstGeom>
          </p:spPr>
        </p:pic>
      </p:grpSp>
      <p:sp>
        <p:nvSpPr>
          <p:cNvPr id="9" name="TextBox 8">
            <a:extLst>
              <a:ext uri="{FF2B5EF4-FFF2-40B4-BE49-F238E27FC236}">
                <a16:creationId xmlns="" xmlns:a16="http://schemas.microsoft.com/office/drawing/2014/main" id="{5BF6176F-5B00-96D0-B5A4-BD5C9C843FFC}"/>
              </a:ext>
            </a:extLst>
          </p:cNvPr>
          <p:cNvSpPr txBox="1"/>
          <p:nvPr/>
        </p:nvSpPr>
        <p:spPr>
          <a:xfrm>
            <a:off x="11277600" y="6248400"/>
            <a:ext cx="438149" cy="307777"/>
          </a:xfrm>
          <a:prstGeom prst="rect">
            <a:avLst/>
          </a:prstGeom>
          <a:noFill/>
        </p:spPr>
        <p:txBody>
          <a:bodyPr wrap="square" rtlCol="0">
            <a:spAutoFit/>
          </a:bodyPr>
          <a:lstStyle/>
          <a:p>
            <a:pPr algn="ctr"/>
            <a:r>
              <a:rPr lang="en-US" sz="1400" dirty="0">
                <a:solidFill>
                  <a:schemeClr val="bg1"/>
                </a:solidFill>
              </a:rPr>
              <a:t>13</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5DC1EC7-2711-1392-39C8-8F6C1C1F9BCA}"/>
              </a:ext>
            </a:extLst>
          </p:cNvPr>
          <p:cNvSpPr>
            <a:spLocks noGrp="1"/>
          </p:cNvSpPr>
          <p:nvPr>
            <p:ph type="title"/>
          </p:nvPr>
        </p:nvSpPr>
        <p:spPr>
          <a:xfrm>
            <a:off x="418414" y="155828"/>
            <a:ext cx="11355171" cy="492443"/>
          </a:xfrm>
        </p:spPr>
        <p:txBody>
          <a:bodyPr/>
          <a:lstStyle/>
          <a:p>
            <a:r>
              <a:rPr lang="en-US" dirty="0"/>
              <a:t>Consider this for Qualified Plan Assets</a:t>
            </a:r>
          </a:p>
        </p:txBody>
      </p:sp>
      <p:sp>
        <p:nvSpPr>
          <p:cNvPr id="3" name="Text Placeholder 2">
            <a:extLst>
              <a:ext uri="{FF2B5EF4-FFF2-40B4-BE49-F238E27FC236}">
                <a16:creationId xmlns="" xmlns:a16="http://schemas.microsoft.com/office/drawing/2014/main" id="{8D75E0D0-408D-47B2-185E-1377DD4B0A32}"/>
              </a:ext>
            </a:extLst>
          </p:cNvPr>
          <p:cNvSpPr>
            <a:spLocks noGrp="1"/>
          </p:cNvSpPr>
          <p:nvPr>
            <p:ph type="body" idx="1"/>
          </p:nvPr>
        </p:nvSpPr>
        <p:spPr>
          <a:xfrm>
            <a:off x="476782" y="1213718"/>
            <a:ext cx="11238433" cy="3385542"/>
          </a:xfrm>
        </p:spPr>
        <p:txBody>
          <a:bodyPr/>
          <a:lstStyle/>
          <a:p>
            <a:r>
              <a:rPr lang="en-US" dirty="0"/>
              <a:t>If you pay a qualified plan asset to a child, they may be in the highest tax bracket or may cause Medicare and SSI benefits to be lost.  So, consider having main trust distribute to a NIMCRUT. It can grow income tax free.  Must be paid out within 5 years but you should pay it out immediately.</a:t>
            </a:r>
          </a:p>
          <a:p>
            <a:endParaRPr lang="en-US" dirty="0"/>
          </a:p>
          <a:p>
            <a:r>
              <a:rPr lang="en-US" dirty="0"/>
              <a:t>Pay to an entity owned by a NIMCRUT. No fiduciary accounting income if the distribution from the IRA is paid to single member LLC of which the CRT is the sole member. Pay entire IRA to the LLC owned by the NIMCRUT. The NIMCRUT will have no fiduciary accounting income (“FAI”) so no income to distribute. Child beneficiary entitled to payment but that will accrue.</a:t>
            </a:r>
          </a:p>
          <a:p>
            <a:endParaRPr lang="en-US" dirty="0"/>
          </a:p>
          <a:p>
            <a:r>
              <a:rPr lang="en-US" dirty="0"/>
              <a:t>All of IRA comes out as ordinary income. If it grows in the LLC at end of 19</a:t>
            </a:r>
            <a:r>
              <a:rPr lang="en-US" baseline="30000" dirty="0"/>
              <a:t>th</a:t>
            </a:r>
            <a:r>
              <a:rPr lang="en-US" dirty="0"/>
              <a:t> year only the original amount in the IRA will be ordinary income but the growth may be largely capital gains. </a:t>
            </a:r>
          </a:p>
        </p:txBody>
      </p:sp>
      <p:grpSp>
        <p:nvGrpSpPr>
          <p:cNvPr id="4" name="object 3">
            <a:extLst>
              <a:ext uri="{FF2B5EF4-FFF2-40B4-BE49-F238E27FC236}">
                <a16:creationId xmlns="" xmlns:a16="http://schemas.microsoft.com/office/drawing/2014/main" id="{15D263B1-FD4B-52A3-DEAA-3073E3D64C61}"/>
              </a:ext>
            </a:extLst>
          </p:cNvPr>
          <p:cNvGrpSpPr/>
          <p:nvPr/>
        </p:nvGrpSpPr>
        <p:grpSpPr>
          <a:xfrm rot="10800000">
            <a:off x="0" y="5562599"/>
            <a:ext cx="12191999" cy="1278194"/>
            <a:chOff x="0" y="0"/>
            <a:chExt cx="12191999" cy="1584959"/>
          </a:xfrm>
        </p:grpSpPr>
        <p:pic>
          <p:nvPicPr>
            <p:cNvPr id="5" name="object 4">
              <a:extLst>
                <a:ext uri="{FF2B5EF4-FFF2-40B4-BE49-F238E27FC236}">
                  <a16:creationId xmlns="" xmlns:a16="http://schemas.microsoft.com/office/drawing/2014/main" id="{1B63E8CB-15D1-E3A4-3FEC-731AB198528E}"/>
                </a:ext>
              </a:extLst>
            </p:cNvPr>
            <p:cNvPicPr/>
            <p:nvPr/>
          </p:nvPicPr>
          <p:blipFill>
            <a:blip r:embed="rId2" cstate="print"/>
            <a:stretch>
              <a:fillRect/>
            </a:stretch>
          </p:blipFill>
          <p:spPr>
            <a:xfrm>
              <a:off x="0" y="0"/>
              <a:ext cx="12191999" cy="1520952"/>
            </a:xfrm>
            <a:prstGeom prst="rect">
              <a:avLst/>
            </a:prstGeom>
          </p:spPr>
        </p:pic>
        <p:pic>
          <p:nvPicPr>
            <p:cNvPr id="6" name="object 5">
              <a:extLst>
                <a:ext uri="{FF2B5EF4-FFF2-40B4-BE49-F238E27FC236}">
                  <a16:creationId xmlns="" xmlns:a16="http://schemas.microsoft.com/office/drawing/2014/main" id="{D67D8FE0-27A3-6D09-B56A-3FB942F548BF}"/>
                </a:ext>
              </a:extLst>
            </p:cNvPr>
            <p:cNvPicPr/>
            <p:nvPr/>
          </p:nvPicPr>
          <p:blipFill>
            <a:blip r:embed="rId3" cstate="print"/>
            <a:stretch>
              <a:fillRect/>
            </a:stretch>
          </p:blipFill>
          <p:spPr>
            <a:xfrm>
              <a:off x="0" y="1360932"/>
              <a:ext cx="12191999" cy="224027"/>
            </a:xfrm>
            <a:prstGeom prst="rect">
              <a:avLst/>
            </a:prstGeom>
          </p:spPr>
        </p:pic>
      </p:grpSp>
      <p:sp>
        <p:nvSpPr>
          <p:cNvPr id="8" name="TextBox 7">
            <a:extLst>
              <a:ext uri="{FF2B5EF4-FFF2-40B4-BE49-F238E27FC236}">
                <a16:creationId xmlns="" xmlns:a16="http://schemas.microsoft.com/office/drawing/2014/main" id="{75F2FE4C-87FB-A96D-D6EE-D5978D2D6460}"/>
              </a:ext>
            </a:extLst>
          </p:cNvPr>
          <p:cNvSpPr txBox="1"/>
          <p:nvPr/>
        </p:nvSpPr>
        <p:spPr>
          <a:xfrm>
            <a:off x="11277600" y="6248400"/>
            <a:ext cx="438149" cy="307777"/>
          </a:xfrm>
          <a:prstGeom prst="rect">
            <a:avLst/>
          </a:prstGeom>
          <a:noFill/>
        </p:spPr>
        <p:txBody>
          <a:bodyPr wrap="square" rtlCol="0">
            <a:spAutoFit/>
          </a:bodyPr>
          <a:lstStyle/>
          <a:p>
            <a:pPr algn="ctr"/>
            <a:r>
              <a:rPr lang="en-US" sz="1400" dirty="0">
                <a:solidFill>
                  <a:schemeClr val="bg1"/>
                </a:solidFill>
              </a:rPr>
              <a:t>14</a:t>
            </a:r>
          </a:p>
        </p:txBody>
      </p:sp>
    </p:spTree>
    <p:extLst>
      <p:ext uri="{BB962C8B-B14F-4D97-AF65-F5344CB8AC3E}">
        <p14:creationId xmlns:p14="http://schemas.microsoft.com/office/powerpoint/2010/main" val="4659512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309486"/>
            <a:ext cx="9740265" cy="514350"/>
          </a:xfrm>
          <a:prstGeom prst="rect">
            <a:avLst/>
          </a:prstGeom>
        </p:spPr>
        <p:txBody>
          <a:bodyPr vert="horz" wrap="square" lIns="0" tIns="13335" rIns="0" bIns="0" rtlCol="0">
            <a:spAutoFit/>
          </a:bodyPr>
          <a:lstStyle/>
          <a:p>
            <a:pPr marL="12700">
              <a:lnSpc>
                <a:spcPct val="100000"/>
              </a:lnSpc>
              <a:spcBef>
                <a:spcPts val="105"/>
              </a:spcBef>
            </a:pPr>
            <a:r>
              <a:rPr dirty="0"/>
              <a:t>More</a:t>
            </a:r>
            <a:r>
              <a:rPr spc="-30" dirty="0"/>
              <a:t> </a:t>
            </a:r>
            <a:r>
              <a:rPr dirty="0"/>
              <a:t>on</a:t>
            </a:r>
            <a:r>
              <a:rPr spc="-20" dirty="0"/>
              <a:t> </a:t>
            </a:r>
            <a:r>
              <a:rPr dirty="0"/>
              <a:t>Distributing</a:t>
            </a:r>
            <a:r>
              <a:rPr spc="-40" dirty="0"/>
              <a:t> </a:t>
            </a:r>
            <a:r>
              <a:rPr dirty="0"/>
              <a:t>DNI</a:t>
            </a:r>
            <a:r>
              <a:rPr spc="-15" dirty="0"/>
              <a:t> </a:t>
            </a:r>
            <a:r>
              <a:rPr dirty="0"/>
              <a:t>to</a:t>
            </a:r>
            <a:r>
              <a:rPr spc="-20" dirty="0"/>
              <a:t> </a:t>
            </a:r>
            <a:r>
              <a:rPr spc="-60" dirty="0"/>
              <a:t>CRTs</a:t>
            </a:r>
            <a:r>
              <a:rPr spc="-25" dirty="0"/>
              <a:t> </a:t>
            </a:r>
            <a:r>
              <a:rPr dirty="0"/>
              <a:t>for </a:t>
            </a:r>
            <a:r>
              <a:rPr spc="-5" dirty="0"/>
              <a:t>Descendants</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240"/>
              </a:lnSpc>
            </a:pPr>
            <a:fld id="{81D60167-4931-47E6-BA6A-407CBD079E47}" type="slidenum">
              <a:rPr dirty="0"/>
              <a:t>16</a:t>
            </a:fld>
            <a:endParaRPr dirty="0"/>
          </a:p>
        </p:txBody>
      </p:sp>
      <p:sp>
        <p:nvSpPr>
          <p:cNvPr id="3" name="object 3"/>
          <p:cNvSpPr txBox="1"/>
          <p:nvPr/>
        </p:nvSpPr>
        <p:spPr>
          <a:xfrm>
            <a:off x="304800" y="871131"/>
            <a:ext cx="11353800" cy="4614084"/>
          </a:xfrm>
          <a:prstGeom prst="rect">
            <a:avLst/>
          </a:prstGeom>
        </p:spPr>
        <p:txBody>
          <a:bodyPr vert="horz" wrap="square" lIns="0" tIns="43180" rIns="0" bIns="0" rtlCol="0">
            <a:spAutoFit/>
          </a:bodyPr>
          <a:lstStyle/>
          <a:p>
            <a:pPr marL="241300" marR="260350" indent="-228600">
              <a:spcBef>
                <a:spcPts val="340"/>
              </a:spcBef>
              <a:buChar char="•"/>
              <a:tabLst>
                <a:tab pos="240665" algn="l"/>
                <a:tab pos="241300" algn="l"/>
              </a:tabLst>
            </a:pPr>
            <a:r>
              <a:rPr sz="1600" dirty="0">
                <a:solidFill>
                  <a:srgbClr val="001F5F"/>
                </a:solidFill>
                <a:latin typeface="Arial"/>
                <a:cs typeface="Arial"/>
              </a:rPr>
              <a:t>A</a:t>
            </a:r>
            <a:r>
              <a:rPr sz="1600" spc="-114" dirty="0">
                <a:solidFill>
                  <a:srgbClr val="001F5F"/>
                </a:solidFill>
                <a:latin typeface="Arial"/>
                <a:cs typeface="Arial"/>
              </a:rPr>
              <a:t> </a:t>
            </a:r>
            <a:r>
              <a:rPr sz="1600" dirty="0">
                <a:solidFill>
                  <a:srgbClr val="001F5F"/>
                </a:solidFill>
                <a:latin typeface="Arial"/>
                <a:cs typeface="Arial"/>
              </a:rPr>
              <a:t>distribution</a:t>
            </a:r>
            <a:r>
              <a:rPr sz="1600" spc="-25" dirty="0">
                <a:solidFill>
                  <a:srgbClr val="001F5F"/>
                </a:solidFill>
                <a:latin typeface="Arial"/>
                <a:cs typeface="Arial"/>
              </a:rPr>
              <a:t> </a:t>
            </a:r>
            <a:r>
              <a:rPr sz="1600" dirty="0">
                <a:solidFill>
                  <a:srgbClr val="001F5F"/>
                </a:solidFill>
                <a:latin typeface="Arial"/>
                <a:cs typeface="Arial"/>
              </a:rPr>
              <a:t>of</a:t>
            </a:r>
            <a:r>
              <a:rPr sz="1600" spc="-10" dirty="0">
                <a:solidFill>
                  <a:srgbClr val="001F5F"/>
                </a:solidFill>
                <a:latin typeface="Arial"/>
                <a:cs typeface="Arial"/>
              </a:rPr>
              <a:t> </a:t>
            </a:r>
            <a:r>
              <a:rPr sz="1600" dirty="0">
                <a:solidFill>
                  <a:srgbClr val="001F5F"/>
                </a:solidFill>
                <a:latin typeface="Arial"/>
                <a:cs typeface="Arial"/>
              </a:rPr>
              <a:t>DNI</a:t>
            </a:r>
            <a:r>
              <a:rPr sz="1600" spc="-20" dirty="0">
                <a:solidFill>
                  <a:srgbClr val="001F5F"/>
                </a:solidFill>
                <a:latin typeface="Arial"/>
                <a:cs typeface="Arial"/>
              </a:rPr>
              <a:t> </a:t>
            </a:r>
            <a:r>
              <a:rPr sz="1600" dirty="0">
                <a:solidFill>
                  <a:srgbClr val="001F5F"/>
                </a:solidFill>
                <a:latin typeface="Arial"/>
                <a:cs typeface="Arial"/>
              </a:rPr>
              <a:t>to</a:t>
            </a:r>
            <a:r>
              <a:rPr sz="1600" spc="-15" dirty="0">
                <a:solidFill>
                  <a:srgbClr val="001F5F"/>
                </a:solidFill>
                <a:latin typeface="Arial"/>
                <a:cs typeface="Arial"/>
              </a:rPr>
              <a:t> </a:t>
            </a:r>
            <a:r>
              <a:rPr sz="1600" dirty="0">
                <a:solidFill>
                  <a:srgbClr val="001F5F"/>
                </a:solidFill>
                <a:latin typeface="Arial"/>
                <a:cs typeface="Arial"/>
              </a:rPr>
              <a:t>a</a:t>
            </a:r>
            <a:r>
              <a:rPr sz="1600" spc="5" dirty="0">
                <a:solidFill>
                  <a:srgbClr val="001F5F"/>
                </a:solidFill>
                <a:latin typeface="Arial"/>
                <a:cs typeface="Arial"/>
              </a:rPr>
              <a:t> </a:t>
            </a:r>
            <a:r>
              <a:rPr sz="1600" spc="-35" dirty="0">
                <a:solidFill>
                  <a:srgbClr val="001F5F"/>
                </a:solidFill>
                <a:latin typeface="Arial"/>
                <a:cs typeface="Arial"/>
              </a:rPr>
              <a:t>CRAT</a:t>
            </a:r>
            <a:r>
              <a:rPr sz="1600" spc="-55" dirty="0">
                <a:solidFill>
                  <a:srgbClr val="001F5F"/>
                </a:solidFill>
                <a:latin typeface="Arial"/>
                <a:cs typeface="Arial"/>
              </a:rPr>
              <a:t> </a:t>
            </a:r>
            <a:r>
              <a:rPr sz="1600" dirty="0">
                <a:solidFill>
                  <a:srgbClr val="001F5F"/>
                </a:solidFill>
                <a:latin typeface="Arial"/>
                <a:cs typeface="Arial"/>
              </a:rPr>
              <a:t>will</a:t>
            </a:r>
            <a:r>
              <a:rPr sz="1600" spc="25" dirty="0">
                <a:solidFill>
                  <a:srgbClr val="001F5F"/>
                </a:solidFill>
                <a:latin typeface="Arial"/>
                <a:cs typeface="Arial"/>
              </a:rPr>
              <a:t> </a:t>
            </a:r>
            <a:r>
              <a:rPr sz="1600" dirty="0">
                <a:solidFill>
                  <a:srgbClr val="001F5F"/>
                </a:solidFill>
                <a:latin typeface="Arial"/>
                <a:cs typeface="Arial"/>
              </a:rPr>
              <a:t>not</a:t>
            </a:r>
            <a:r>
              <a:rPr sz="1600" spc="-15" dirty="0">
                <a:solidFill>
                  <a:srgbClr val="001F5F"/>
                </a:solidFill>
                <a:latin typeface="Arial"/>
                <a:cs typeface="Arial"/>
              </a:rPr>
              <a:t> </a:t>
            </a:r>
            <a:r>
              <a:rPr sz="1600" dirty="0">
                <a:solidFill>
                  <a:srgbClr val="001F5F"/>
                </a:solidFill>
                <a:latin typeface="Arial"/>
                <a:cs typeface="Arial"/>
              </a:rPr>
              <a:t>produce</a:t>
            </a:r>
            <a:r>
              <a:rPr sz="1600" spc="-40" dirty="0">
                <a:solidFill>
                  <a:srgbClr val="001F5F"/>
                </a:solidFill>
                <a:latin typeface="Arial"/>
                <a:cs typeface="Arial"/>
              </a:rPr>
              <a:t> </a:t>
            </a:r>
            <a:r>
              <a:rPr sz="1600" dirty="0">
                <a:solidFill>
                  <a:srgbClr val="001F5F"/>
                </a:solidFill>
                <a:latin typeface="Arial"/>
                <a:cs typeface="Arial"/>
              </a:rPr>
              <a:t>any</a:t>
            </a:r>
            <a:r>
              <a:rPr sz="1600" spc="-15" dirty="0">
                <a:solidFill>
                  <a:srgbClr val="001F5F"/>
                </a:solidFill>
                <a:latin typeface="Arial"/>
                <a:cs typeface="Arial"/>
              </a:rPr>
              <a:t> </a:t>
            </a:r>
            <a:r>
              <a:rPr sz="1600" dirty="0">
                <a:solidFill>
                  <a:srgbClr val="001F5F"/>
                </a:solidFill>
                <a:latin typeface="Arial"/>
                <a:cs typeface="Arial"/>
              </a:rPr>
              <a:t>deduction</a:t>
            </a:r>
            <a:r>
              <a:rPr sz="1600" spc="-20" dirty="0">
                <a:solidFill>
                  <a:srgbClr val="001F5F"/>
                </a:solidFill>
                <a:latin typeface="Arial"/>
                <a:cs typeface="Arial"/>
              </a:rPr>
              <a:t> </a:t>
            </a:r>
            <a:r>
              <a:rPr sz="1600" dirty="0">
                <a:solidFill>
                  <a:srgbClr val="001F5F"/>
                </a:solidFill>
                <a:latin typeface="Arial"/>
                <a:cs typeface="Arial"/>
              </a:rPr>
              <a:t>under</a:t>
            </a:r>
            <a:r>
              <a:rPr sz="1600" spc="-25" dirty="0">
                <a:solidFill>
                  <a:srgbClr val="001F5F"/>
                </a:solidFill>
                <a:latin typeface="Arial"/>
                <a:cs typeface="Arial"/>
              </a:rPr>
              <a:t> </a:t>
            </a:r>
            <a:r>
              <a:rPr sz="1600" dirty="0">
                <a:solidFill>
                  <a:srgbClr val="001F5F"/>
                </a:solidFill>
                <a:latin typeface="Arial"/>
                <a:cs typeface="Arial"/>
              </a:rPr>
              <a:t>Section</a:t>
            </a:r>
            <a:r>
              <a:rPr sz="1600" spc="-10" dirty="0">
                <a:solidFill>
                  <a:srgbClr val="001F5F"/>
                </a:solidFill>
                <a:latin typeface="Arial"/>
                <a:cs typeface="Arial"/>
              </a:rPr>
              <a:t> </a:t>
            </a:r>
            <a:r>
              <a:rPr sz="1600" dirty="0">
                <a:solidFill>
                  <a:srgbClr val="001F5F"/>
                </a:solidFill>
                <a:latin typeface="Arial"/>
                <a:cs typeface="Arial"/>
              </a:rPr>
              <a:t>170,</a:t>
            </a:r>
            <a:r>
              <a:rPr sz="1600" spc="-10" dirty="0">
                <a:solidFill>
                  <a:srgbClr val="001F5F"/>
                </a:solidFill>
                <a:latin typeface="Arial"/>
                <a:cs typeface="Arial"/>
              </a:rPr>
              <a:t> </a:t>
            </a:r>
            <a:r>
              <a:rPr sz="1600" dirty="0">
                <a:solidFill>
                  <a:srgbClr val="001F5F"/>
                </a:solidFill>
                <a:latin typeface="Arial"/>
                <a:cs typeface="Arial"/>
              </a:rPr>
              <a:t>2055,</a:t>
            </a:r>
            <a:r>
              <a:rPr sz="1600" spc="-30" dirty="0">
                <a:solidFill>
                  <a:srgbClr val="001F5F"/>
                </a:solidFill>
                <a:latin typeface="Arial"/>
                <a:cs typeface="Arial"/>
              </a:rPr>
              <a:t> </a:t>
            </a:r>
            <a:r>
              <a:rPr sz="1600" dirty="0">
                <a:solidFill>
                  <a:srgbClr val="001F5F"/>
                </a:solidFill>
                <a:latin typeface="Arial"/>
                <a:cs typeface="Arial"/>
              </a:rPr>
              <a:t>2106 </a:t>
            </a:r>
            <a:r>
              <a:rPr sz="1600" spc="-545" dirty="0">
                <a:solidFill>
                  <a:srgbClr val="001F5F"/>
                </a:solidFill>
                <a:latin typeface="Arial"/>
                <a:cs typeface="Arial"/>
              </a:rPr>
              <a:t> </a:t>
            </a:r>
            <a:r>
              <a:rPr sz="1600" dirty="0">
                <a:solidFill>
                  <a:srgbClr val="001F5F"/>
                </a:solidFill>
                <a:latin typeface="Arial"/>
                <a:cs typeface="Arial"/>
              </a:rPr>
              <a:t>or 2522 and it would, therefore, seem to fail to be a </a:t>
            </a:r>
            <a:r>
              <a:rPr sz="1600" spc="-10" dirty="0">
                <a:solidFill>
                  <a:srgbClr val="001F5F"/>
                </a:solidFill>
                <a:latin typeface="Arial"/>
                <a:cs typeface="Arial"/>
              </a:rPr>
              <a:t>CRT </a:t>
            </a:r>
            <a:r>
              <a:rPr sz="1600" dirty="0">
                <a:solidFill>
                  <a:srgbClr val="001F5F"/>
                </a:solidFill>
                <a:latin typeface="Arial"/>
                <a:cs typeface="Arial"/>
              </a:rPr>
              <a:t>as described in Reg </a:t>
            </a:r>
            <a:r>
              <a:rPr sz="1600" spc="5" dirty="0">
                <a:solidFill>
                  <a:srgbClr val="001F5F"/>
                </a:solidFill>
                <a:latin typeface="Arial"/>
                <a:cs typeface="Arial"/>
              </a:rPr>
              <a:t>1.664- </a:t>
            </a:r>
            <a:r>
              <a:rPr sz="1600" spc="10" dirty="0">
                <a:solidFill>
                  <a:srgbClr val="001F5F"/>
                </a:solidFill>
                <a:latin typeface="Arial"/>
                <a:cs typeface="Arial"/>
              </a:rPr>
              <a:t> </a:t>
            </a:r>
            <a:r>
              <a:rPr sz="1600" dirty="0">
                <a:solidFill>
                  <a:srgbClr val="001F5F"/>
                </a:solidFill>
                <a:latin typeface="Arial"/>
                <a:cs typeface="Arial"/>
              </a:rPr>
              <a:t>1(a)(1)(iii)(</a:t>
            </a:r>
            <a:r>
              <a:rPr sz="1600" i="1" dirty="0">
                <a:solidFill>
                  <a:srgbClr val="001F5F"/>
                </a:solidFill>
                <a:latin typeface="Arial"/>
                <a:cs typeface="Arial"/>
              </a:rPr>
              <a:t>a</a:t>
            </a:r>
            <a:r>
              <a:rPr sz="1600" dirty="0">
                <a:solidFill>
                  <a:srgbClr val="001F5F"/>
                </a:solidFill>
                <a:latin typeface="Arial"/>
                <a:cs typeface="Arial"/>
              </a:rPr>
              <a:t>) (“a trust </a:t>
            </a:r>
            <a:r>
              <a:rPr sz="1600" spc="-5" dirty="0">
                <a:solidFill>
                  <a:srgbClr val="001F5F"/>
                </a:solidFill>
                <a:latin typeface="Arial"/>
                <a:cs typeface="Arial"/>
              </a:rPr>
              <a:t>with </a:t>
            </a:r>
            <a:r>
              <a:rPr sz="1600" dirty="0">
                <a:solidFill>
                  <a:srgbClr val="001F5F"/>
                </a:solidFill>
                <a:latin typeface="Arial"/>
                <a:cs typeface="Arial"/>
              </a:rPr>
              <a:t>respect to </a:t>
            </a:r>
            <a:r>
              <a:rPr sz="1600" spc="-5" dirty="0">
                <a:solidFill>
                  <a:srgbClr val="001F5F"/>
                </a:solidFill>
                <a:latin typeface="Arial"/>
                <a:cs typeface="Arial"/>
              </a:rPr>
              <a:t>which </a:t>
            </a:r>
            <a:r>
              <a:rPr sz="1600" dirty="0">
                <a:solidFill>
                  <a:srgbClr val="001F5F"/>
                </a:solidFill>
                <a:latin typeface="Arial"/>
                <a:cs typeface="Arial"/>
              </a:rPr>
              <a:t>a deduction </a:t>
            </a:r>
            <a:r>
              <a:rPr sz="1600" spc="-5" dirty="0">
                <a:solidFill>
                  <a:srgbClr val="001F5F"/>
                </a:solidFill>
                <a:latin typeface="Arial"/>
                <a:cs typeface="Arial"/>
              </a:rPr>
              <a:t>is allowable under </a:t>
            </a:r>
            <a:r>
              <a:rPr sz="1600" dirty="0">
                <a:solidFill>
                  <a:srgbClr val="001F5F"/>
                </a:solidFill>
                <a:latin typeface="Arial"/>
                <a:cs typeface="Arial"/>
              </a:rPr>
              <a:t>section </a:t>
            </a:r>
            <a:r>
              <a:rPr sz="1600" spc="-5" dirty="0">
                <a:solidFill>
                  <a:srgbClr val="001F5F"/>
                </a:solidFill>
                <a:latin typeface="Arial"/>
                <a:cs typeface="Arial"/>
              </a:rPr>
              <a:t>170, </a:t>
            </a:r>
            <a:r>
              <a:rPr sz="1600" dirty="0">
                <a:solidFill>
                  <a:srgbClr val="001F5F"/>
                </a:solidFill>
                <a:latin typeface="Arial"/>
                <a:cs typeface="Arial"/>
              </a:rPr>
              <a:t>2055, </a:t>
            </a:r>
            <a:r>
              <a:rPr sz="1600" spc="5" dirty="0">
                <a:solidFill>
                  <a:srgbClr val="001F5F"/>
                </a:solidFill>
                <a:latin typeface="Arial"/>
                <a:cs typeface="Arial"/>
              </a:rPr>
              <a:t> </a:t>
            </a:r>
            <a:r>
              <a:rPr sz="1600" dirty="0">
                <a:solidFill>
                  <a:srgbClr val="001F5F"/>
                </a:solidFill>
                <a:latin typeface="Arial"/>
                <a:cs typeface="Arial"/>
              </a:rPr>
              <a:t>2106,</a:t>
            </a:r>
            <a:r>
              <a:rPr sz="1600" spc="-40" dirty="0">
                <a:solidFill>
                  <a:srgbClr val="001F5F"/>
                </a:solidFill>
                <a:latin typeface="Arial"/>
                <a:cs typeface="Arial"/>
              </a:rPr>
              <a:t> </a:t>
            </a:r>
            <a:r>
              <a:rPr sz="1600" spc="-5" dirty="0">
                <a:solidFill>
                  <a:srgbClr val="001F5F"/>
                </a:solidFill>
                <a:latin typeface="Arial"/>
                <a:cs typeface="Arial"/>
              </a:rPr>
              <a:t>or</a:t>
            </a:r>
            <a:r>
              <a:rPr sz="1600" spc="-15" dirty="0">
                <a:solidFill>
                  <a:srgbClr val="001F5F"/>
                </a:solidFill>
                <a:latin typeface="Arial"/>
                <a:cs typeface="Arial"/>
              </a:rPr>
              <a:t> </a:t>
            </a:r>
            <a:r>
              <a:rPr sz="1600" dirty="0">
                <a:solidFill>
                  <a:srgbClr val="001F5F"/>
                </a:solidFill>
                <a:latin typeface="Arial"/>
                <a:cs typeface="Arial"/>
              </a:rPr>
              <a:t>2522”)</a:t>
            </a:r>
            <a:endParaRPr sz="1600" dirty="0">
              <a:latin typeface="Arial"/>
              <a:cs typeface="Arial"/>
            </a:endParaRPr>
          </a:p>
          <a:p>
            <a:pPr marL="241300" marR="5080" indent="-228600">
              <a:spcBef>
                <a:spcPts val="1030"/>
              </a:spcBef>
              <a:buChar char="•"/>
              <a:tabLst>
                <a:tab pos="240665" algn="l"/>
                <a:tab pos="241300" algn="l"/>
                <a:tab pos="10687050" algn="l"/>
              </a:tabLst>
            </a:pPr>
            <a:r>
              <a:rPr sz="1600" dirty="0">
                <a:solidFill>
                  <a:srgbClr val="001F5F"/>
                </a:solidFill>
                <a:latin typeface="Arial"/>
                <a:cs typeface="Arial"/>
              </a:rPr>
              <a:t>Al</a:t>
            </a:r>
            <a:r>
              <a:rPr sz="1600" spc="-10" dirty="0">
                <a:solidFill>
                  <a:srgbClr val="001F5F"/>
                </a:solidFill>
                <a:latin typeface="Arial"/>
                <a:cs typeface="Arial"/>
              </a:rPr>
              <a:t>t</a:t>
            </a:r>
            <a:r>
              <a:rPr sz="1600" dirty="0">
                <a:solidFill>
                  <a:srgbClr val="001F5F"/>
                </a:solidFill>
                <a:latin typeface="Arial"/>
                <a:cs typeface="Arial"/>
              </a:rPr>
              <a:t>hou</a:t>
            </a:r>
            <a:r>
              <a:rPr sz="1600" spc="5" dirty="0">
                <a:solidFill>
                  <a:srgbClr val="001F5F"/>
                </a:solidFill>
                <a:latin typeface="Arial"/>
                <a:cs typeface="Arial"/>
              </a:rPr>
              <a:t>g</a:t>
            </a:r>
            <a:r>
              <a:rPr sz="1600" dirty="0">
                <a:solidFill>
                  <a:srgbClr val="001F5F"/>
                </a:solidFill>
                <a:latin typeface="Arial"/>
                <a:cs typeface="Arial"/>
              </a:rPr>
              <a:t>h</a:t>
            </a:r>
            <a:r>
              <a:rPr sz="1600" spc="-15" dirty="0">
                <a:solidFill>
                  <a:srgbClr val="001F5F"/>
                </a:solidFill>
                <a:latin typeface="Arial"/>
                <a:cs typeface="Arial"/>
              </a:rPr>
              <a:t> </a:t>
            </a:r>
            <a:r>
              <a:rPr sz="1600" dirty="0">
                <a:solidFill>
                  <a:srgbClr val="001F5F"/>
                </a:solidFill>
                <a:latin typeface="Arial"/>
                <a:cs typeface="Arial"/>
              </a:rPr>
              <a:t>additional co</a:t>
            </a:r>
            <a:r>
              <a:rPr sz="1600" spc="5" dirty="0">
                <a:solidFill>
                  <a:srgbClr val="001F5F"/>
                </a:solidFill>
                <a:latin typeface="Arial"/>
                <a:cs typeface="Arial"/>
              </a:rPr>
              <a:t>n</a:t>
            </a:r>
            <a:r>
              <a:rPr sz="1600" dirty="0">
                <a:solidFill>
                  <a:srgbClr val="001F5F"/>
                </a:solidFill>
                <a:latin typeface="Arial"/>
                <a:cs typeface="Arial"/>
              </a:rPr>
              <a:t>tributions</a:t>
            </a:r>
            <a:r>
              <a:rPr sz="1600" spc="-50" dirty="0">
                <a:solidFill>
                  <a:srgbClr val="001F5F"/>
                </a:solidFill>
                <a:latin typeface="Arial"/>
                <a:cs typeface="Arial"/>
              </a:rPr>
              <a:t> </a:t>
            </a:r>
            <a:r>
              <a:rPr sz="1600" dirty="0">
                <a:solidFill>
                  <a:srgbClr val="001F5F"/>
                </a:solidFill>
                <a:latin typeface="Arial"/>
                <a:cs typeface="Arial"/>
              </a:rPr>
              <a:t>c</a:t>
            </a:r>
            <a:r>
              <a:rPr sz="1600" spc="5" dirty="0">
                <a:solidFill>
                  <a:srgbClr val="001F5F"/>
                </a:solidFill>
                <a:latin typeface="Arial"/>
                <a:cs typeface="Arial"/>
              </a:rPr>
              <a:t>a</a:t>
            </a:r>
            <a:r>
              <a:rPr sz="1600" dirty="0">
                <a:solidFill>
                  <a:srgbClr val="001F5F"/>
                </a:solidFill>
                <a:latin typeface="Arial"/>
                <a:cs typeface="Arial"/>
              </a:rPr>
              <a:t>nnot</a:t>
            </a:r>
            <a:r>
              <a:rPr sz="1600" spc="-30" dirty="0">
                <a:solidFill>
                  <a:srgbClr val="001F5F"/>
                </a:solidFill>
                <a:latin typeface="Arial"/>
                <a:cs typeface="Arial"/>
              </a:rPr>
              <a:t> </a:t>
            </a:r>
            <a:r>
              <a:rPr sz="1600" dirty="0">
                <a:solidFill>
                  <a:srgbClr val="001F5F"/>
                </a:solidFill>
                <a:latin typeface="Arial"/>
                <a:cs typeface="Arial"/>
              </a:rPr>
              <a:t>be</a:t>
            </a:r>
            <a:r>
              <a:rPr sz="1600" spc="-15" dirty="0">
                <a:solidFill>
                  <a:srgbClr val="001F5F"/>
                </a:solidFill>
                <a:latin typeface="Arial"/>
                <a:cs typeface="Arial"/>
              </a:rPr>
              <a:t> </a:t>
            </a:r>
            <a:r>
              <a:rPr sz="1600" dirty="0">
                <a:solidFill>
                  <a:srgbClr val="001F5F"/>
                </a:solidFill>
                <a:latin typeface="Arial"/>
                <a:cs typeface="Arial"/>
              </a:rPr>
              <a:t>made</a:t>
            </a:r>
            <a:r>
              <a:rPr sz="1600" spc="-15" dirty="0">
                <a:solidFill>
                  <a:srgbClr val="001F5F"/>
                </a:solidFill>
                <a:latin typeface="Arial"/>
                <a:cs typeface="Arial"/>
              </a:rPr>
              <a:t> </a:t>
            </a:r>
            <a:r>
              <a:rPr sz="1600" dirty="0">
                <a:solidFill>
                  <a:srgbClr val="001F5F"/>
                </a:solidFill>
                <a:latin typeface="Arial"/>
                <a:cs typeface="Arial"/>
              </a:rPr>
              <a:t>to</a:t>
            </a:r>
            <a:r>
              <a:rPr sz="1600" spc="-20" dirty="0">
                <a:solidFill>
                  <a:srgbClr val="001F5F"/>
                </a:solidFill>
                <a:latin typeface="Arial"/>
                <a:cs typeface="Arial"/>
              </a:rPr>
              <a:t> </a:t>
            </a:r>
            <a:r>
              <a:rPr sz="1600" dirty="0">
                <a:solidFill>
                  <a:srgbClr val="001F5F"/>
                </a:solidFill>
                <a:latin typeface="Arial"/>
                <a:cs typeface="Arial"/>
              </a:rPr>
              <a:t>a CR</a:t>
            </a:r>
            <a:r>
              <a:rPr sz="1600" spc="-150" dirty="0">
                <a:solidFill>
                  <a:srgbClr val="001F5F"/>
                </a:solidFill>
                <a:latin typeface="Arial"/>
                <a:cs typeface="Arial"/>
              </a:rPr>
              <a:t>A</a:t>
            </a:r>
            <a:r>
              <a:rPr sz="1600" spc="-220" dirty="0">
                <a:solidFill>
                  <a:srgbClr val="001F5F"/>
                </a:solidFill>
                <a:latin typeface="Arial"/>
                <a:cs typeface="Arial"/>
              </a:rPr>
              <a:t>T</a:t>
            </a:r>
            <a:r>
              <a:rPr sz="1600" dirty="0">
                <a:solidFill>
                  <a:srgbClr val="001F5F"/>
                </a:solidFill>
                <a:latin typeface="Arial"/>
                <a:cs typeface="Arial"/>
              </a:rPr>
              <a:t>,</a:t>
            </a:r>
            <a:r>
              <a:rPr sz="1600" spc="-25" dirty="0">
                <a:solidFill>
                  <a:srgbClr val="001F5F"/>
                </a:solidFill>
                <a:latin typeface="Arial"/>
                <a:cs typeface="Arial"/>
              </a:rPr>
              <a:t> </a:t>
            </a:r>
            <a:r>
              <a:rPr sz="1600" dirty="0">
                <a:solidFill>
                  <a:srgbClr val="001F5F"/>
                </a:solidFill>
                <a:latin typeface="Arial"/>
                <a:cs typeface="Arial"/>
              </a:rPr>
              <a:t>they</a:t>
            </a:r>
            <a:r>
              <a:rPr sz="1600" spc="-25" dirty="0">
                <a:solidFill>
                  <a:srgbClr val="001F5F"/>
                </a:solidFill>
                <a:latin typeface="Arial"/>
                <a:cs typeface="Arial"/>
              </a:rPr>
              <a:t> </a:t>
            </a:r>
            <a:r>
              <a:rPr sz="1600" dirty="0">
                <a:solidFill>
                  <a:srgbClr val="001F5F"/>
                </a:solidFill>
                <a:latin typeface="Arial"/>
                <a:cs typeface="Arial"/>
              </a:rPr>
              <a:t>may</a:t>
            </a:r>
            <a:r>
              <a:rPr sz="1600" spc="-10" dirty="0">
                <a:solidFill>
                  <a:srgbClr val="001F5F"/>
                </a:solidFill>
                <a:latin typeface="Arial"/>
                <a:cs typeface="Arial"/>
              </a:rPr>
              <a:t> </a:t>
            </a:r>
            <a:r>
              <a:rPr sz="1600" dirty="0">
                <a:solidFill>
                  <a:srgbClr val="001F5F"/>
                </a:solidFill>
                <a:latin typeface="Arial"/>
                <a:cs typeface="Arial"/>
              </a:rPr>
              <a:t>be</a:t>
            </a:r>
            <a:r>
              <a:rPr sz="1600" spc="-15" dirty="0">
                <a:solidFill>
                  <a:srgbClr val="001F5F"/>
                </a:solidFill>
                <a:latin typeface="Arial"/>
                <a:cs typeface="Arial"/>
              </a:rPr>
              <a:t> </a:t>
            </a:r>
            <a:r>
              <a:rPr sz="1600" dirty="0">
                <a:solidFill>
                  <a:srgbClr val="001F5F"/>
                </a:solidFill>
                <a:latin typeface="Arial"/>
                <a:cs typeface="Arial"/>
              </a:rPr>
              <a:t>made</a:t>
            </a:r>
            <a:r>
              <a:rPr sz="1600" spc="-25" dirty="0">
                <a:solidFill>
                  <a:srgbClr val="001F5F"/>
                </a:solidFill>
                <a:latin typeface="Arial"/>
                <a:cs typeface="Arial"/>
              </a:rPr>
              <a:t> </a:t>
            </a:r>
            <a:r>
              <a:rPr sz="1600" dirty="0">
                <a:solidFill>
                  <a:srgbClr val="001F5F"/>
                </a:solidFill>
                <a:latin typeface="Arial"/>
                <a:cs typeface="Arial"/>
              </a:rPr>
              <a:t>to</a:t>
            </a:r>
            <a:r>
              <a:rPr sz="1600" spc="-10" dirty="0">
                <a:solidFill>
                  <a:srgbClr val="001F5F"/>
                </a:solidFill>
                <a:latin typeface="Arial"/>
                <a:cs typeface="Arial"/>
              </a:rPr>
              <a:t> </a:t>
            </a:r>
            <a:r>
              <a:rPr sz="1600" dirty="0">
                <a:solidFill>
                  <a:srgbClr val="001F5F"/>
                </a:solidFill>
                <a:latin typeface="Arial"/>
                <a:cs typeface="Arial"/>
              </a:rPr>
              <a:t>a</a:t>
            </a:r>
            <a:r>
              <a:rPr sz="1600" spc="-15" dirty="0">
                <a:solidFill>
                  <a:srgbClr val="001F5F"/>
                </a:solidFill>
                <a:latin typeface="Arial"/>
                <a:cs typeface="Arial"/>
              </a:rPr>
              <a:t> </a:t>
            </a:r>
            <a:r>
              <a:rPr sz="1600" dirty="0">
                <a:solidFill>
                  <a:srgbClr val="001F5F"/>
                </a:solidFill>
                <a:latin typeface="Arial"/>
                <a:cs typeface="Arial"/>
              </a:rPr>
              <a:t>C</a:t>
            </a:r>
            <a:r>
              <a:rPr sz="1600" spc="5" dirty="0">
                <a:solidFill>
                  <a:srgbClr val="001F5F"/>
                </a:solidFill>
                <a:latin typeface="Arial"/>
                <a:cs typeface="Arial"/>
              </a:rPr>
              <a:t>R</a:t>
            </a:r>
            <a:r>
              <a:rPr sz="1600" dirty="0">
                <a:solidFill>
                  <a:srgbClr val="001F5F"/>
                </a:solidFill>
                <a:latin typeface="Arial"/>
                <a:cs typeface="Arial"/>
              </a:rPr>
              <a:t>U</a:t>
            </a:r>
            <a:r>
              <a:rPr sz="1600" spc="-215" dirty="0">
                <a:solidFill>
                  <a:srgbClr val="001F5F"/>
                </a:solidFill>
                <a:latin typeface="Arial"/>
                <a:cs typeface="Arial"/>
              </a:rPr>
              <a:t>T</a:t>
            </a:r>
            <a:r>
              <a:rPr sz="1600" dirty="0">
                <a:solidFill>
                  <a:srgbClr val="001F5F"/>
                </a:solidFill>
                <a:latin typeface="Arial"/>
                <a:cs typeface="Arial"/>
              </a:rPr>
              <a:t>.</a:t>
            </a:r>
            <a:r>
              <a:rPr lang="en-US" sz="1600" dirty="0">
                <a:solidFill>
                  <a:srgbClr val="001F5F"/>
                </a:solidFill>
                <a:latin typeface="Arial"/>
                <a:cs typeface="Arial"/>
              </a:rPr>
              <a:t> If the CRUT so authorizes. </a:t>
            </a:r>
            <a:r>
              <a:rPr sz="1600" spc="-10" dirty="0">
                <a:solidFill>
                  <a:srgbClr val="001F5F"/>
                </a:solidFill>
                <a:latin typeface="Arial"/>
                <a:cs typeface="Arial"/>
              </a:rPr>
              <a:t>S</a:t>
            </a:r>
            <a:r>
              <a:rPr sz="1600" dirty="0">
                <a:solidFill>
                  <a:srgbClr val="001F5F"/>
                </a:solidFill>
                <a:latin typeface="Arial"/>
                <a:cs typeface="Arial"/>
              </a:rPr>
              <a:t>o distributing DNI to a pre-existing </a:t>
            </a:r>
            <a:r>
              <a:rPr sz="1600" spc="-40" dirty="0">
                <a:solidFill>
                  <a:srgbClr val="001F5F"/>
                </a:solidFill>
                <a:latin typeface="Arial"/>
                <a:cs typeface="Arial"/>
              </a:rPr>
              <a:t>CRUT, </a:t>
            </a:r>
            <a:r>
              <a:rPr sz="1600" dirty="0">
                <a:solidFill>
                  <a:srgbClr val="001F5F"/>
                </a:solidFill>
                <a:latin typeface="Arial"/>
                <a:cs typeface="Arial"/>
              </a:rPr>
              <a:t>which holds some property for which a charitable </a:t>
            </a:r>
            <a:r>
              <a:rPr sz="1600" spc="5" dirty="0">
                <a:solidFill>
                  <a:srgbClr val="001F5F"/>
                </a:solidFill>
                <a:latin typeface="Arial"/>
                <a:cs typeface="Arial"/>
              </a:rPr>
              <a:t> </a:t>
            </a:r>
            <a:r>
              <a:rPr sz="1600" dirty="0">
                <a:solidFill>
                  <a:srgbClr val="001F5F"/>
                </a:solidFill>
                <a:latin typeface="Arial"/>
                <a:cs typeface="Arial"/>
              </a:rPr>
              <a:t>deduction was allowed under 170, 2055, 2106 or 2522 should mean that the DNI is not </a:t>
            </a:r>
            <a:r>
              <a:rPr sz="1600" spc="-5" dirty="0">
                <a:solidFill>
                  <a:srgbClr val="001F5F"/>
                </a:solidFill>
                <a:latin typeface="Arial"/>
                <a:cs typeface="Arial"/>
              </a:rPr>
              <a:t>taxed </a:t>
            </a:r>
            <a:r>
              <a:rPr sz="1600" dirty="0">
                <a:solidFill>
                  <a:srgbClr val="001F5F"/>
                </a:solidFill>
                <a:latin typeface="Arial"/>
                <a:cs typeface="Arial"/>
              </a:rPr>
              <a:t>at </a:t>
            </a:r>
            <a:r>
              <a:rPr sz="1600" spc="-545" dirty="0">
                <a:solidFill>
                  <a:srgbClr val="001F5F"/>
                </a:solidFill>
                <a:latin typeface="Arial"/>
                <a:cs typeface="Arial"/>
              </a:rPr>
              <a:t> </a:t>
            </a:r>
            <a:r>
              <a:rPr sz="1600" dirty="0">
                <a:solidFill>
                  <a:srgbClr val="001F5F"/>
                </a:solidFill>
                <a:latin typeface="Arial"/>
                <a:cs typeface="Arial"/>
              </a:rPr>
              <a:t>all.</a:t>
            </a:r>
            <a:r>
              <a:rPr sz="1600" spc="-10" dirty="0">
                <a:solidFill>
                  <a:srgbClr val="001F5F"/>
                </a:solidFill>
                <a:latin typeface="Arial"/>
                <a:cs typeface="Arial"/>
              </a:rPr>
              <a:t> </a:t>
            </a:r>
            <a:r>
              <a:rPr sz="1600" dirty="0">
                <a:solidFill>
                  <a:srgbClr val="001F5F"/>
                </a:solidFill>
                <a:latin typeface="Arial"/>
                <a:cs typeface="Arial"/>
              </a:rPr>
              <a:t>(Any</a:t>
            </a:r>
            <a:r>
              <a:rPr sz="1600" spc="-10" dirty="0">
                <a:solidFill>
                  <a:srgbClr val="001F5F"/>
                </a:solidFill>
                <a:latin typeface="Arial"/>
                <a:cs typeface="Arial"/>
              </a:rPr>
              <a:t> </a:t>
            </a:r>
            <a:r>
              <a:rPr sz="1600" dirty="0">
                <a:solidFill>
                  <a:srgbClr val="001F5F"/>
                </a:solidFill>
                <a:latin typeface="Arial"/>
                <a:cs typeface="Arial"/>
              </a:rPr>
              <a:t>UBTI</a:t>
            </a:r>
            <a:r>
              <a:rPr sz="1600" spc="-5" dirty="0">
                <a:solidFill>
                  <a:srgbClr val="001F5F"/>
                </a:solidFill>
                <a:latin typeface="Arial"/>
                <a:cs typeface="Arial"/>
              </a:rPr>
              <a:t> </a:t>
            </a:r>
            <a:r>
              <a:rPr sz="1600" dirty="0">
                <a:solidFill>
                  <a:srgbClr val="001F5F"/>
                </a:solidFill>
                <a:latin typeface="Arial"/>
                <a:cs typeface="Arial"/>
              </a:rPr>
              <a:t>taint</a:t>
            </a:r>
            <a:r>
              <a:rPr sz="1600" spc="-25" dirty="0">
                <a:solidFill>
                  <a:srgbClr val="001F5F"/>
                </a:solidFill>
                <a:latin typeface="Arial"/>
                <a:cs typeface="Arial"/>
              </a:rPr>
              <a:t> </a:t>
            </a:r>
            <a:r>
              <a:rPr sz="1600" dirty="0">
                <a:solidFill>
                  <a:srgbClr val="001F5F"/>
                </a:solidFill>
                <a:latin typeface="Arial"/>
                <a:cs typeface="Arial"/>
              </a:rPr>
              <a:t>in </a:t>
            </a:r>
            <a:r>
              <a:rPr sz="1600" spc="-5" dirty="0">
                <a:solidFill>
                  <a:srgbClr val="001F5F"/>
                </a:solidFill>
                <a:latin typeface="Arial"/>
                <a:cs typeface="Arial"/>
              </a:rPr>
              <a:t>the</a:t>
            </a:r>
            <a:r>
              <a:rPr sz="1600" spc="5" dirty="0">
                <a:solidFill>
                  <a:srgbClr val="001F5F"/>
                </a:solidFill>
                <a:latin typeface="Arial"/>
                <a:cs typeface="Arial"/>
              </a:rPr>
              <a:t> </a:t>
            </a:r>
            <a:r>
              <a:rPr sz="1600" dirty="0">
                <a:solidFill>
                  <a:srgbClr val="001F5F"/>
                </a:solidFill>
                <a:latin typeface="Arial"/>
                <a:cs typeface="Arial"/>
              </a:rPr>
              <a:t>distributing</a:t>
            </a:r>
            <a:r>
              <a:rPr sz="1600" spc="-35" dirty="0">
                <a:solidFill>
                  <a:srgbClr val="001F5F"/>
                </a:solidFill>
                <a:latin typeface="Arial"/>
                <a:cs typeface="Arial"/>
              </a:rPr>
              <a:t> </a:t>
            </a:r>
            <a:r>
              <a:rPr sz="1600" dirty="0">
                <a:solidFill>
                  <a:srgbClr val="001F5F"/>
                </a:solidFill>
                <a:latin typeface="Arial"/>
                <a:cs typeface="Arial"/>
              </a:rPr>
              <a:t>trust</a:t>
            </a:r>
            <a:r>
              <a:rPr sz="1600" spc="-40" dirty="0">
                <a:solidFill>
                  <a:srgbClr val="001F5F"/>
                </a:solidFill>
                <a:latin typeface="Arial"/>
                <a:cs typeface="Arial"/>
              </a:rPr>
              <a:t> </a:t>
            </a:r>
            <a:r>
              <a:rPr sz="1600" dirty="0">
                <a:solidFill>
                  <a:srgbClr val="001F5F"/>
                </a:solidFill>
                <a:latin typeface="Arial"/>
                <a:cs typeface="Arial"/>
              </a:rPr>
              <a:t>seems</a:t>
            </a:r>
            <a:r>
              <a:rPr sz="1600" spc="-25" dirty="0">
                <a:solidFill>
                  <a:srgbClr val="001F5F"/>
                </a:solidFill>
                <a:latin typeface="Arial"/>
                <a:cs typeface="Arial"/>
              </a:rPr>
              <a:t> </a:t>
            </a:r>
            <a:r>
              <a:rPr sz="1600" dirty="0">
                <a:solidFill>
                  <a:srgbClr val="001F5F"/>
                </a:solidFill>
                <a:latin typeface="Arial"/>
                <a:cs typeface="Arial"/>
              </a:rPr>
              <a:t>to</a:t>
            </a:r>
            <a:r>
              <a:rPr sz="1600" spc="-20" dirty="0">
                <a:solidFill>
                  <a:srgbClr val="001F5F"/>
                </a:solidFill>
                <a:latin typeface="Arial"/>
                <a:cs typeface="Arial"/>
              </a:rPr>
              <a:t> </a:t>
            </a:r>
            <a:r>
              <a:rPr sz="1600" dirty="0">
                <a:solidFill>
                  <a:srgbClr val="001F5F"/>
                </a:solidFill>
                <a:latin typeface="Arial"/>
                <a:cs typeface="Arial"/>
              </a:rPr>
              <a:t>be</a:t>
            </a:r>
            <a:r>
              <a:rPr sz="1600" spc="-10" dirty="0">
                <a:solidFill>
                  <a:srgbClr val="001F5F"/>
                </a:solidFill>
                <a:latin typeface="Arial"/>
                <a:cs typeface="Arial"/>
              </a:rPr>
              <a:t> </a:t>
            </a:r>
            <a:r>
              <a:rPr sz="1600" dirty="0">
                <a:solidFill>
                  <a:srgbClr val="001F5F"/>
                </a:solidFill>
                <a:latin typeface="Arial"/>
                <a:cs typeface="Arial"/>
              </a:rPr>
              <a:t>washed</a:t>
            </a:r>
            <a:r>
              <a:rPr sz="1600" spc="-25" dirty="0">
                <a:solidFill>
                  <a:srgbClr val="001F5F"/>
                </a:solidFill>
                <a:latin typeface="Arial"/>
                <a:cs typeface="Arial"/>
              </a:rPr>
              <a:t> </a:t>
            </a:r>
            <a:r>
              <a:rPr sz="1600" dirty="0">
                <a:solidFill>
                  <a:srgbClr val="001F5F"/>
                </a:solidFill>
                <a:latin typeface="Arial"/>
                <a:cs typeface="Arial"/>
              </a:rPr>
              <a:t>away</a:t>
            </a:r>
            <a:r>
              <a:rPr sz="1600" spc="-5" dirty="0">
                <a:solidFill>
                  <a:srgbClr val="001F5F"/>
                </a:solidFill>
                <a:latin typeface="Arial"/>
                <a:cs typeface="Arial"/>
              </a:rPr>
              <a:t> </a:t>
            </a:r>
            <a:r>
              <a:rPr sz="1600" dirty="0">
                <a:solidFill>
                  <a:srgbClr val="001F5F"/>
                </a:solidFill>
                <a:latin typeface="Arial"/>
                <a:cs typeface="Arial"/>
              </a:rPr>
              <a:t>when</a:t>
            </a:r>
            <a:r>
              <a:rPr sz="1600" spc="-25" dirty="0">
                <a:solidFill>
                  <a:srgbClr val="001F5F"/>
                </a:solidFill>
                <a:latin typeface="Arial"/>
                <a:cs typeface="Arial"/>
              </a:rPr>
              <a:t> </a:t>
            </a:r>
            <a:r>
              <a:rPr sz="1600" dirty="0">
                <a:solidFill>
                  <a:srgbClr val="001F5F"/>
                </a:solidFill>
                <a:latin typeface="Arial"/>
                <a:cs typeface="Arial"/>
              </a:rPr>
              <a:t>distributed.)</a:t>
            </a:r>
            <a:endParaRPr sz="1600" dirty="0">
              <a:latin typeface="Arial"/>
              <a:cs typeface="Arial"/>
            </a:endParaRPr>
          </a:p>
          <a:p>
            <a:pPr marL="241300" marR="391795" indent="-228600">
              <a:spcBef>
                <a:spcPts val="1010"/>
              </a:spcBef>
              <a:buChar char="•"/>
              <a:tabLst>
                <a:tab pos="240665" algn="l"/>
                <a:tab pos="241300" algn="l"/>
                <a:tab pos="4567555" algn="l"/>
              </a:tabLst>
            </a:pPr>
            <a:r>
              <a:rPr sz="1600" dirty="0">
                <a:solidFill>
                  <a:srgbClr val="001F5F"/>
                </a:solidFill>
                <a:latin typeface="Arial"/>
                <a:cs typeface="Arial"/>
              </a:rPr>
              <a:t>And</a:t>
            </a:r>
            <a:r>
              <a:rPr sz="1600" spc="-5" dirty="0">
                <a:solidFill>
                  <a:srgbClr val="001F5F"/>
                </a:solidFill>
                <a:latin typeface="Arial"/>
                <a:cs typeface="Arial"/>
              </a:rPr>
              <a:t> </a:t>
            </a:r>
            <a:r>
              <a:rPr sz="1600" dirty="0">
                <a:solidFill>
                  <a:srgbClr val="001F5F"/>
                </a:solidFill>
                <a:latin typeface="Arial"/>
                <a:cs typeface="Arial"/>
              </a:rPr>
              <a:t>if</a:t>
            </a:r>
            <a:r>
              <a:rPr sz="1600" spc="-15" dirty="0">
                <a:solidFill>
                  <a:srgbClr val="001F5F"/>
                </a:solidFill>
                <a:latin typeface="Arial"/>
                <a:cs typeface="Arial"/>
              </a:rPr>
              <a:t> </a:t>
            </a:r>
            <a:r>
              <a:rPr sz="1600" dirty="0">
                <a:solidFill>
                  <a:srgbClr val="001F5F"/>
                </a:solidFill>
                <a:latin typeface="Arial"/>
                <a:cs typeface="Arial"/>
              </a:rPr>
              <a:t>the</a:t>
            </a:r>
            <a:r>
              <a:rPr sz="1600" spc="-15" dirty="0">
                <a:solidFill>
                  <a:srgbClr val="001F5F"/>
                </a:solidFill>
                <a:latin typeface="Arial"/>
                <a:cs typeface="Arial"/>
              </a:rPr>
              <a:t> </a:t>
            </a:r>
            <a:r>
              <a:rPr sz="1600" dirty="0">
                <a:solidFill>
                  <a:srgbClr val="001F5F"/>
                </a:solidFill>
                <a:latin typeface="Arial"/>
                <a:cs typeface="Arial"/>
              </a:rPr>
              <a:t>distribution</a:t>
            </a:r>
            <a:r>
              <a:rPr sz="1600" spc="-30" dirty="0">
                <a:solidFill>
                  <a:srgbClr val="001F5F"/>
                </a:solidFill>
                <a:latin typeface="Arial"/>
                <a:cs typeface="Arial"/>
              </a:rPr>
              <a:t> </a:t>
            </a:r>
            <a:r>
              <a:rPr sz="1600" dirty="0">
                <a:solidFill>
                  <a:srgbClr val="001F5F"/>
                </a:solidFill>
                <a:latin typeface="Arial"/>
                <a:cs typeface="Arial"/>
              </a:rPr>
              <a:t>is</a:t>
            </a:r>
            <a:r>
              <a:rPr sz="1600" spc="5" dirty="0">
                <a:solidFill>
                  <a:srgbClr val="001F5F"/>
                </a:solidFill>
                <a:latin typeface="Arial"/>
                <a:cs typeface="Arial"/>
              </a:rPr>
              <a:t> </a:t>
            </a:r>
            <a:r>
              <a:rPr sz="1600" dirty="0">
                <a:solidFill>
                  <a:srgbClr val="001F5F"/>
                </a:solidFill>
                <a:latin typeface="Arial"/>
                <a:cs typeface="Arial"/>
              </a:rPr>
              <a:t>made</a:t>
            </a:r>
            <a:r>
              <a:rPr sz="1600" spc="-25" dirty="0">
                <a:solidFill>
                  <a:srgbClr val="001F5F"/>
                </a:solidFill>
                <a:latin typeface="Arial"/>
                <a:cs typeface="Arial"/>
              </a:rPr>
              <a:t> </a:t>
            </a:r>
            <a:r>
              <a:rPr sz="1600" dirty="0">
                <a:solidFill>
                  <a:srgbClr val="001F5F"/>
                </a:solidFill>
                <a:latin typeface="Arial"/>
                <a:cs typeface="Arial"/>
              </a:rPr>
              <a:t>to</a:t>
            </a:r>
            <a:r>
              <a:rPr sz="1600" spc="-5" dirty="0">
                <a:solidFill>
                  <a:srgbClr val="001F5F"/>
                </a:solidFill>
                <a:latin typeface="Arial"/>
                <a:cs typeface="Arial"/>
              </a:rPr>
              <a:t> </a:t>
            </a:r>
            <a:r>
              <a:rPr sz="1600" dirty="0">
                <a:solidFill>
                  <a:srgbClr val="001F5F"/>
                </a:solidFill>
                <a:latin typeface="Arial"/>
                <a:cs typeface="Arial"/>
              </a:rPr>
              <a:t>a</a:t>
            </a:r>
            <a:r>
              <a:rPr sz="1600" spc="-15" dirty="0">
                <a:solidFill>
                  <a:srgbClr val="001F5F"/>
                </a:solidFill>
                <a:latin typeface="Arial"/>
                <a:cs typeface="Arial"/>
              </a:rPr>
              <a:t> </a:t>
            </a:r>
            <a:r>
              <a:rPr sz="1600" dirty="0">
                <a:solidFill>
                  <a:srgbClr val="001F5F"/>
                </a:solidFill>
                <a:latin typeface="Arial"/>
                <a:cs typeface="Arial"/>
              </a:rPr>
              <a:t>pre-existing</a:t>
            </a:r>
            <a:r>
              <a:rPr sz="1600" spc="-40" dirty="0">
                <a:solidFill>
                  <a:srgbClr val="001F5F"/>
                </a:solidFill>
                <a:latin typeface="Arial"/>
                <a:cs typeface="Arial"/>
              </a:rPr>
              <a:t> </a:t>
            </a:r>
            <a:r>
              <a:rPr sz="1600" spc="-25" dirty="0">
                <a:solidFill>
                  <a:srgbClr val="001F5F"/>
                </a:solidFill>
                <a:latin typeface="Arial"/>
                <a:cs typeface="Arial"/>
              </a:rPr>
              <a:t>NIM</a:t>
            </a:r>
            <a:r>
              <a:rPr lang="en-US" sz="1600" spc="-25" dirty="0">
                <a:solidFill>
                  <a:srgbClr val="001F5F"/>
                </a:solidFill>
                <a:latin typeface="Arial"/>
                <a:cs typeface="Arial"/>
              </a:rPr>
              <a:t>CR</a:t>
            </a:r>
            <a:r>
              <a:rPr sz="1600" spc="-25" dirty="0">
                <a:solidFill>
                  <a:srgbClr val="001F5F"/>
                </a:solidFill>
                <a:latin typeface="Arial"/>
                <a:cs typeface="Arial"/>
              </a:rPr>
              <a:t>UT,</a:t>
            </a:r>
            <a:r>
              <a:rPr sz="1600" spc="-35" dirty="0">
                <a:solidFill>
                  <a:srgbClr val="001F5F"/>
                </a:solidFill>
                <a:latin typeface="Arial"/>
                <a:cs typeface="Arial"/>
              </a:rPr>
              <a:t> </a:t>
            </a:r>
            <a:r>
              <a:rPr sz="1600" dirty="0">
                <a:solidFill>
                  <a:srgbClr val="001F5F"/>
                </a:solidFill>
                <a:latin typeface="Arial"/>
                <a:cs typeface="Arial"/>
              </a:rPr>
              <a:t>it</a:t>
            </a:r>
            <a:r>
              <a:rPr sz="1600" spc="5" dirty="0">
                <a:solidFill>
                  <a:srgbClr val="001F5F"/>
                </a:solidFill>
                <a:latin typeface="Arial"/>
                <a:cs typeface="Arial"/>
              </a:rPr>
              <a:t> </a:t>
            </a:r>
            <a:r>
              <a:rPr sz="1600" dirty="0">
                <a:solidFill>
                  <a:srgbClr val="001F5F"/>
                </a:solidFill>
                <a:latin typeface="Arial"/>
                <a:cs typeface="Arial"/>
              </a:rPr>
              <a:t>may</a:t>
            </a:r>
            <a:r>
              <a:rPr sz="1600" spc="-25" dirty="0">
                <a:solidFill>
                  <a:srgbClr val="001F5F"/>
                </a:solidFill>
                <a:latin typeface="Arial"/>
                <a:cs typeface="Arial"/>
              </a:rPr>
              <a:t> </a:t>
            </a:r>
            <a:r>
              <a:rPr sz="1600" dirty="0">
                <a:solidFill>
                  <a:srgbClr val="001F5F"/>
                </a:solidFill>
                <a:latin typeface="Arial"/>
                <a:cs typeface="Arial"/>
              </a:rPr>
              <a:t>be</a:t>
            </a:r>
            <a:r>
              <a:rPr sz="1600" spc="-10" dirty="0">
                <a:solidFill>
                  <a:srgbClr val="001F5F"/>
                </a:solidFill>
                <a:latin typeface="Arial"/>
                <a:cs typeface="Arial"/>
              </a:rPr>
              <a:t> </a:t>
            </a:r>
            <a:r>
              <a:rPr sz="1600" dirty="0">
                <a:solidFill>
                  <a:srgbClr val="001F5F"/>
                </a:solidFill>
                <a:latin typeface="Arial"/>
                <a:cs typeface="Arial"/>
              </a:rPr>
              <a:t>possible</a:t>
            </a:r>
            <a:r>
              <a:rPr sz="1600" spc="-15" dirty="0">
                <a:solidFill>
                  <a:srgbClr val="001F5F"/>
                </a:solidFill>
                <a:latin typeface="Arial"/>
                <a:cs typeface="Arial"/>
              </a:rPr>
              <a:t> </a:t>
            </a:r>
            <a:r>
              <a:rPr sz="1600" dirty="0">
                <a:solidFill>
                  <a:srgbClr val="001F5F"/>
                </a:solidFill>
                <a:latin typeface="Arial"/>
                <a:cs typeface="Arial"/>
              </a:rPr>
              <a:t>to</a:t>
            </a:r>
            <a:r>
              <a:rPr sz="1600" spc="-15" dirty="0">
                <a:solidFill>
                  <a:srgbClr val="001F5F"/>
                </a:solidFill>
                <a:latin typeface="Arial"/>
                <a:cs typeface="Arial"/>
              </a:rPr>
              <a:t> </a:t>
            </a:r>
            <a:r>
              <a:rPr sz="1600" dirty="0">
                <a:solidFill>
                  <a:srgbClr val="001F5F"/>
                </a:solidFill>
                <a:latin typeface="Arial"/>
                <a:cs typeface="Arial"/>
              </a:rPr>
              <a:t>avoid</a:t>
            </a:r>
            <a:r>
              <a:rPr sz="1600" spc="-5" dirty="0">
                <a:solidFill>
                  <a:srgbClr val="001F5F"/>
                </a:solidFill>
                <a:latin typeface="Arial"/>
                <a:cs typeface="Arial"/>
              </a:rPr>
              <a:t> </a:t>
            </a:r>
            <a:r>
              <a:rPr sz="1600" dirty="0">
                <a:solidFill>
                  <a:srgbClr val="001F5F"/>
                </a:solidFill>
                <a:latin typeface="Arial"/>
                <a:cs typeface="Arial"/>
              </a:rPr>
              <a:t>having </a:t>
            </a:r>
            <a:r>
              <a:rPr sz="1600" spc="-540" dirty="0">
                <a:solidFill>
                  <a:srgbClr val="001F5F"/>
                </a:solidFill>
                <a:latin typeface="Arial"/>
                <a:cs typeface="Arial"/>
              </a:rPr>
              <a:t> </a:t>
            </a:r>
            <a:r>
              <a:rPr sz="1600" dirty="0">
                <a:solidFill>
                  <a:srgbClr val="001F5F"/>
                </a:solidFill>
                <a:latin typeface="Arial"/>
                <a:cs typeface="Arial"/>
              </a:rPr>
              <a:t>the</a:t>
            </a:r>
            <a:r>
              <a:rPr sz="1600" spc="-10" dirty="0">
                <a:solidFill>
                  <a:srgbClr val="001F5F"/>
                </a:solidFill>
                <a:latin typeface="Arial"/>
                <a:cs typeface="Arial"/>
              </a:rPr>
              <a:t> </a:t>
            </a:r>
            <a:r>
              <a:rPr sz="1600" dirty="0">
                <a:solidFill>
                  <a:srgbClr val="001F5F"/>
                </a:solidFill>
                <a:latin typeface="Arial"/>
                <a:cs typeface="Arial"/>
              </a:rPr>
              <a:t>DNI</a:t>
            </a:r>
            <a:r>
              <a:rPr sz="1600" spc="-10" dirty="0">
                <a:solidFill>
                  <a:srgbClr val="001F5F"/>
                </a:solidFill>
                <a:latin typeface="Arial"/>
                <a:cs typeface="Arial"/>
              </a:rPr>
              <a:t> </a:t>
            </a:r>
            <a:r>
              <a:rPr sz="1600" spc="-5" dirty="0">
                <a:solidFill>
                  <a:srgbClr val="001F5F"/>
                </a:solidFill>
                <a:latin typeface="Arial"/>
                <a:cs typeface="Arial"/>
              </a:rPr>
              <a:t>income taxed </a:t>
            </a:r>
            <a:r>
              <a:rPr sz="1600" dirty="0">
                <a:solidFill>
                  <a:srgbClr val="001F5F"/>
                </a:solidFill>
                <a:latin typeface="Arial"/>
                <a:cs typeface="Arial"/>
              </a:rPr>
              <a:t>for</a:t>
            </a:r>
            <a:r>
              <a:rPr sz="1600" spc="-20" dirty="0">
                <a:solidFill>
                  <a:srgbClr val="001F5F"/>
                </a:solidFill>
                <a:latin typeface="Arial"/>
                <a:cs typeface="Arial"/>
              </a:rPr>
              <a:t> </a:t>
            </a:r>
            <a:r>
              <a:rPr sz="1600" dirty="0">
                <a:solidFill>
                  <a:srgbClr val="001F5F"/>
                </a:solidFill>
                <a:latin typeface="Arial"/>
                <a:cs typeface="Arial"/>
              </a:rPr>
              <a:t>a</a:t>
            </a:r>
            <a:r>
              <a:rPr sz="1600" spc="10" dirty="0">
                <a:solidFill>
                  <a:srgbClr val="001F5F"/>
                </a:solidFill>
                <a:latin typeface="Arial"/>
                <a:cs typeface="Arial"/>
              </a:rPr>
              <a:t> </a:t>
            </a:r>
            <a:r>
              <a:rPr sz="1600" spc="-5" dirty="0">
                <a:solidFill>
                  <a:srgbClr val="001F5F"/>
                </a:solidFill>
                <a:latin typeface="Arial"/>
                <a:cs typeface="Arial"/>
              </a:rPr>
              <a:t>long</a:t>
            </a:r>
            <a:r>
              <a:rPr sz="1600" spc="-10" dirty="0">
                <a:solidFill>
                  <a:srgbClr val="001F5F"/>
                </a:solidFill>
                <a:latin typeface="Arial"/>
                <a:cs typeface="Arial"/>
              </a:rPr>
              <a:t> </a:t>
            </a:r>
            <a:r>
              <a:rPr sz="1600" spc="-5" dirty="0">
                <a:solidFill>
                  <a:srgbClr val="001F5F"/>
                </a:solidFill>
                <a:latin typeface="Arial"/>
                <a:cs typeface="Arial"/>
              </a:rPr>
              <a:t>time.</a:t>
            </a:r>
            <a:r>
              <a:rPr lang="en-US" sz="1600" spc="-5" dirty="0">
                <a:solidFill>
                  <a:srgbClr val="001F5F"/>
                </a:solidFill>
                <a:latin typeface="Arial"/>
                <a:cs typeface="Arial"/>
              </a:rPr>
              <a:t> </a:t>
            </a:r>
            <a:r>
              <a:rPr sz="1600" spc="-5" dirty="0">
                <a:solidFill>
                  <a:srgbClr val="001F5F"/>
                </a:solidFill>
                <a:latin typeface="Arial"/>
                <a:cs typeface="Arial"/>
              </a:rPr>
              <a:t>See </a:t>
            </a:r>
            <a:r>
              <a:rPr sz="1600" dirty="0">
                <a:solidFill>
                  <a:srgbClr val="001F5F"/>
                </a:solidFill>
                <a:latin typeface="Arial"/>
                <a:cs typeface="Arial"/>
              </a:rPr>
              <a:t>“Using a </a:t>
            </a:r>
            <a:r>
              <a:rPr sz="1600" spc="-5" dirty="0">
                <a:solidFill>
                  <a:srgbClr val="001F5F"/>
                </a:solidFill>
                <a:latin typeface="Arial"/>
                <a:cs typeface="Arial"/>
              </a:rPr>
              <a:t>Charitable </a:t>
            </a:r>
            <a:r>
              <a:rPr sz="1600" dirty="0">
                <a:solidFill>
                  <a:srgbClr val="001F5F"/>
                </a:solidFill>
                <a:latin typeface="Arial"/>
                <a:cs typeface="Arial"/>
              </a:rPr>
              <a:t>Remainder </a:t>
            </a:r>
            <a:r>
              <a:rPr sz="1600" spc="-15" dirty="0">
                <a:solidFill>
                  <a:srgbClr val="001F5F"/>
                </a:solidFill>
                <a:latin typeface="Arial"/>
                <a:cs typeface="Arial"/>
              </a:rPr>
              <a:t>Trust </a:t>
            </a:r>
            <a:r>
              <a:rPr sz="1600" spc="-5" dirty="0">
                <a:solidFill>
                  <a:srgbClr val="001F5F"/>
                </a:solidFill>
                <a:latin typeface="Arial"/>
                <a:cs typeface="Arial"/>
              </a:rPr>
              <a:t>as </a:t>
            </a:r>
            <a:r>
              <a:rPr sz="1600" dirty="0">
                <a:solidFill>
                  <a:srgbClr val="001F5F"/>
                </a:solidFill>
                <a:latin typeface="Arial"/>
                <a:cs typeface="Arial"/>
              </a:rPr>
              <a:t>the </a:t>
            </a:r>
            <a:r>
              <a:rPr lang="en-US" sz="1600" dirty="0">
                <a:solidFill>
                  <a:srgbClr val="001F5F"/>
                </a:solidFill>
                <a:latin typeface="Arial"/>
                <a:cs typeface="Arial"/>
              </a:rPr>
              <a:t>. </a:t>
            </a:r>
            <a:r>
              <a:rPr sz="1600" spc="5" dirty="0">
                <a:solidFill>
                  <a:srgbClr val="001F5F"/>
                </a:solidFill>
                <a:latin typeface="Arial"/>
                <a:cs typeface="Arial"/>
              </a:rPr>
              <a:t> </a:t>
            </a:r>
            <a:r>
              <a:rPr sz="1600" spc="-5" dirty="0">
                <a:solidFill>
                  <a:srgbClr val="001F5F"/>
                </a:solidFill>
                <a:latin typeface="Arial"/>
                <a:cs typeface="Arial"/>
              </a:rPr>
              <a:t>Recipient</a:t>
            </a:r>
            <a:r>
              <a:rPr sz="1600" spc="-20" dirty="0">
                <a:solidFill>
                  <a:srgbClr val="001F5F"/>
                </a:solidFill>
                <a:latin typeface="Arial"/>
                <a:cs typeface="Arial"/>
              </a:rPr>
              <a:t> </a:t>
            </a:r>
            <a:r>
              <a:rPr sz="1600" spc="-5" dirty="0">
                <a:solidFill>
                  <a:srgbClr val="001F5F"/>
                </a:solidFill>
                <a:latin typeface="Arial"/>
                <a:cs typeface="Arial"/>
              </a:rPr>
              <a:t>of</a:t>
            </a:r>
            <a:r>
              <a:rPr sz="1600" spc="-20" dirty="0">
                <a:solidFill>
                  <a:srgbClr val="001F5F"/>
                </a:solidFill>
                <a:latin typeface="Arial"/>
                <a:cs typeface="Arial"/>
              </a:rPr>
              <a:t> </a:t>
            </a:r>
            <a:r>
              <a:rPr sz="1600" dirty="0">
                <a:solidFill>
                  <a:srgbClr val="001F5F"/>
                </a:solidFill>
                <a:latin typeface="Arial"/>
                <a:cs typeface="Arial"/>
              </a:rPr>
              <a:t>Qualified</a:t>
            </a:r>
            <a:r>
              <a:rPr sz="1600" spc="-15" dirty="0">
                <a:solidFill>
                  <a:srgbClr val="001F5F"/>
                </a:solidFill>
                <a:latin typeface="Arial"/>
                <a:cs typeface="Arial"/>
              </a:rPr>
              <a:t> </a:t>
            </a:r>
            <a:r>
              <a:rPr sz="1600" dirty="0">
                <a:solidFill>
                  <a:srgbClr val="001F5F"/>
                </a:solidFill>
                <a:latin typeface="Arial"/>
                <a:cs typeface="Arial"/>
              </a:rPr>
              <a:t>Plans </a:t>
            </a:r>
            <a:r>
              <a:rPr sz="1600" spc="-5" dirty="0">
                <a:solidFill>
                  <a:srgbClr val="001F5F"/>
                </a:solidFill>
                <a:latin typeface="Arial"/>
                <a:cs typeface="Arial"/>
              </a:rPr>
              <a:t>and</a:t>
            </a:r>
            <a:r>
              <a:rPr sz="1600" spc="-15" dirty="0">
                <a:solidFill>
                  <a:srgbClr val="001F5F"/>
                </a:solidFill>
                <a:latin typeface="Arial"/>
                <a:cs typeface="Arial"/>
              </a:rPr>
              <a:t> </a:t>
            </a:r>
            <a:r>
              <a:rPr sz="1600" dirty="0">
                <a:solidFill>
                  <a:srgbClr val="001F5F"/>
                </a:solidFill>
                <a:latin typeface="Arial"/>
                <a:cs typeface="Arial"/>
              </a:rPr>
              <a:t>IRAs,”</a:t>
            </a:r>
            <a:r>
              <a:rPr sz="1600" spc="-25" dirty="0">
                <a:solidFill>
                  <a:srgbClr val="001F5F"/>
                </a:solidFill>
                <a:latin typeface="Arial"/>
                <a:cs typeface="Arial"/>
              </a:rPr>
              <a:t> </a:t>
            </a:r>
            <a:r>
              <a:rPr sz="1600" spc="-5" dirty="0">
                <a:solidFill>
                  <a:srgbClr val="001F5F"/>
                </a:solidFill>
                <a:latin typeface="Arial"/>
                <a:cs typeface="Arial"/>
              </a:rPr>
              <a:t>47</a:t>
            </a:r>
            <a:r>
              <a:rPr sz="1600" spc="-15" dirty="0">
                <a:solidFill>
                  <a:srgbClr val="001F5F"/>
                </a:solidFill>
                <a:latin typeface="Arial"/>
                <a:cs typeface="Arial"/>
              </a:rPr>
              <a:t> </a:t>
            </a:r>
            <a:r>
              <a:rPr sz="1600" dirty="0">
                <a:solidFill>
                  <a:srgbClr val="001F5F"/>
                </a:solidFill>
                <a:latin typeface="Arial"/>
                <a:cs typeface="Arial"/>
              </a:rPr>
              <a:t>Estate</a:t>
            </a:r>
            <a:r>
              <a:rPr sz="1600" spc="-20" dirty="0">
                <a:solidFill>
                  <a:srgbClr val="001F5F"/>
                </a:solidFill>
                <a:latin typeface="Arial"/>
                <a:cs typeface="Arial"/>
              </a:rPr>
              <a:t> </a:t>
            </a:r>
            <a:r>
              <a:rPr sz="1600" dirty="0">
                <a:solidFill>
                  <a:srgbClr val="001F5F"/>
                </a:solidFill>
                <a:latin typeface="Arial"/>
                <a:cs typeface="Arial"/>
              </a:rPr>
              <a:t>Planning 3</a:t>
            </a:r>
            <a:r>
              <a:rPr sz="1600" spc="-20" dirty="0">
                <a:solidFill>
                  <a:srgbClr val="001F5F"/>
                </a:solidFill>
                <a:latin typeface="Arial"/>
                <a:cs typeface="Arial"/>
              </a:rPr>
              <a:t> </a:t>
            </a:r>
            <a:r>
              <a:rPr sz="1600" dirty="0">
                <a:solidFill>
                  <a:srgbClr val="001F5F"/>
                </a:solidFill>
                <a:latin typeface="Arial"/>
                <a:cs typeface="Arial"/>
              </a:rPr>
              <a:t>(May</a:t>
            </a:r>
            <a:r>
              <a:rPr sz="1600" spc="-20" dirty="0">
                <a:solidFill>
                  <a:srgbClr val="001F5F"/>
                </a:solidFill>
                <a:latin typeface="Arial"/>
                <a:cs typeface="Arial"/>
              </a:rPr>
              <a:t> </a:t>
            </a:r>
            <a:r>
              <a:rPr sz="1600" dirty="0">
                <a:solidFill>
                  <a:srgbClr val="001F5F"/>
                </a:solidFill>
                <a:latin typeface="Arial"/>
                <a:cs typeface="Arial"/>
              </a:rPr>
              <a:t>2020).</a:t>
            </a:r>
            <a:r>
              <a:rPr lang="en-US" sz="1600" dirty="0">
                <a:solidFill>
                  <a:srgbClr val="001F5F"/>
                </a:solidFill>
                <a:latin typeface="Arial"/>
                <a:cs typeface="Arial"/>
              </a:rPr>
              <a:t> Note that making a distribution of DNI from the “main” trust to an entity (e.g., an LLC) of which a NIMCRUT is the sole member (or major partner), means the income will be attributed to the NIMCRUT but no FAI (which would otherwise have to be distributed) would be generated until the entity makes a distribution (which could be treated as FAI). So the DNI so distributed will not be currently taxed.</a:t>
            </a:r>
            <a:endParaRPr sz="1600" dirty="0">
              <a:latin typeface="Arial"/>
              <a:cs typeface="Arial"/>
            </a:endParaRPr>
          </a:p>
          <a:p>
            <a:pPr marL="241300" marR="306705" indent="-228600">
              <a:spcBef>
                <a:spcPts val="1010"/>
              </a:spcBef>
              <a:buChar char="•"/>
              <a:tabLst>
                <a:tab pos="240665" algn="l"/>
                <a:tab pos="241300" algn="l"/>
              </a:tabLst>
            </a:pPr>
            <a:r>
              <a:rPr sz="1600" dirty="0">
                <a:solidFill>
                  <a:srgbClr val="001F5F"/>
                </a:solidFill>
                <a:latin typeface="Arial"/>
                <a:cs typeface="Arial"/>
              </a:rPr>
              <a:t>Hence,</a:t>
            </a:r>
            <a:r>
              <a:rPr sz="1600" spc="-30" dirty="0">
                <a:solidFill>
                  <a:srgbClr val="001F5F"/>
                </a:solidFill>
                <a:latin typeface="Arial"/>
                <a:cs typeface="Arial"/>
              </a:rPr>
              <a:t> </a:t>
            </a:r>
            <a:r>
              <a:rPr sz="1600" dirty="0">
                <a:solidFill>
                  <a:srgbClr val="001F5F"/>
                </a:solidFill>
                <a:latin typeface="Arial"/>
                <a:cs typeface="Arial"/>
              </a:rPr>
              <a:t>someone</a:t>
            </a:r>
            <a:r>
              <a:rPr sz="1600" spc="-30" dirty="0">
                <a:solidFill>
                  <a:srgbClr val="001F5F"/>
                </a:solidFill>
                <a:latin typeface="Arial"/>
                <a:cs typeface="Arial"/>
              </a:rPr>
              <a:t> </a:t>
            </a:r>
            <a:r>
              <a:rPr sz="1600" dirty="0">
                <a:solidFill>
                  <a:srgbClr val="001F5F"/>
                </a:solidFill>
                <a:latin typeface="Arial"/>
                <a:cs typeface="Arial"/>
              </a:rPr>
              <a:t>(other</a:t>
            </a:r>
            <a:r>
              <a:rPr sz="1600" spc="-35" dirty="0">
                <a:solidFill>
                  <a:srgbClr val="001F5F"/>
                </a:solidFill>
                <a:latin typeface="Arial"/>
                <a:cs typeface="Arial"/>
              </a:rPr>
              <a:t> </a:t>
            </a:r>
            <a:r>
              <a:rPr sz="1600" dirty="0">
                <a:solidFill>
                  <a:srgbClr val="001F5F"/>
                </a:solidFill>
                <a:latin typeface="Arial"/>
                <a:cs typeface="Arial"/>
              </a:rPr>
              <a:t>than</a:t>
            </a:r>
            <a:r>
              <a:rPr sz="1600" spc="-10" dirty="0">
                <a:solidFill>
                  <a:srgbClr val="001F5F"/>
                </a:solidFill>
                <a:latin typeface="Arial"/>
                <a:cs typeface="Arial"/>
              </a:rPr>
              <a:t> </a:t>
            </a:r>
            <a:r>
              <a:rPr sz="1600" dirty="0">
                <a:solidFill>
                  <a:srgbClr val="001F5F"/>
                </a:solidFill>
                <a:latin typeface="Arial"/>
                <a:cs typeface="Arial"/>
              </a:rPr>
              <a:t>the</a:t>
            </a:r>
            <a:r>
              <a:rPr sz="1600" spc="-15" dirty="0">
                <a:solidFill>
                  <a:srgbClr val="001F5F"/>
                </a:solidFill>
                <a:latin typeface="Arial"/>
                <a:cs typeface="Arial"/>
              </a:rPr>
              <a:t> </a:t>
            </a:r>
            <a:r>
              <a:rPr sz="1600" dirty="0">
                <a:solidFill>
                  <a:srgbClr val="001F5F"/>
                </a:solidFill>
                <a:latin typeface="Arial"/>
                <a:cs typeface="Arial"/>
              </a:rPr>
              <a:t>trustee</a:t>
            </a:r>
            <a:r>
              <a:rPr lang="en-US" sz="1600" dirty="0">
                <a:solidFill>
                  <a:srgbClr val="001F5F"/>
                </a:solidFill>
                <a:latin typeface="Arial"/>
                <a:cs typeface="Arial"/>
              </a:rPr>
              <a:t> or beneficiary, the grantor or someone related or subordinate—see Rev Proc. 97-23</a:t>
            </a:r>
            <a:r>
              <a:rPr sz="1600" dirty="0">
                <a:solidFill>
                  <a:srgbClr val="001F5F"/>
                </a:solidFill>
                <a:latin typeface="Arial"/>
                <a:cs typeface="Arial"/>
              </a:rPr>
              <a:t>)</a:t>
            </a:r>
            <a:r>
              <a:rPr sz="1600" spc="-35" dirty="0">
                <a:solidFill>
                  <a:srgbClr val="001F5F"/>
                </a:solidFill>
                <a:latin typeface="Arial"/>
                <a:cs typeface="Arial"/>
              </a:rPr>
              <a:t> </a:t>
            </a:r>
            <a:r>
              <a:rPr sz="1600" dirty="0">
                <a:solidFill>
                  <a:srgbClr val="001F5F"/>
                </a:solidFill>
                <a:latin typeface="Arial"/>
                <a:cs typeface="Arial"/>
              </a:rPr>
              <a:t>should</a:t>
            </a:r>
            <a:r>
              <a:rPr sz="1600" spc="-20" dirty="0">
                <a:solidFill>
                  <a:srgbClr val="001F5F"/>
                </a:solidFill>
                <a:latin typeface="Arial"/>
                <a:cs typeface="Arial"/>
              </a:rPr>
              <a:t> </a:t>
            </a:r>
            <a:r>
              <a:rPr sz="1600" dirty="0">
                <a:solidFill>
                  <a:srgbClr val="001F5F"/>
                </a:solidFill>
                <a:latin typeface="Arial"/>
                <a:cs typeface="Arial"/>
              </a:rPr>
              <a:t>create</a:t>
            </a:r>
            <a:r>
              <a:rPr sz="1600" spc="-25" dirty="0">
                <a:solidFill>
                  <a:srgbClr val="001F5F"/>
                </a:solidFill>
                <a:latin typeface="Arial"/>
                <a:cs typeface="Arial"/>
              </a:rPr>
              <a:t> </a:t>
            </a:r>
            <a:r>
              <a:rPr sz="1600" dirty="0">
                <a:solidFill>
                  <a:srgbClr val="001F5F"/>
                </a:solidFill>
                <a:latin typeface="Arial"/>
                <a:cs typeface="Arial"/>
              </a:rPr>
              <a:t>the</a:t>
            </a:r>
            <a:r>
              <a:rPr sz="1600" spc="-15" dirty="0">
                <a:solidFill>
                  <a:srgbClr val="001F5F"/>
                </a:solidFill>
                <a:latin typeface="Arial"/>
                <a:cs typeface="Arial"/>
              </a:rPr>
              <a:t> </a:t>
            </a:r>
            <a:r>
              <a:rPr lang="en-US" sz="1600" spc="-15" dirty="0">
                <a:solidFill>
                  <a:srgbClr val="001F5F"/>
                </a:solidFill>
                <a:latin typeface="Arial"/>
                <a:cs typeface="Arial"/>
              </a:rPr>
              <a:t>NIM</a:t>
            </a:r>
            <a:r>
              <a:rPr sz="1600" dirty="0">
                <a:solidFill>
                  <a:srgbClr val="001F5F"/>
                </a:solidFill>
                <a:latin typeface="Arial"/>
                <a:cs typeface="Arial"/>
              </a:rPr>
              <a:t>CRUT</a:t>
            </a:r>
            <a:r>
              <a:rPr sz="1600" spc="-45" dirty="0">
                <a:solidFill>
                  <a:srgbClr val="001F5F"/>
                </a:solidFill>
                <a:latin typeface="Arial"/>
                <a:cs typeface="Arial"/>
              </a:rPr>
              <a:t> </a:t>
            </a:r>
            <a:r>
              <a:rPr sz="1600" dirty="0">
                <a:solidFill>
                  <a:srgbClr val="001F5F"/>
                </a:solidFill>
                <a:latin typeface="Arial"/>
                <a:cs typeface="Arial"/>
              </a:rPr>
              <a:t>for</a:t>
            </a:r>
            <a:r>
              <a:rPr sz="1600" spc="-10" dirty="0">
                <a:solidFill>
                  <a:srgbClr val="001F5F"/>
                </a:solidFill>
                <a:latin typeface="Arial"/>
                <a:cs typeface="Arial"/>
              </a:rPr>
              <a:t> </a:t>
            </a:r>
            <a:r>
              <a:rPr sz="1600" dirty="0">
                <a:solidFill>
                  <a:srgbClr val="001F5F"/>
                </a:solidFill>
                <a:latin typeface="Arial"/>
                <a:cs typeface="Arial"/>
              </a:rPr>
              <a:t>those</a:t>
            </a:r>
            <a:r>
              <a:rPr sz="1600" spc="-20" dirty="0">
                <a:solidFill>
                  <a:srgbClr val="001F5F"/>
                </a:solidFill>
                <a:latin typeface="Arial"/>
                <a:cs typeface="Arial"/>
              </a:rPr>
              <a:t> </a:t>
            </a:r>
            <a:r>
              <a:rPr sz="1600" dirty="0">
                <a:solidFill>
                  <a:srgbClr val="001F5F"/>
                </a:solidFill>
                <a:latin typeface="Arial"/>
                <a:cs typeface="Arial"/>
              </a:rPr>
              <a:t>descendants</a:t>
            </a:r>
            <a:r>
              <a:rPr sz="1600" spc="-45" dirty="0">
                <a:solidFill>
                  <a:srgbClr val="001F5F"/>
                </a:solidFill>
                <a:latin typeface="Arial"/>
                <a:cs typeface="Arial"/>
              </a:rPr>
              <a:t> </a:t>
            </a:r>
            <a:r>
              <a:rPr sz="1600" dirty="0">
                <a:solidFill>
                  <a:srgbClr val="001F5F"/>
                </a:solidFill>
                <a:latin typeface="Arial"/>
                <a:cs typeface="Arial"/>
              </a:rPr>
              <a:t>who </a:t>
            </a:r>
            <a:r>
              <a:rPr sz="1600" spc="-540" dirty="0">
                <a:solidFill>
                  <a:srgbClr val="001F5F"/>
                </a:solidFill>
                <a:latin typeface="Arial"/>
                <a:cs typeface="Arial"/>
              </a:rPr>
              <a:t> </a:t>
            </a:r>
            <a:r>
              <a:rPr sz="1600" dirty="0">
                <a:solidFill>
                  <a:srgbClr val="001F5F"/>
                </a:solidFill>
                <a:latin typeface="Arial"/>
                <a:cs typeface="Arial"/>
              </a:rPr>
              <a:t>may </a:t>
            </a:r>
            <a:r>
              <a:rPr sz="1600" spc="-5" dirty="0">
                <a:solidFill>
                  <a:srgbClr val="001F5F"/>
                </a:solidFill>
                <a:latin typeface="Arial"/>
                <a:cs typeface="Arial"/>
              </a:rPr>
              <a:t>not need </a:t>
            </a:r>
            <a:r>
              <a:rPr sz="1600" dirty="0">
                <a:solidFill>
                  <a:srgbClr val="001F5F"/>
                </a:solidFill>
                <a:latin typeface="Arial"/>
                <a:cs typeface="Arial"/>
              </a:rPr>
              <a:t>current distributions </a:t>
            </a:r>
            <a:r>
              <a:rPr sz="1600" spc="-5" dirty="0">
                <a:solidFill>
                  <a:srgbClr val="001F5F"/>
                </a:solidFill>
                <a:latin typeface="Arial"/>
                <a:cs typeface="Arial"/>
              </a:rPr>
              <a:t>and </a:t>
            </a:r>
            <a:r>
              <a:rPr sz="1600" dirty="0">
                <a:solidFill>
                  <a:srgbClr val="001F5F"/>
                </a:solidFill>
                <a:latin typeface="Arial"/>
                <a:cs typeface="Arial"/>
              </a:rPr>
              <a:t>to </a:t>
            </a:r>
            <a:r>
              <a:rPr sz="1600" spc="-5" dirty="0">
                <a:solidFill>
                  <a:srgbClr val="001F5F"/>
                </a:solidFill>
                <a:latin typeface="Arial"/>
                <a:cs typeface="Arial"/>
              </a:rPr>
              <a:t>which </a:t>
            </a:r>
            <a:r>
              <a:rPr sz="1600" dirty="0">
                <a:solidFill>
                  <a:srgbClr val="001F5F"/>
                </a:solidFill>
                <a:latin typeface="Arial"/>
                <a:cs typeface="Arial"/>
              </a:rPr>
              <a:t>the trustee </a:t>
            </a:r>
            <a:r>
              <a:rPr sz="1600" spc="-5" dirty="0">
                <a:solidFill>
                  <a:srgbClr val="001F5F"/>
                </a:solidFill>
                <a:latin typeface="Arial"/>
                <a:cs typeface="Arial"/>
              </a:rPr>
              <a:t>of </a:t>
            </a:r>
            <a:r>
              <a:rPr sz="1600" dirty="0">
                <a:solidFill>
                  <a:srgbClr val="001F5F"/>
                </a:solidFill>
                <a:latin typeface="Arial"/>
                <a:cs typeface="Arial"/>
              </a:rPr>
              <a:t>the “main” trust may distribute </a:t>
            </a:r>
            <a:r>
              <a:rPr sz="1600" spc="5" dirty="0">
                <a:solidFill>
                  <a:srgbClr val="001F5F"/>
                </a:solidFill>
                <a:latin typeface="Arial"/>
                <a:cs typeface="Arial"/>
              </a:rPr>
              <a:t> </a:t>
            </a:r>
            <a:r>
              <a:rPr sz="1600" dirty="0">
                <a:solidFill>
                  <a:srgbClr val="001F5F"/>
                </a:solidFill>
                <a:latin typeface="Arial"/>
                <a:cs typeface="Arial"/>
              </a:rPr>
              <a:t>DNI.</a:t>
            </a:r>
            <a:r>
              <a:rPr sz="1600" spc="-65" dirty="0">
                <a:solidFill>
                  <a:srgbClr val="001F5F"/>
                </a:solidFill>
                <a:latin typeface="Arial"/>
                <a:cs typeface="Arial"/>
              </a:rPr>
              <a:t> </a:t>
            </a:r>
            <a:r>
              <a:rPr sz="1600" dirty="0">
                <a:solidFill>
                  <a:srgbClr val="001F5F"/>
                </a:solidFill>
                <a:latin typeface="Arial"/>
                <a:cs typeface="Arial"/>
              </a:rPr>
              <a:t>These</a:t>
            </a:r>
            <a:r>
              <a:rPr sz="1600" spc="-15" dirty="0">
                <a:solidFill>
                  <a:srgbClr val="001F5F"/>
                </a:solidFill>
                <a:latin typeface="Arial"/>
                <a:cs typeface="Arial"/>
              </a:rPr>
              <a:t> </a:t>
            </a:r>
            <a:r>
              <a:rPr sz="1600" dirty="0">
                <a:solidFill>
                  <a:srgbClr val="001F5F"/>
                </a:solidFill>
                <a:latin typeface="Arial"/>
                <a:cs typeface="Arial"/>
              </a:rPr>
              <a:t>need</a:t>
            </a:r>
            <a:r>
              <a:rPr sz="1600" spc="-25" dirty="0">
                <a:solidFill>
                  <a:srgbClr val="001F5F"/>
                </a:solidFill>
                <a:latin typeface="Arial"/>
                <a:cs typeface="Arial"/>
              </a:rPr>
              <a:t> </a:t>
            </a:r>
            <a:r>
              <a:rPr sz="1600" dirty="0">
                <a:solidFill>
                  <a:srgbClr val="001F5F"/>
                </a:solidFill>
                <a:latin typeface="Arial"/>
                <a:cs typeface="Arial"/>
              </a:rPr>
              <a:t>not</a:t>
            </a:r>
            <a:r>
              <a:rPr sz="1600" spc="-20" dirty="0">
                <a:solidFill>
                  <a:srgbClr val="001F5F"/>
                </a:solidFill>
                <a:latin typeface="Arial"/>
                <a:cs typeface="Arial"/>
              </a:rPr>
              <a:t> </a:t>
            </a:r>
            <a:r>
              <a:rPr sz="1600" dirty="0">
                <a:solidFill>
                  <a:srgbClr val="001F5F"/>
                </a:solidFill>
                <a:latin typeface="Arial"/>
                <a:cs typeface="Arial"/>
              </a:rPr>
              <a:t>have been</a:t>
            </a:r>
            <a:r>
              <a:rPr sz="1600" spc="-30" dirty="0">
                <a:solidFill>
                  <a:srgbClr val="001F5F"/>
                </a:solidFill>
                <a:latin typeface="Arial"/>
                <a:cs typeface="Arial"/>
              </a:rPr>
              <a:t> </a:t>
            </a:r>
            <a:r>
              <a:rPr sz="1600" dirty="0">
                <a:solidFill>
                  <a:srgbClr val="001F5F"/>
                </a:solidFill>
                <a:latin typeface="Arial"/>
                <a:cs typeface="Arial"/>
              </a:rPr>
              <a:t>in</a:t>
            </a:r>
            <a:r>
              <a:rPr sz="1600" spc="5" dirty="0">
                <a:solidFill>
                  <a:srgbClr val="001F5F"/>
                </a:solidFill>
                <a:latin typeface="Arial"/>
                <a:cs typeface="Arial"/>
              </a:rPr>
              <a:t> </a:t>
            </a:r>
            <a:r>
              <a:rPr sz="1600" dirty="0">
                <a:solidFill>
                  <a:srgbClr val="001F5F"/>
                </a:solidFill>
                <a:latin typeface="Arial"/>
                <a:cs typeface="Arial"/>
              </a:rPr>
              <a:t>existence</a:t>
            </a:r>
            <a:r>
              <a:rPr sz="1600" spc="-30" dirty="0">
                <a:solidFill>
                  <a:srgbClr val="001F5F"/>
                </a:solidFill>
                <a:latin typeface="Arial"/>
                <a:cs typeface="Arial"/>
              </a:rPr>
              <a:t> </a:t>
            </a:r>
            <a:r>
              <a:rPr sz="1600" dirty="0">
                <a:solidFill>
                  <a:srgbClr val="001F5F"/>
                </a:solidFill>
                <a:latin typeface="Arial"/>
                <a:cs typeface="Arial"/>
              </a:rPr>
              <a:t>when</a:t>
            </a:r>
            <a:r>
              <a:rPr sz="1600" spc="-15" dirty="0">
                <a:solidFill>
                  <a:srgbClr val="001F5F"/>
                </a:solidFill>
                <a:latin typeface="Arial"/>
                <a:cs typeface="Arial"/>
              </a:rPr>
              <a:t> </a:t>
            </a:r>
            <a:r>
              <a:rPr sz="1600" dirty="0">
                <a:solidFill>
                  <a:srgbClr val="001F5F"/>
                </a:solidFill>
                <a:latin typeface="Arial"/>
                <a:cs typeface="Arial"/>
              </a:rPr>
              <a:t>the</a:t>
            </a:r>
            <a:r>
              <a:rPr sz="1600" spc="-20" dirty="0">
                <a:solidFill>
                  <a:srgbClr val="001F5F"/>
                </a:solidFill>
                <a:latin typeface="Arial"/>
                <a:cs typeface="Arial"/>
              </a:rPr>
              <a:t> </a:t>
            </a:r>
            <a:r>
              <a:rPr sz="1600" dirty="0">
                <a:solidFill>
                  <a:srgbClr val="001F5F"/>
                </a:solidFill>
                <a:latin typeface="Arial"/>
                <a:cs typeface="Arial"/>
              </a:rPr>
              <a:t>main</a:t>
            </a:r>
            <a:r>
              <a:rPr sz="1600" spc="-15" dirty="0">
                <a:solidFill>
                  <a:srgbClr val="001F5F"/>
                </a:solidFill>
                <a:latin typeface="Arial"/>
                <a:cs typeface="Arial"/>
              </a:rPr>
              <a:t> </a:t>
            </a:r>
            <a:r>
              <a:rPr sz="1600" dirty="0">
                <a:solidFill>
                  <a:srgbClr val="001F5F"/>
                </a:solidFill>
                <a:latin typeface="Arial"/>
                <a:cs typeface="Arial"/>
              </a:rPr>
              <a:t>trust</a:t>
            </a:r>
            <a:r>
              <a:rPr sz="1600" spc="-35" dirty="0">
                <a:solidFill>
                  <a:srgbClr val="001F5F"/>
                </a:solidFill>
                <a:latin typeface="Arial"/>
                <a:cs typeface="Arial"/>
              </a:rPr>
              <a:t> </a:t>
            </a:r>
            <a:r>
              <a:rPr sz="1600" dirty="0">
                <a:solidFill>
                  <a:srgbClr val="001F5F"/>
                </a:solidFill>
                <a:latin typeface="Arial"/>
                <a:cs typeface="Arial"/>
              </a:rPr>
              <a:t>was</a:t>
            </a:r>
            <a:r>
              <a:rPr sz="1600" spc="-10" dirty="0">
                <a:solidFill>
                  <a:srgbClr val="001F5F"/>
                </a:solidFill>
                <a:latin typeface="Arial"/>
                <a:cs typeface="Arial"/>
              </a:rPr>
              <a:t> </a:t>
            </a:r>
            <a:r>
              <a:rPr sz="1600" dirty="0">
                <a:solidFill>
                  <a:srgbClr val="001F5F"/>
                </a:solidFill>
                <a:latin typeface="Arial"/>
                <a:cs typeface="Arial"/>
              </a:rPr>
              <a:t>create</a:t>
            </a:r>
            <a:r>
              <a:rPr lang="en-US" sz="1600" dirty="0">
                <a:solidFill>
                  <a:srgbClr val="001F5F"/>
                </a:solidFill>
                <a:latin typeface="Arial"/>
                <a:cs typeface="Arial"/>
              </a:rPr>
              <a:t>d.  In fact, it may be appropriate to create a new NIMCRUT for each distribution of DNI from the main trust.</a:t>
            </a:r>
          </a:p>
        </p:txBody>
      </p:sp>
      <p:grpSp>
        <p:nvGrpSpPr>
          <p:cNvPr id="5" name="object 3">
            <a:extLst>
              <a:ext uri="{FF2B5EF4-FFF2-40B4-BE49-F238E27FC236}">
                <a16:creationId xmlns="" xmlns:a16="http://schemas.microsoft.com/office/drawing/2014/main" id="{E7DAA832-BF32-849D-1E5F-B1F048CEA049}"/>
              </a:ext>
            </a:extLst>
          </p:cNvPr>
          <p:cNvGrpSpPr/>
          <p:nvPr/>
        </p:nvGrpSpPr>
        <p:grpSpPr>
          <a:xfrm rot="10800000">
            <a:off x="-29497" y="5579806"/>
            <a:ext cx="12191999" cy="1278194"/>
            <a:chOff x="0" y="0"/>
            <a:chExt cx="12191999" cy="1584959"/>
          </a:xfrm>
        </p:grpSpPr>
        <p:pic>
          <p:nvPicPr>
            <p:cNvPr id="6" name="object 4">
              <a:extLst>
                <a:ext uri="{FF2B5EF4-FFF2-40B4-BE49-F238E27FC236}">
                  <a16:creationId xmlns="" xmlns:a16="http://schemas.microsoft.com/office/drawing/2014/main" id="{3FD9C137-8D79-DD1E-0BA7-E06273747207}"/>
                </a:ext>
              </a:extLst>
            </p:cNvPr>
            <p:cNvPicPr/>
            <p:nvPr/>
          </p:nvPicPr>
          <p:blipFill>
            <a:blip r:embed="rId2" cstate="print"/>
            <a:stretch>
              <a:fillRect/>
            </a:stretch>
          </p:blipFill>
          <p:spPr>
            <a:xfrm>
              <a:off x="0" y="0"/>
              <a:ext cx="12191999" cy="1520952"/>
            </a:xfrm>
            <a:prstGeom prst="rect">
              <a:avLst/>
            </a:prstGeom>
          </p:spPr>
        </p:pic>
        <p:pic>
          <p:nvPicPr>
            <p:cNvPr id="7" name="object 5">
              <a:extLst>
                <a:ext uri="{FF2B5EF4-FFF2-40B4-BE49-F238E27FC236}">
                  <a16:creationId xmlns="" xmlns:a16="http://schemas.microsoft.com/office/drawing/2014/main" id="{CDA1E492-F465-138B-9B74-6B2185785971}"/>
                </a:ext>
              </a:extLst>
            </p:cNvPr>
            <p:cNvPicPr/>
            <p:nvPr/>
          </p:nvPicPr>
          <p:blipFill>
            <a:blip r:embed="rId3" cstate="print"/>
            <a:stretch>
              <a:fillRect/>
            </a:stretch>
          </p:blipFill>
          <p:spPr>
            <a:xfrm>
              <a:off x="0" y="1360932"/>
              <a:ext cx="12191999" cy="224027"/>
            </a:xfrm>
            <a:prstGeom prst="rect">
              <a:avLst/>
            </a:prstGeom>
          </p:spPr>
        </p:pic>
      </p:grpSp>
      <p:sp>
        <p:nvSpPr>
          <p:cNvPr id="9" name="TextBox 8">
            <a:extLst>
              <a:ext uri="{FF2B5EF4-FFF2-40B4-BE49-F238E27FC236}">
                <a16:creationId xmlns="" xmlns:a16="http://schemas.microsoft.com/office/drawing/2014/main" id="{5F853CE6-8F32-798A-DFDF-4BB820666B83}"/>
              </a:ext>
            </a:extLst>
          </p:cNvPr>
          <p:cNvSpPr txBox="1"/>
          <p:nvPr/>
        </p:nvSpPr>
        <p:spPr>
          <a:xfrm>
            <a:off x="11277600" y="6248400"/>
            <a:ext cx="438149" cy="307777"/>
          </a:xfrm>
          <a:prstGeom prst="rect">
            <a:avLst/>
          </a:prstGeom>
          <a:noFill/>
        </p:spPr>
        <p:txBody>
          <a:bodyPr wrap="square" rtlCol="0">
            <a:spAutoFit/>
          </a:bodyPr>
          <a:lstStyle/>
          <a:p>
            <a:pPr algn="ctr"/>
            <a:r>
              <a:rPr lang="en-US" sz="1400" dirty="0">
                <a:solidFill>
                  <a:schemeClr val="bg1"/>
                </a:solidFill>
              </a:rPr>
              <a:t>15</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2833" y="295783"/>
            <a:ext cx="11123295" cy="939800"/>
          </a:xfrm>
          <a:prstGeom prst="rect">
            <a:avLst/>
          </a:prstGeom>
        </p:spPr>
        <p:txBody>
          <a:bodyPr vert="horz" wrap="square" lIns="0" tIns="12700" rIns="0" bIns="0" rtlCol="0">
            <a:spAutoFit/>
          </a:bodyPr>
          <a:lstStyle/>
          <a:p>
            <a:pPr marL="12700" marR="5080">
              <a:lnSpc>
                <a:spcPct val="100000"/>
              </a:lnSpc>
              <a:spcBef>
                <a:spcPts val="100"/>
              </a:spcBef>
            </a:pPr>
            <a:r>
              <a:rPr sz="3000" spc="-5" dirty="0"/>
              <a:t>Distributing</a:t>
            </a:r>
            <a:r>
              <a:rPr sz="3000" spc="30" dirty="0"/>
              <a:t> </a:t>
            </a:r>
            <a:r>
              <a:rPr sz="3000" dirty="0"/>
              <a:t>DNI</a:t>
            </a:r>
            <a:r>
              <a:rPr sz="3000" spc="-10" dirty="0"/>
              <a:t> </a:t>
            </a:r>
            <a:r>
              <a:rPr sz="3000" dirty="0"/>
              <a:t>to</a:t>
            </a:r>
            <a:r>
              <a:rPr sz="3000" spc="5" dirty="0"/>
              <a:t> </a:t>
            </a:r>
            <a:r>
              <a:rPr sz="3000" spc="-5" dirty="0"/>
              <a:t>an</a:t>
            </a:r>
            <a:r>
              <a:rPr sz="3000" spc="5" dirty="0"/>
              <a:t> </a:t>
            </a:r>
            <a:r>
              <a:rPr sz="3000" dirty="0"/>
              <a:t>S</a:t>
            </a:r>
            <a:r>
              <a:rPr sz="3000" spc="10" dirty="0"/>
              <a:t> </a:t>
            </a:r>
            <a:r>
              <a:rPr sz="3000" spc="-5" dirty="0"/>
              <a:t>Corporation</a:t>
            </a:r>
            <a:r>
              <a:rPr sz="3000" spc="5" dirty="0"/>
              <a:t> </a:t>
            </a:r>
            <a:r>
              <a:rPr sz="3000" dirty="0"/>
              <a:t>Which</a:t>
            </a:r>
            <a:r>
              <a:rPr sz="3000" spc="15" dirty="0"/>
              <a:t> </a:t>
            </a:r>
            <a:r>
              <a:rPr sz="3000" spc="-5" dirty="0"/>
              <a:t>Has</a:t>
            </a:r>
            <a:r>
              <a:rPr sz="3000" spc="-15" dirty="0"/>
              <a:t> </a:t>
            </a:r>
            <a:r>
              <a:rPr sz="3000" dirty="0"/>
              <a:t>Descendants </a:t>
            </a:r>
            <a:r>
              <a:rPr sz="3000" u="none" spc="-815" dirty="0"/>
              <a:t> </a:t>
            </a:r>
            <a:r>
              <a:rPr sz="3000" spc="-5" dirty="0"/>
              <a:t>or a</a:t>
            </a:r>
            <a:r>
              <a:rPr sz="3000" dirty="0"/>
              <a:t> </a:t>
            </a:r>
            <a:r>
              <a:rPr sz="3000" spc="-50" dirty="0"/>
              <a:t>QSSTs</a:t>
            </a:r>
            <a:r>
              <a:rPr sz="3000" dirty="0"/>
              <a:t> </a:t>
            </a:r>
            <a:r>
              <a:rPr sz="3000" spc="-5" dirty="0"/>
              <a:t>for</a:t>
            </a:r>
            <a:r>
              <a:rPr sz="3000" dirty="0"/>
              <a:t> Descendants</a:t>
            </a:r>
            <a:r>
              <a:rPr sz="3000" spc="-25" dirty="0"/>
              <a:t> </a:t>
            </a:r>
            <a:r>
              <a:rPr sz="3000" spc="-5" dirty="0"/>
              <a:t>as</a:t>
            </a:r>
            <a:r>
              <a:rPr sz="3000" dirty="0"/>
              <a:t> </a:t>
            </a:r>
            <a:r>
              <a:rPr sz="3000" spc="-10" dirty="0"/>
              <a:t>its</a:t>
            </a:r>
            <a:r>
              <a:rPr sz="3000" spc="10" dirty="0"/>
              <a:t> </a:t>
            </a:r>
            <a:r>
              <a:rPr sz="3000" dirty="0"/>
              <a:t>Shareholders</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240"/>
              </a:lnSpc>
            </a:pPr>
            <a:fld id="{81D60167-4931-47E6-BA6A-407CBD079E47}" type="slidenum">
              <a:rPr dirty="0"/>
              <a:t>17</a:t>
            </a:fld>
            <a:endParaRPr dirty="0"/>
          </a:p>
        </p:txBody>
      </p:sp>
      <p:sp>
        <p:nvSpPr>
          <p:cNvPr id="3" name="object 3"/>
          <p:cNvSpPr txBox="1"/>
          <p:nvPr/>
        </p:nvSpPr>
        <p:spPr>
          <a:xfrm>
            <a:off x="388416" y="1431798"/>
            <a:ext cx="11134090" cy="4069079"/>
          </a:xfrm>
          <a:prstGeom prst="rect">
            <a:avLst/>
          </a:prstGeom>
        </p:spPr>
        <p:txBody>
          <a:bodyPr vert="horz" wrap="square" lIns="0" tIns="39370" rIns="0" bIns="0" rtlCol="0">
            <a:spAutoFit/>
          </a:bodyPr>
          <a:lstStyle/>
          <a:p>
            <a:pPr marL="241300" marR="139700" indent="-228600">
              <a:lnSpc>
                <a:spcPts val="1730"/>
              </a:lnSpc>
              <a:spcBef>
                <a:spcPts val="310"/>
              </a:spcBef>
              <a:buFont typeface="Arial"/>
              <a:buChar char="•"/>
              <a:tabLst>
                <a:tab pos="240665" algn="l"/>
                <a:tab pos="241300" algn="l"/>
              </a:tabLst>
            </a:pPr>
            <a:r>
              <a:rPr sz="1600" spc="-10" dirty="0">
                <a:solidFill>
                  <a:srgbClr val="001F5F"/>
                </a:solidFill>
                <a:latin typeface="Calibri"/>
                <a:cs typeface="Calibri"/>
              </a:rPr>
              <a:t>Subject</a:t>
            </a:r>
            <a:r>
              <a:rPr sz="1600" spc="20" dirty="0">
                <a:solidFill>
                  <a:srgbClr val="001F5F"/>
                </a:solidFill>
                <a:latin typeface="Calibri"/>
                <a:cs typeface="Calibri"/>
              </a:rPr>
              <a:t> </a:t>
            </a:r>
            <a:r>
              <a:rPr sz="1600" spc="-10" dirty="0">
                <a:solidFill>
                  <a:srgbClr val="001F5F"/>
                </a:solidFill>
                <a:latin typeface="Calibri"/>
                <a:cs typeface="Calibri"/>
              </a:rPr>
              <a:t>to</a:t>
            </a:r>
            <a:r>
              <a:rPr sz="1600" spc="15" dirty="0">
                <a:solidFill>
                  <a:srgbClr val="001F5F"/>
                </a:solidFill>
                <a:latin typeface="Calibri"/>
                <a:cs typeface="Calibri"/>
              </a:rPr>
              <a:t> </a:t>
            </a:r>
            <a:r>
              <a:rPr sz="1600" spc="-15" dirty="0">
                <a:solidFill>
                  <a:srgbClr val="001F5F"/>
                </a:solidFill>
                <a:latin typeface="Calibri"/>
                <a:cs typeface="Calibri"/>
              </a:rPr>
              <a:t>exceptions</a:t>
            </a:r>
            <a:r>
              <a:rPr sz="1600" spc="15" dirty="0">
                <a:solidFill>
                  <a:srgbClr val="001F5F"/>
                </a:solidFill>
                <a:latin typeface="Calibri"/>
                <a:cs typeface="Calibri"/>
              </a:rPr>
              <a:t> </a:t>
            </a:r>
            <a:r>
              <a:rPr sz="1600" spc="-5" dirty="0">
                <a:solidFill>
                  <a:srgbClr val="001F5F"/>
                </a:solidFill>
                <a:latin typeface="Calibri"/>
                <a:cs typeface="Calibri"/>
              </a:rPr>
              <a:t>and </a:t>
            </a:r>
            <a:r>
              <a:rPr sz="1600" spc="-10" dirty="0">
                <a:solidFill>
                  <a:srgbClr val="001F5F"/>
                </a:solidFill>
                <a:latin typeface="Calibri"/>
                <a:cs typeface="Calibri"/>
              </a:rPr>
              <a:t>special</a:t>
            </a:r>
            <a:r>
              <a:rPr sz="1600" dirty="0">
                <a:solidFill>
                  <a:srgbClr val="001F5F"/>
                </a:solidFill>
                <a:latin typeface="Calibri"/>
                <a:cs typeface="Calibri"/>
              </a:rPr>
              <a:t> </a:t>
            </a:r>
            <a:r>
              <a:rPr sz="1600" spc="-5" dirty="0">
                <a:solidFill>
                  <a:srgbClr val="001F5F"/>
                </a:solidFill>
                <a:latin typeface="Calibri"/>
                <a:cs typeface="Calibri"/>
              </a:rPr>
              <a:t>rules,</a:t>
            </a:r>
            <a:r>
              <a:rPr sz="1600" spc="10" dirty="0">
                <a:solidFill>
                  <a:srgbClr val="001F5F"/>
                </a:solidFill>
                <a:latin typeface="Calibri"/>
                <a:cs typeface="Calibri"/>
              </a:rPr>
              <a:t> </a:t>
            </a:r>
            <a:r>
              <a:rPr sz="1600" spc="-10" dirty="0">
                <a:solidFill>
                  <a:srgbClr val="001F5F"/>
                </a:solidFill>
                <a:latin typeface="Calibri"/>
                <a:cs typeface="Calibri"/>
              </a:rPr>
              <a:t>DNI</a:t>
            </a:r>
            <a:r>
              <a:rPr sz="1600" spc="25" dirty="0">
                <a:solidFill>
                  <a:srgbClr val="001F5F"/>
                </a:solidFill>
                <a:latin typeface="Calibri"/>
                <a:cs typeface="Calibri"/>
              </a:rPr>
              <a:t> </a:t>
            </a:r>
            <a:r>
              <a:rPr sz="1600" spc="-10" dirty="0">
                <a:solidFill>
                  <a:srgbClr val="001F5F"/>
                </a:solidFill>
                <a:latin typeface="Calibri"/>
                <a:cs typeface="Calibri"/>
              </a:rPr>
              <a:t>can</a:t>
            </a:r>
            <a:r>
              <a:rPr sz="1600" dirty="0">
                <a:solidFill>
                  <a:srgbClr val="001F5F"/>
                </a:solidFill>
                <a:latin typeface="Calibri"/>
                <a:cs typeface="Calibri"/>
              </a:rPr>
              <a:t> </a:t>
            </a:r>
            <a:r>
              <a:rPr sz="1600" spc="-5" dirty="0">
                <a:solidFill>
                  <a:srgbClr val="001F5F"/>
                </a:solidFill>
                <a:latin typeface="Calibri"/>
                <a:cs typeface="Calibri"/>
              </a:rPr>
              <a:t>be</a:t>
            </a:r>
            <a:r>
              <a:rPr sz="1600" spc="15" dirty="0">
                <a:solidFill>
                  <a:srgbClr val="001F5F"/>
                </a:solidFill>
                <a:latin typeface="Calibri"/>
                <a:cs typeface="Calibri"/>
              </a:rPr>
              <a:t> </a:t>
            </a:r>
            <a:r>
              <a:rPr sz="1600" spc="-10" dirty="0">
                <a:solidFill>
                  <a:srgbClr val="001F5F"/>
                </a:solidFill>
                <a:latin typeface="Calibri"/>
                <a:cs typeface="Calibri"/>
              </a:rPr>
              <a:t>distributed</a:t>
            </a:r>
            <a:r>
              <a:rPr sz="1600" spc="-15" dirty="0">
                <a:solidFill>
                  <a:srgbClr val="001F5F"/>
                </a:solidFill>
                <a:latin typeface="Calibri"/>
                <a:cs typeface="Calibri"/>
              </a:rPr>
              <a:t> </a:t>
            </a:r>
            <a:r>
              <a:rPr sz="1600" spc="-10" dirty="0">
                <a:solidFill>
                  <a:srgbClr val="001F5F"/>
                </a:solidFill>
                <a:latin typeface="Calibri"/>
                <a:cs typeface="Calibri"/>
              </a:rPr>
              <a:t>to</a:t>
            </a:r>
            <a:r>
              <a:rPr sz="1600" spc="15" dirty="0">
                <a:solidFill>
                  <a:srgbClr val="001F5F"/>
                </a:solidFill>
                <a:latin typeface="Calibri"/>
                <a:cs typeface="Calibri"/>
              </a:rPr>
              <a:t> </a:t>
            </a:r>
            <a:r>
              <a:rPr sz="1600" spc="-10" dirty="0">
                <a:solidFill>
                  <a:srgbClr val="001F5F"/>
                </a:solidFill>
                <a:latin typeface="Calibri"/>
                <a:cs typeface="Calibri"/>
              </a:rPr>
              <a:t>any discretionary</a:t>
            </a:r>
            <a:r>
              <a:rPr sz="1600" spc="30" dirty="0">
                <a:solidFill>
                  <a:srgbClr val="001F5F"/>
                </a:solidFill>
                <a:latin typeface="Calibri"/>
                <a:cs typeface="Calibri"/>
              </a:rPr>
              <a:t> </a:t>
            </a:r>
            <a:r>
              <a:rPr sz="1600" spc="-5" dirty="0">
                <a:solidFill>
                  <a:srgbClr val="001F5F"/>
                </a:solidFill>
                <a:latin typeface="Calibri"/>
                <a:cs typeface="Calibri"/>
              </a:rPr>
              <a:t>beneficiary</a:t>
            </a:r>
            <a:r>
              <a:rPr sz="1600" spc="10" dirty="0">
                <a:solidFill>
                  <a:srgbClr val="001F5F"/>
                </a:solidFill>
                <a:latin typeface="Calibri"/>
                <a:cs typeface="Calibri"/>
              </a:rPr>
              <a:t> </a:t>
            </a:r>
            <a:r>
              <a:rPr sz="1600" spc="-10" dirty="0">
                <a:solidFill>
                  <a:srgbClr val="001F5F"/>
                </a:solidFill>
                <a:latin typeface="Calibri"/>
                <a:cs typeface="Calibri"/>
              </a:rPr>
              <a:t>(that</a:t>
            </a:r>
            <a:r>
              <a:rPr sz="1600" spc="-5" dirty="0">
                <a:solidFill>
                  <a:srgbClr val="001F5F"/>
                </a:solidFill>
                <a:latin typeface="Calibri"/>
                <a:cs typeface="Calibri"/>
              </a:rPr>
              <a:t> is,</a:t>
            </a:r>
            <a:r>
              <a:rPr sz="1600" spc="5" dirty="0">
                <a:solidFill>
                  <a:srgbClr val="001F5F"/>
                </a:solidFill>
                <a:latin typeface="Calibri"/>
                <a:cs typeface="Calibri"/>
              </a:rPr>
              <a:t> </a:t>
            </a:r>
            <a:r>
              <a:rPr sz="1600" spc="-5" dirty="0">
                <a:solidFill>
                  <a:srgbClr val="001F5F"/>
                </a:solidFill>
                <a:latin typeface="Calibri"/>
                <a:cs typeface="Calibri"/>
              </a:rPr>
              <a:t>a</a:t>
            </a:r>
            <a:r>
              <a:rPr sz="1600" spc="5" dirty="0">
                <a:solidFill>
                  <a:srgbClr val="001F5F"/>
                </a:solidFill>
                <a:latin typeface="Calibri"/>
                <a:cs typeface="Calibri"/>
              </a:rPr>
              <a:t> </a:t>
            </a:r>
            <a:r>
              <a:rPr sz="1600" spc="-5" dirty="0">
                <a:solidFill>
                  <a:srgbClr val="001F5F"/>
                </a:solidFill>
                <a:latin typeface="Calibri"/>
                <a:cs typeface="Calibri"/>
              </a:rPr>
              <a:t>beneficiary</a:t>
            </a:r>
            <a:r>
              <a:rPr sz="1600" spc="-10" dirty="0">
                <a:solidFill>
                  <a:srgbClr val="001F5F"/>
                </a:solidFill>
                <a:latin typeface="Calibri"/>
                <a:cs typeface="Calibri"/>
              </a:rPr>
              <a:t> </a:t>
            </a:r>
            <a:r>
              <a:rPr sz="1600" spc="-5" dirty="0">
                <a:solidFill>
                  <a:srgbClr val="001F5F"/>
                </a:solidFill>
                <a:latin typeface="Calibri"/>
                <a:cs typeface="Calibri"/>
              </a:rPr>
              <a:t>who</a:t>
            </a:r>
            <a:r>
              <a:rPr sz="1600" spc="130" dirty="0">
                <a:solidFill>
                  <a:srgbClr val="001F5F"/>
                </a:solidFill>
                <a:latin typeface="Calibri"/>
                <a:cs typeface="Calibri"/>
              </a:rPr>
              <a:t> </a:t>
            </a:r>
            <a:r>
              <a:rPr sz="1600" spc="-5" dirty="0">
                <a:solidFill>
                  <a:srgbClr val="001F5F"/>
                </a:solidFill>
                <a:latin typeface="Calibri"/>
                <a:cs typeface="Calibri"/>
              </a:rPr>
              <a:t>is</a:t>
            </a:r>
            <a:r>
              <a:rPr sz="1600" spc="5" dirty="0">
                <a:solidFill>
                  <a:srgbClr val="001F5F"/>
                </a:solidFill>
                <a:latin typeface="Calibri"/>
                <a:cs typeface="Calibri"/>
              </a:rPr>
              <a:t> </a:t>
            </a:r>
            <a:r>
              <a:rPr sz="1600" spc="-5" dirty="0">
                <a:solidFill>
                  <a:srgbClr val="001F5F"/>
                </a:solidFill>
                <a:latin typeface="Calibri"/>
                <a:cs typeface="Calibri"/>
              </a:rPr>
              <a:t>eligible </a:t>
            </a:r>
            <a:r>
              <a:rPr sz="1600" dirty="0">
                <a:solidFill>
                  <a:srgbClr val="001F5F"/>
                </a:solidFill>
                <a:latin typeface="Calibri"/>
                <a:cs typeface="Calibri"/>
              </a:rPr>
              <a:t> </a:t>
            </a:r>
            <a:r>
              <a:rPr sz="1600" spc="-5" dirty="0">
                <a:solidFill>
                  <a:srgbClr val="001F5F"/>
                </a:solidFill>
                <a:latin typeface="Calibri"/>
                <a:cs typeface="Calibri"/>
              </a:rPr>
              <a:t>in</a:t>
            </a:r>
            <a:r>
              <a:rPr sz="1600" spc="-15" dirty="0">
                <a:solidFill>
                  <a:srgbClr val="001F5F"/>
                </a:solidFill>
                <a:latin typeface="Calibri"/>
                <a:cs typeface="Calibri"/>
              </a:rPr>
              <a:t> </a:t>
            </a:r>
            <a:r>
              <a:rPr sz="1600" spc="-5" dirty="0">
                <a:solidFill>
                  <a:srgbClr val="001F5F"/>
                </a:solidFill>
                <a:latin typeface="Calibri"/>
                <a:cs typeface="Calibri"/>
              </a:rPr>
              <a:t>the</a:t>
            </a:r>
            <a:r>
              <a:rPr sz="1600" spc="5" dirty="0">
                <a:solidFill>
                  <a:srgbClr val="001F5F"/>
                </a:solidFill>
                <a:latin typeface="Calibri"/>
                <a:cs typeface="Calibri"/>
              </a:rPr>
              <a:t> </a:t>
            </a:r>
            <a:r>
              <a:rPr sz="1600" spc="-10" dirty="0">
                <a:solidFill>
                  <a:srgbClr val="001F5F"/>
                </a:solidFill>
                <a:latin typeface="Calibri"/>
                <a:cs typeface="Calibri"/>
              </a:rPr>
              <a:t>discretion</a:t>
            </a:r>
            <a:r>
              <a:rPr sz="1600" spc="5" dirty="0">
                <a:solidFill>
                  <a:srgbClr val="001F5F"/>
                </a:solidFill>
                <a:latin typeface="Calibri"/>
                <a:cs typeface="Calibri"/>
              </a:rPr>
              <a:t> </a:t>
            </a:r>
            <a:r>
              <a:rPr sz="1600" spc="-5" dirty="0">
                <a:solidFill>
                  <a:srgbClr val="001F5F"/>
                </a:solidFill>
                <a:latin typeface="Calibri"/>
                <a:cs typeface="Calibri"/>
              </a:rPr>
              <a:t>of</a:t>
            </a:r>
            <a:r>
              <a:rPr sz="1600" spc="15" dirty="0">
                <a:solidFill>
                  <a:srgbClr val="001F5F"/>
                </a:solidFill>
                <a:latin typeface="Calibri"/>
                <a:cs typeface="Calibri"/>
              </a:rPr>
              <a:t> </a:t>
            </a:r>
            <a:r>
              <a:rPr sz="1600" spc="-5" dirty="0">
                <a:solidFill>
                  <a:srgbClr val="001F5F"/>
                </a:solidFill>
                <a:latin typeface="Calibri"/>
                <a:cs typeface="Calibri"/>
              </a:rPr>
              <a:t>a</a:t>
            </a:r>
            <a:r>
              <a:rPr sz="1600" spc="-15" dirty="0">
                <a:solidFill>
                  <a:srgbClr val="001F5F"/>
                </a:solidFill>
                <a:latin typeface="Calibri"/>
                <a:cs typeface="Calibri"/>
              </a:rPr>
              <a:t> </a:t>
            </a:r>
            <a:r>
              <a:rPr sz="1600" spc="-5" dirty="0">
                <a:solidFill>
                  <a:srgbClr val="001F5F"/>
                </a:solidFill>
                <a:latin typeface="Calibri"/>
                <a:cs typeface="Calibri"/>
              </a:rPr>
              <a:t>non-beneficiary</a:t>
            </a:r>
            <a:r>
              <a:rPr sz="1600" dirty="0">
                <a:solidFill>
                  <a:srgbClr val="001F5F"/>
                </a:solidFill>
                <a:latin typeface="Calibri"/>
                <a:cs typeface="Calibri"/>
              </a:rPr>
              <a:t> </a:t>
            </a:r>
            <a:r>
              <a:rPr sz="1600" spc="-10" dirty="0">
                <a:solidFill>
                  <a:srgbClr val="001F5F"/>
                </a:solidFill>
                <a:latin typeface="Calibri"/>
                <a:cs typeface="Calibri"/>
              </a:rPr>
              <a:t>trustee</a:t>
            </a:r>
            <a:r>
              <a:rPr sz="1600" dirty="0">
                <a:solidFill>
                  <a:srgbClr val="001F5F"/>
                </a:solidFill>
                <a:latin typeface="Calibri"/>
                <a:cs typeface="Calibri"/>
              </a:rPr>
              <a:t> </a:t>
            </a:r>
            <a:r>
              <a:rPr sz="1600" spc="-10" dirty="0">
                <a:solidFill>
                  <a:srgbClr val="001F5F"/>
                </a:solidFill>
                <a:latin typeface="Calibri"/>
                <a:cs typeface="Calibri"/>
              </a:rPr>
              <a:t>to</a:t>
            </a:r>
            <a:r>
              <a:rPr sz="1600" spc="5" dirty="0">
                <a:solidFill>
                  <a:srgbClr val="001F5F"/>
                </a:solidFill>
                <a:latin typeface="Calibri"/>
                <a:cs typeface="Calibri"/>
              </a:rPr>
              <a:t> </a:t>
            </a:r>
            <a:r>
              <a:rPr sz="1600" spc="-10" dirty="0">
                <a:solidFill>
                  <a:srgbClr val="001F5F"/>
                </a:solidFill>
                <a:latin typeface="Calibri"/>
                <a:cs typeface="Calibri"/>
              </a:rPr>
              <a:t>receive</a:t>
            </a:r>
            <a:r>
              <a:rPr sz="1600" spc="35" dirty="0">
                <a:solidFill>
                  <a:srgbClr val="001F5F"/>
                </a:solidFill>
                <a:latin typeface="Calibri"/>
                <a:cs typeface="Calibri"/>
              </a:rPr>
              <a:t> </a:t>
            </a:r>
            <a:r>
              <a:rPr sz="1600" spc="-10" dirty="0">
                <a:solidFill>
                  <a:srgbClr val="001F5F"/>
                </a:solidFill>
                <a:latin typeface="Calibri"/>
                <a:cs typeface="Calibri"/>
              </a:rPr>
              <a:t>trust</a:t>
            </a:r>
            <a:r>
              <a:rPr sz="1600" dirty="0">
                <a:solidFill>
                  <a:srgbClr val="001F5F"/>
                </a:solidFill>
                <a:latin typeface="Calibri"/>
                <a:cs typeface="Calibri"/>
              </a:rPr>
              <a:t> </a:t>
            </a:r>
            <a:r>
              <a:rPr sz="1600" spc="-5" dirty="0">
                <a:solidFill>
                  <a:srgbClr val="001F5F"/>
                </a:solidFill>
                <a:latin typeface="Calibri"/>
                <a:cs typeface="Calibri"/>
              </a:rPr>
              <a:t>distributions),</a:t>
            </a:r>
            <a:r>
              <a:rPr sz="1600" spc="-25" dirty="0">
                <a:solidFill>
                  <a:srgbClr val="001F5F"/>
                </a:solidFill>
                <a:latin typeface="Calibri"/>
                <a:cs typeface="Calibri"/>
              </a:rPr>
              <a:t> </a:t>
            </a:r>
            <a:r>
              <a:rPr sz="1600" spc="-5" dirty="0">
                <a:solidFill>
                  <a:srgbClr val="001F5F"/>
                </a:solidFill>
                <a:latin typeface="Calibri"/>
                <a:cs typeface="Calibri"/>
              </a:rPr>
              <a:t>including</a:t>
            </a:r>
            <a:r>
              <a:rPr sz="1600" spc="-45" dirty="0">
                <a:solidFill>
                  <a:srgbClr val="001F5F"/>
                </a:solidFill>
                <a:latin typeface="Calibri"/>
                <a:cs typeface="Calibri"/>
              </a:rPr>
              <a:t> </a:t>
            </a:r>
            <a:r>
              <a:rPr sz="1600" spc="-5" dirty="0">
                <a:solidFill>
                  <a:srgbClr val="001F5F"/>
                </a:solidFill>
                <a:latin typeface="Calibri"/>
                <a:cs typeface="Calibri"/>
              </a:rPr>
              <a:t>an</a:t>
            </a:r>
            <a:r>
              <a:rPr sz="1600" spc="5" dirty="0">
                <a:solidFill>
                  <a:srgbClr val="001F5F"/>
                </a:solidFill>
                <a:latin typeface="Calibri"/>
                <a:cs typeface="Calibri"/>
              </a:rPr>
              <a:t> </a:t>
            </a:r>
            <a:r>
              <a:rPr sz="1600" spc="-5" dirty="0">
                <a:solidFill>
                  <a:srgbClr val="001F5F"/>
                </a:solidFill>
                <a:latin typeface="Calibri"/>
                <a:cs typeface="Calibri"/>
              </a:rPr>
              <a:t>S </a:t>
            </a:r>
            <a:r>
              <a:rPr sz="1600" spc="-15" dirty="0">
                <a:solidFill>
                  <a:srgbClr val="001F5F"/>
                </a:solidFill>
                <a:latin typeface="Calibri"/>
                <a:cs typeface="Calibri"/>
              </a:rPr>
              <a:t>corporation</a:t>
            </a:r>
            <a:endParaRPr sz="1600" dirty="0">
              <a:latin typeface="Calibri"/>
              <a:cs typeface="Calibri"/>
            </a:endParaRPr>
          </a:p>
          <a:p>
            <a:pPr marL="241300" indent="-228600">
              <a:lnSpc>
                <a:spcPct val="100000"/>
              </a:lnSpc>
              <a:spcBef>
                <a:spcPts val="775"/>
              </a:spcBef>
              <a:buFont typeface="Arial"/>
              <a:buChar char="•"/>
              <a:tabLst>
                <a:tab pos="240665" algn="l"/>
                <a:tab pos="241300" algn="l"/>
              </a:tabLst>
            </a:pPr>
            <a:r>
              <a:rPr sz="1600" spc="-5" dirty="0">
                <a:solidFill>
                  <a:srgbClr val="001F5F"/>
                </a:solidFill>
                <a:latin typeface="Calibri"/>
                <a:cs typeface="Calibri"/>
              </a:rPr>
              <a:t>The</a:t>
            </a:r>
            <a:r>
              <a:rPr sz="1600" spc="5" dirty="0">
                <a:solidFill>
                  <a:srgbClr val="001F5F"/>
                </a:solidFill>
                <a:latin typeface="Calibri"/>
                <a:cs typeface="Calibri"/>
              </a:rPr>
              <a:t> </a:t>
            </a:r>
            <a:r>
              <a:rPr sz="1600" spc="-10" dirty="0">
                <a:solidFill>
                  <a:srgbClr val="001F5F"/>
                </a:solidFill>
                <a:latin typeface="Calibri"/>
                <a:cs typeface="Calibri"/>
              </a:rPr>
              <a:t>income</a:t>
            </a:r>
            <a:r>
              <a:rPr sz="1600" spc="5" dirty="0">
                <a:solidFill>
                  <a:srgbClr val="001F5F"/>
                </a:solidFill>
                <a:latin typeface="Calibri"/>
                <a:cs typeface="Calibri"/>
              </a:rPr>
              <a:t> </a:t>
            </a:r>
            <a:r>
              <a:rPr sz="1600" spc="-5" dirty="0">
                <a:solidFill>
                  <a:srgbClr val="001F5F"/>
                </a:solidFill>
                <a:latin typeface="Calibri"/>
                <a:cs typeface="Calibri"/>
              </a:rPr>
              <a:t>of</a:t>
            </a:r>
            <a:r>
              <a:rPr sz="1600" spc="15" dirty="0">
                <a:solidFill>
                  <a:srgbClr val="001F5F"/>
                </a:solidFill>
                <a:latin typeface="Calibri"/>
                <a:cs typeface="Calibri"/>
              </a:rPr>
              <a:t> </a:t>
            </a:r>
            <a:r>
              <a:rPr sz="1600" spc="-5" dirty="0">
                <a:solidFill>
                  <a:srgbClr val="001F5F"/>
                </a:solidFill>
                <a:latin typeface="Calibri"/>
                <a:cs typeface="Calibri"/>
              </a:rPr>
              <a:t>an</a:t>
            </a:r>
            <a:r>
              <a:rPr sz="1600" spc="10" dirty="0">
                <a:solidFill>
                  <a:srgbClr val="001F5F"/>
                </a:solidFill>
                <a:latin typeface="Calibri"/>
                <a:cs typeface="Calibri"/>
              </a:rPr>
              <a:t> </a:t>
            </a:r>
            <a:r>
              <a:rPr sz="1600" spc="-5" dirty="0">
                <a:solidFill>
                  <a:srgbClr val="001F5F"/>
                </a:solidFill>
                <a:latin typeface="Calibri"/>
                <a:cs typeface="Calibri"/>
              </a:rPr>
              <a:t>S</a:t>
            </a:r>
            <a:r>
              <a:rPr sz="1600" dirty="0">
                <a:solidFill>
                  <a:srgbClr val="001F5F"/>
                </a:solidFill>
                <a:latin typeface="Calibri"/>
                <a:cs typeface="Calibri"/>
              </a:rPr>
              <a:t> </a:t>
            </a:r>
            <a:r>
              <a:rPr sz="1600" spc="-15" dirty="0">
                <a:solidFill>
                  <a:srgbClr val="001F5F"/>
                </a:solidFill>
                <a:latin typeface="Calibri"/>
                <a:cs typeface="Calibri"/>
              </a:rPr>
              <a:t>corporation</a:t>
            </a:r>
            <a:r>
              <a:rPr sz="1600" spc="40" dirty="0">
                <a:solidFill>
                  <a:srgbClr val="001F5F"/>
                </a:solidFill>
                <a:latin typeface="Calibri"/>
                <a:cs typeface="Calibri"/>
              </a:rPr>
              <a:t> </a:t>
            </a:r>
            <a:r>
              <a:rPr sz="1600" spc="-5" dirty="0">
                <a:solidFill>
                  <a:srgbClr val="001F5F"/>
                </a:solidFill>
                <a:latin typeface="Calibri"/>
                <a:cs typeface="Calibri"/>
              </a:rPr>
              <a:t>is</a:t>
            </a:r>
            <a:r>
              <a:rPr sz="1600" spc="-10" dirty="0">
                <a:solidFill>
                  <a:srgbClr val="001F5F"/>
                </a:solidFill>
                <a:latin typeface="Calibri"/>
                <a:cs typeface="Calibri"/>
              </a:rPr>
              <a:t> not</a:t>
            </a:r>
            <a:r>
              <a:rPr sz="1600" spc="15" dirty="0">
                <a:solidFill>
                  <a:srgbClr val="001F5F"/>
                </a:solidFill>
                <a:latin typeface="Calibri"/>
                <a:cs typeface="Calibri"/>
              </a:rPr>
              <a:t> </a:t>
            </a:r>
            <a:r>
              <a:rPr sz="1600" spc="-15" dirty="0">
                <a:solidFill>
                  <a:srgbClr val="001F5F"/>
                </a:solidFill>
                <a:latin typeface="Calibri"/>
                <a:cs typeface="Calibri"/>
              </a:rPr>
              <a:t>taxed</a:t>
            </a:r>
            <a:r>
              <a:rPr sz="1600" spc="-10" dirty="0">
                <a:solidFill>
                  <a:srgbClr val="001F5F"/>
                </a:solidFill>
                <a:latin typeface="Calibri"/>
                <a:cs typeface="Calibri"/>
              </a:rPr>
              <a:t> to</a:t>
            </a:r>
            <a:r>
              <a:rPr sz="1600" spc="15" dirty="0">
                <a:solidFill>
                  <a:srgbClr val="001F5F"/>
                </a:solidFill>
                <a:latin typeface="Calibri"/>
                <a:cs typeface="Calibri"/>
              </a:rPr>
              <a:t> </a:t>
            </a:r>
            <a:r>
              <a:rPr sz="1600" spc="-5" dirty="0">
                <a:solidFill>
                  <a:srgbClr val="001F5F"/>
                </a:solidFill>
                <a:latin typeface="Calibri"/>
                <a:cs typeface="Calibri"/>
              </a:rPr>
              <a:t>the</a:t>
            </a:r>
            <a:r>
              <a:rPr sz="1600" dirty="0">
                <a:solidFill>
                  <a:srgbClr val="001F5F"/>
                </a:solidFill>
                <a:latin typeface="Calibri"/>
                <a:cs typeface="Calibri"/>
              </a:rPr>
              <a:t> </a:t>
            </a:r>
            <a:r>
              <a:rPr sz="1600" spc="-15" dirty="0">
                <a:solidFill>
                  <a:srgbClr val="001F5F"/>
                </a:solidFill>
                <a:latin typeface="Calibri"/>
                <a:cs typeface="Calibri"/>
              </a:rPr>
              <a:t>corporation,</a:t>
            </a:r>
            <a:r>
              <a:rPr sz="1600" spc="30" dirty="0">
                <a:solidFill>
                  <a:srgbClr val="001F5F"/>
                </a:solidFill>
                <a:latin typeface="Calibri"/>
                <a:cs typeface="Calibri"/>
              </a:rPr>
              <a:t> </a:t>
            </a:r>
            <a:r>
              <a:rPr sz="1600" spc="-10" dirty="0">
                <a:solidFill>
                  <a:srgbClr val="001F5F"/>
                </a:solidFill>
                <a:latin typeface="Calibri"/>
                <a:cs typeface="Calibri"/>
              </a:rPr>
              <a:t>but</a:t>
            </a:r>
            <a:r>
              <a:rPr sz="1600" spc="15" dirty="0">
                <a:solidFill>
                  <a:srgbClr val="001F5F"/>
                </a:solidFill>
                <a:latin typeface="Calibri"/>
                <a:cs typeface="Calibri"/>
              </a:rPr>
              <a:t> </a:t>
            </a:r>
            <a:r>
              <a:rPr sz="1600" spc="-10" dirty="0">
                <a:solidFill>
                  <a:srgbClr val="001F5F"/>
                </a:solidFill>
                <a:latin typeface="Calibri"/>
                <a:cs typeface="Calibri"/>
              </a:rPr>
              <a:t>to</a:t>
            </a:r>
            <a:r>
              <a:rPr sz="1600" dirty="0">
                <a:solidFill>
                  <a:srgbClr val="001F5F"/>
                </a:solidFill>
                <a:latin typeface="Calibri"/>
                <a:cs typeface="Calibri"/>
              </a:rPr>
              <a:t> its</a:t>
            </a:r>
            <a:r>
              <a:rPr sz="1600" spc="-10" dirty="0">
                <a:solidFill>
                  <a:srgbClr val="001F5F"/>
                </a:solidFill>
                <a:latin typeface="Calibri"/>
                <a:cs typeface="Calibri"/>
              </a:rPr>
              <a:t> shareholders</a:t>
            </a:r>
            <a:endParaRPr sz="1600" dirty="0">
              <a:latin typeface="Calibri"/>
              <a:cs typeface="Calibri"/>
            </a:endParaRPr>
          </a:p>
          <a:p>
            <a:pPr marL="241300" marR="40640" indent="-228600">
              <a:lnSpc>
                <a:spcPct val="90100"/>
              </a:lnSpc>
              <a:spcBef>
                <a:spcPts val="1010"/>
              </a:spcBef>
              <a:buFont typeface="Arial"/>
              <a:buChar char="•"/>
              <a:tabLst>
                <a:tab pos="240665" algn="l"/>
                <a:tab pos="241300" algn="l"/>
              </a:tabLst>
            </a:pPr>
            <a:r>
              <a:rPr sz="1600" spc="-5" dirty="0">
                <a:solidFill>
                  <a:srgbClr val="001F5F"/>
                </a:solidFill>
                <a:latin typeface="Calibri"/>
                <a:cs typeface="Calibri"/>
              </a:rPr>
              <a:t>The</a:t>
            </a:r>
            <a:r>
              <a:rPr sz="1600" spc="5" dirty="0">
                <a:solidFill>
                  <a:srgbClr val="001F5F"/>
                </a:solidFill>
                <a:latin typeface="Calibri"/>
                <a:cs typeface="Calibri"/>
              </a:rPr>
              <a:t> </a:t>
            </a:r>
            <a:r>
              <a:rPr sz="1600" spc="-5" dirty="0">
                <a:solidFill>
                  <a:srgbClr val="001F5F"/>
                </a:solidFill>
                <a:latin typeface="Calibri"/>
                <a:cs typeface="Calibri"/>
              </a:rPr>
              <a:t>class</a:t>
            </a:r>
            <a:r>
              <a:rPr sz="1600" spc="5" dirty="0">
                <a:solidFill>
                  <a:srgbClr val="001F5F"/>
                </a:solidFill>
                <a:latin typeface="Calibri"/>
                <a:cs typeface="Calibri"/>
              </a:rPr>
              <a:t> </a:t>
            </a:r>
            <a:r>
              <a:rPr sz="1600" spc="-5" dirty="0">
                <a:solidFill>
                  <a:srgbClr val="001F5F"/>
                </a:solidFill>
                <a:latin typeface="Calibri"/>
                <a:cs typeface="Calibri"/>
              </a:rPr>
              <a:t>of</a:t>
            </a:r>
            <a:r>
              <a:rPr sz="1600" spc="10" dirty="0">
                <a:solidFill>
                  <a:srgbClr val="001F5F"/>
                </a:solidFill>
                <a:latin typeface="Calibri"/>
                <a:cs typeface="Calibri"/>
              </a:rPr>
              <a:t> </a:t>
            </a:r>
            <a:r>
              <a:rPr sz="1600" spc="-5" dirty="0">
                <a:solidFill>
                  <a:srgbClr val="001F5F"/>
                </a:solidFill>
                <a:latin typeface="Calibri"/>
                <a:cs typeface="Calibri"/>
              </a:rPr>
              <a:t>permissible</a:t>
            </a:r>
            <a:r>
              <a:rPr sz="1600" spc="10" dirty="0">
                <a:solidFill>
                  <a:srgbClr val="001F5F"/>
                </a:solidFill>
                <a:latin typeface="Calibri"/>
                <a:cs typeface="Calibri"/>
              </a:rPr>
              <a:t> </a:t>
            </a:r>
            <a:r>
              <a:rPr sz="1600" spc="-5" dirty="0">
                <a:solidFill>
                  <a:srgbClr val="001F5F"/>
                </a:solidFill>
                <a:latin typeface="Calibri"/>
                <a:cs typeface="Calibri"/>
              </a:rPr>
              <a:t>S</a:t>
            </a:r>
            <a:r>
              <a:rPr sz="1600" spc="10" dirty="0">
                <a:solidFill>
                  <a:srgbClr val="001F5F"/>
                </a:solidFill>
                <a:latin typeface="Calibri"/>
                <a:cs typeface="Calibri"/>
              </a:rPr>
              <a:t> </a:t>
            </a:r>
            <a:r>
              <a:rPr sz="1600" spc="-15" dirty="0">
                <a:solidFill>
                  <a:srgbClr val="001F5F"/>
                </a:solidFill>
                <a:latin typeface="Calibri"/>
                <a:cs typeface="Calibri"/>
              </a:rPr>
              <a:t>corporation</a:t>
            </a:r>
            <a:r>
              <a:rPr sz="1600" spc="40" dirty="0">
                <a:solidFill>
                  <a:srgbClr val="001F5F"/>
                </a:solidFill>
                <a:latin typeface="Calibri"/>
                <a:cs typeface="Calibri"/>
              </a:rPr>
              <a:t> </a:t>
            </a:r>
            <a:r>
              <a:rPr sz="1600" spc="-10" dirty="0">
                <a:solidFill>
                  <a:srgbClr val="001F5F"/>
                </a:solidFill>
                <a:latin typeface="Calibri"/>
                <a:cs typeface="Calibri"/>
              </a:rPr>
              <a:t>shareholders</a:t>
            </a:r>
            <a:r>
              <a:rPr sz="1600" spc="30" dirty="0">
                <a:solidFill>
                  <a:srgbClr val="001F5F"/>
                </a:solidFill>
                <a:latin typeface="Calibri"/>
                <a:cs typeface="Calibri"/>
              </a:rPr>
              <a:t> </a:t>
            </a:r>
            <a:r>
              <a:rPr sz="1600" spc="-5" dirty="0">
                <a:solidFill>
                  <a:srgbClr val="001F5F"/>
                </a:solidFill>
                <a:latin typeface="Calibri"/>
                <a:cs typeface="Calibri"/>
              </a:rPr>
              <a:t>is</a:t>
            </a:r>
            <a:r>
              <a:rPr sz="1600" spc="5" dirty="0">
                <a:solidFill>
                  <a:srgbClr val="001F5F"/>
                </a:solidFill>
                <a:latin typeface="Calibri"/>
                <a:cs typeface="Calibri"/>
              </a:rPr>
              <a:t> </a:t>
            </a:r>
            <a:r>
              <a:rPr sz="1600" spc="-5" dirty="0">
                <a:solidFill>
                  <a:srgbClr val="001F5F"/>
                </a:solidFill>
                <a:latin typeface="Calibri"/>
                <a:cs typeface="Calibri"/>
              </a:rPr>
              <a:t>limited</a:t>
            </a:r>
            <a:r>
              <a:rPr sz="1600" spc="-25" dirty="0">
                <a:solidFill>
                  <a:srgbClr val="001F5F"/>
                </a:solidFill>
                <a:latin typeface="Calibri"/>
                <a:cs typeface="Calibri"/>
              </a:rPr>
              <a:t> </a:t>
            </a:r>
            <a:r>
              <a:rPr sz="1600" spc="-10" dirty="0">
                <a:solidFill>
                  <a:srgbClr val="001F5F"/>
                </a:solidFill>
                <a:latin typeface="Calibri"/>
                <a:cs typeface="Calibri"/>
              </a:rPr>
              <a:t>but</a:t>
            </a:r>
            <a:r>
              <a:rPr sz="1600" dirty="0">
                <a:solidFill>
                  <a:srgbClr val="001F5F"/>
                </a:solidFill>
                <a:latin typeface="Calibri"/>
                <a:cs typeface="Calibri"/>
              </a:rPr>
              <a:t> </a:t>
            </a:r>
            <a:r>
              <a:rPr sz="1600" spc="-5" dirty="0">
                <a:solidFill>
                  <a:srgbClr val="001F5F"/>
                </a:solidFill>
                <a:latin typeface="Calibri"/>
                <a:cs typeface="Calibri"/>
              </a:rPr>
              <a:t>includes US</a:t>
            </a:r>
            <a:r>
              <a:rPr sz="1600" spc="10" dirty="0">
                <a:solidFill>
                  <a:srgbClr val="001F5F"/>
                </a:solidFill>
                <a:latin typeface="Calibri"/>
                <a:cs typeface="Calibri"/>
              </a:rPr>
              <a:t> </a:t>
            </a:r>
            <a:r>
              <a:rPr sz="1600" spc="-5" dirty="0">
                <a:solidFill>
                  <a:srgbClr val="001F5F"/>
                </a:solidFill>
                <a:latin typeface="Calibri"/>
                <a:cs typeface="Calibri"/>
              </a:rPr>
              <a:t>individual</a:t>
            </a:r>
            <a:r>
              <a:rPr sz="1600" spc="-40" dirty="0">
                <a:solidFill>
                  <a:srgbClr val="001F5F"/>
                </a:solidFill>
                <a:latin typeface="Calibri"/>
                <a:cs typeface="Calibri"/>
              </a:rPr>
              <a:t> </a:t>
            </a:r>
            <a:r>
              <a:rPr sz="1600" spc="-20" dirty="0">
                <a:solidFill>
                  <a:srgbClr val="001F5F"/>
                </a:solidFill>
                <a:latin typeface="Calibri"/>
                <a:cs typeface="Calibri"/>
              </a:rPr>
              <a:t>taxpayers</a:t>
            </a:r>
            <a:r>
              <a:rPr sz="1600" spc="5" dirty="0">
                <a:solidFill>
                  <a:srgbClr val="001F5F"/>
                </a:solidFill>
                <a:latin typeface="Calibri"/>
                <a:cs typeface="Calibri"/>
              </a:rPr>
              <a:t> </a:t>
            </a:r>
            <a:r>
              <a:rPr sz="1600" spc="-5" dirty="0">
                <a:solidFill>
                  <a:srgbClr val="001F5F"/>
                </a:solidFill>
                <a:latin typeface="Calibri"/>
                <a:cs typeface="Calibri"/>
              </a:rPr>
              <a:t>and</a:t>
            </a:r>
            <a:r>
              <a:rPr sz="1600" spc="5" dirty="0">
                <a:solidFill>
                  <a:srgbClr val="001F5F"/>
                </a:solidFill>
                <a:latin typeface="Calibri"/>
                <a:cs typeface="Calibri"/>
              </a:rPr>
              <a:t> </a:t>
            </a:r>
            <a:r>
              <a:rPr sz="1600" spc="-5" dirty="0">
                <a:solidFill>
                  <a:srgbClr val="001F5F"/>
                </a:solidFill>
                <a:latin typeface="Calibri"/>
                <a:cs typeface="Calibri"/>
              </a:rPr>
              <a:t>qualified</a:t>
            </a:r>
            <a:r>
              <a:rPr sz="1600" spc="-20" dirty="0">
                <a:solidFill>
                  <a:srgbClr val="001F5F"/>
                </a:solidFill>
                <a:latin typeface="Calibri"/>
                <a:cs typeface="Calibri"/>
              </a:rPr>
              <a:t> </a:t>
            </a:r>
            <a:r>
              <a:rPr sz="1600" spc="-10" dirty="0">
                <a:solidFill>
                  <a:srgbClr val="001F5F"/>
                </a:solidFill>
                <a:latin typeface="Calibri"/>
                <a:cs typeface="Calibri"/>
              </a:rPr>
              <a:t>subchapter</a:t>
            </a:r>
            <a:r>
              <a:rPr sz="1600" spc="55" dirty="0">
                <a:solidFill>
                  <a:srgbClr val="001F5F"/>
                </a:solidFill>
                <a:latin typeface="Calibri"/>
                <a:cs typeface="Calibri"/>
              </a:rPr>
              <a:t> </a:t>
            </a:r>
            <a:r>
              <a:rPr sz="1600" spc="-5" dirty="0">
                <a:solidFill>
                  <a:srgbClr val="001F5F"/>
                </a:solidFill>
                <a:latin typeface="Calibri"/>
                <a:cs typeface="Calibri"/>
              </a:rPr>
              <a:t>S</a:t>
            </a:r>
            <a:r>
              <a:rPr sz="1600" spc="15" dirty="0">
                <a:solidFill>
                  <a:srgbClr val="001F5F"/>
                </a:solidFill>
                <a:latin typeface="Calibri"/>
                <a:cs typeface="Calibri"/>
              </a:rPr>
              <a:t> </a:t>
            </a:r>
            <a:r>
              <a:rPr sz="1600" spc="-5" dirty="0">
                <a:solidFill>
                  <a:srgbClr val="001F5F"/>
                </a:solidFill>
                <a:latin typeface="Calibri"/>
                <a:cs typeface="Calibri"/>
              </a:rPr>
              <a:t>trusts </a:t>
            </a:r>
            <a:r>
              <a:rPr sz="1600" dirty="0">
                <a:solidFill>
                  <a:srgbClr val="001F5F"/>
                </a:solidFill>
                <a:latin typeface="Calibri"/>
                <a:cs typeface="Calibri"/>
              </a:rPr>
              <a:t> </a:t>
            </a:r>
            <a:r>
              <a:rPr sz="1600" spc="-25" dirty="0">
                <a:solidFill>
                  <a:srgbClr val="001F5F"/>
                </a:solidFill>
                <a:latin typeface="Calibri"/>
                <a:cs typeface="Calibri"/>
              </a:rPr>
              <a:t>(QSSTs)</a:t>
            </a:r>
            <a:r>
              <a:rPr sz="1600" spc="30" dirty="0">
                <a:solidFill>
                  <a:srgbClr val="001F5F"/>
                </a:solidFill>
                <a:latin typeface="Calibri"/>
                <a:cs typeface="Calibri"/>
              </a:rPr>
              <a:t> </a:t>
            </a:r>
            <a:r>
              <a:rPr sz="1600" spc="-10" dirty="0">
                <a:solidFill>
                  <a:srgbClr val="001F5F"/>
                </a:solidFill>
                <a:latin typeface="Calibri"/>
                <a:cs typeface="Calibri"/>
              </a:rPr>
              <a:t>described</a:t>
            </a:r>
            <a:r>
              <a:rPr sz="1600" spc="15" dirty="0">
                <a:solidFill>
                  <a:srgbClr val="001F5F"/>
                </a:solidFill>
                <a:latin typeface="Calibri"/>
                <a:cs typeface="Calibri"/>
              </a:rPr>
              <a:t> </a:t>
            </a:r>
            <a:r>
              <a:rPr sz="1600" spc="-5" dirty="0">
                <a:solidFill>
                  <a:srgbClr val="001F5F"/>
                </a:solidFill>
                <a:latin typeface="Calibri"/>
                <a:cs typeface="Calibri"/>
              </a:rPr>
              <a:t>in</a:t>
            </a:r>
            <a:r>
              <a:rPr sz="1600" spc="-10" dirty="0">
                <a:solidFill>
                  <a:srgbClr val="001F5F"/>
                </a:solidFill>
                <a:latin typeface="Calibri"/>
                <a:cs typeface="Calibri"/>
              </a:rPr>
              <a:t> Section</a:t>
            </a:r>
            <a:r>
              <a:rPr sz="1600" spc="30" dirty="0">
                <a:solidFill>
                  <a:srgbClr val="001F5F"/>
                </a:solidFill>
                <a:latin typeface="Calibri"/>
                <a:cs typeface="Calibri"/>
              </a:rPr>
              <a:t> </a:t>
            </a:r>
            <a:r>
              <a:rPr sz="1600" spc="-10" dirty="0">
                <a:solidFill>
                  <a:srgbClr val="001F5F"/>
                </a:solidFill>
                <a:latin typeface="Calibri"/>
                <a:cs typeface="Calibri"/>
              </a:rPr>
              <a:t>1361(d)(3).</a:t>
            </a:r>
            <a:r>
              <a:rPr sz="1600" spc="85" dirty="0">
                <a:solidFill>
                  <a:srgbClr val="001F5F"/>
                </a:solidFill>
                <a:latin typeface="Calibri"/>
                <a:cs typeface="Calibri"/>
              </a:rPr>
              <a:t> </a:t>
            </a:r>
            <a:r>
              <a:rPr sz="1600" spc="-5" dirty="0">
                <a:solidFill>
                  <a:srgbClr val="001F5F"/>
                </a:solidFill>
                <a:latin typeface="Calibri"/>
                <a:cs typeface="Calibri"/>
              </a:rPr>
              <a:t>A</a:t>
            </a:r>
            <a:r>
              <a:rPr sz="1600" spc="5" dirty="0">
                <a:solidFill>
                  <a:srgbClr val="001F5F"/>
                </a:solidFill>
                <a:latin typeface="Calibri"/>
                <a:cs typeface="Calibri"/>
              </a:rPr>
              <a:t> </a:t>
            </a:r>
            <a:r>
              <a:rPr sz="1600" spc="-10" dirty="0">
                <a:solidFill>
                  <a:srgbClr val="001F5F"/>
                </a:solidFill>
                <a:latin typeface="Calibri"/>
                <a:cs typeface="Calibri"/>
              </a:rPr>
              <a:t>QSST</a:t>
            </a:r>
            <a:r>
              <a:rPr sz="1600" spc="30" dirty="0">
                <a:solidFill>
                  <a:srgbClr val="001F5F"/>
                </a:solidFill>
                <a:latin typeface="Calibri"/>
                <a:cs typeface="Calibri"/>
              </a:rPr>
              <a:t> </a:t>
            </a:r>
            <a:r>
              <a:rPr sz="1600" spc="-5" dirty="0">
                <a:solidFill>
                  <a:srgbClr val="001F5F"/>
                </a:solidFill>
                <a:latin typeface="Calibri"/>
                <a:cs typeface="Calibri"/>
              </a:rPr>
              <a:t>is</a:t>
            </a:r>
            <a:r>
              <a:rPr sz="1600" spc="-10" dirty="0">
                <a:solidFill>
                  <a:srgbClr val="001F5F"/>
                </a:solidFill>
                <a:latin typeface="Calibri"/>
                <a:cs typeface="Calibri"/>
              </a:rPr>
              <a:t> </a:t>
            </a:r>
            <a:r>
              <a:rPr sz="1600" spc="-5" dirty="0">
                <a:solidFill>
                  <a:srgbClr val="001F5F"/>
                </a:solidFill>
                <a:latin typeface="Calibri"/>
                <a:cs typeface="Calibri"/>
              </a:rPr>
              <a:t>a</a:t>
            </a:r>
            <a:r>
              <a:rPr sz="1600" spc="5" dirty="0">
                <a:solidFill>
                  <a:srgbClr val="001F5F"/>
                </a:solidFill>
                <a:latin typeface="Calibri"/>
                <a:cs typeface="Calibri"/>
              </a:rPr>
              <a:t> </a:t>
            </a:r>
            <a:r>
              <a:rPr sz="1600" spc="-10" dirty="0">
                <a:solidFill>
                  <a:srgbClr val="001F5F"/>
                </a:solidFill>
                <a:latin typeface="Calibri"/>
                <a:cs typeface="Calibri"/>
              </a:rPr>
              <a:t>trust</a:t>
            </a:r>
            <a:r>
              <a:rPr sz="1600" spc="5" dirty="0">
                <a:solidFill>
                  <a:srgbClr val="001F5F"/>
                </a:solidFill>
                <a:latin typeface="Calibri"/>
                <a:cs typeface="Calibri"/>
              </a:rPr>
              <a:t> </a:t>
            </a:r>
            <a:r>
              <a:rPr sz="1600" spc="-5" dirty="0">
                <a:solidFill>
                  <a:srgbClr val="001F5F"/>
                </a:solidFill>
                <a:latin typeface="Calibri"/>
                <a:cs typeface="Calibri"/>
              </a:rPr>
              <a:t>that has</a:t>
            </a:r>
            <a:r>
              <a:rPr sz="1600" dirty="0">
                <a:solidFill>
                  <a:srgbClr val="001F5F"/>
                </a:solidFill>
                <a:latin typeface="Calibri"/>
                <a:cs typeface="Calibri"/>
              </a:rPr>
              <a:t> </a:t>
            </a:r>
            <a:r>
              <a:rPr sz="1600" spc="-5" dirty="0">
                <a:solidFill>
                  <a:srgbClr val="001F5F"/>
                </a:solidFill>
                <a:latin typeface="Calibri"/>
                <a:cs typeface="Calibri"/>
              </a:rPr>
              <a:t>a US</a:t>
            </a:r>
            <a:r>
              <a:rPr sz="1600" spc="5" dirty="0">
                <a:solidFill>
                  <a:srgbClr val="001F5F"/>
                </a:solidFill>
                <a:latin typeface="Calibri"/>
                <a:cs typeface="Calibri"/>
              </a:rPr>
              <a:t> </a:t>
            </a:r>
            <a:r>
              <a:rPr sz="1600" spc="-5" dirty="0">
                <a:solidFill>
                  <a:srgbClr val="001F5F"/>
                </a:solidFill>
                <a:latin typeface="Calibri"/>
                <a:cs typeface="Calibri"/>
              </a:rPr>
              <a:t>individual</a:t>
            </a:r>
            <a:r>
              <a:rPr sz="1600" dirty="0">
                <a:solidFill>
                  <a:srgbClr val="001F5F"/>
                </a:solidFill>
                <a:latin typeface="Calibri"/>
                <a:cs typeface="Calibri"/>
              </a:rPr>
              <a:t> </a:t>
            </a:r>
            <a:r>
              <a:rPr sz="1600" spc="-20" dirty="0">
                <a:solidFill>
                  <a:srgbClr val="001F5F"/>
                </a:solidFill>
                <a:latin typeface="Calibri"/>
                <a:cs typeface="Calibri"/>
              </a:rPr>
              <a:t>taxpayer</a:t>
            </a:r>
            <a:r>
              <a:rPr sz="1600" spc="-5" dirty="0">
                <a:solidFill>
                  <a:srgbClr val="001F5F"/>
                </a:solidFill>
                <a:latin typeface="Calibri"/>
                <a:cs typeface="Calibri"/>
              </a:rPr>
              <a:t> as</a:t>
            </a:r>
            <a:r>
              <a:rPr sz="1600" spc="5" dirty="0">
                <a:solidFill>
                  <a:srgbClr val="001F5F"/>
                </a:solidFill>
                <a:latin typeface="Calibri"/>
                <a:cs typeface="Calibri"/>
              </a:rPr>
              <a:t> </a:t>
            </a:r>
            <a:r>
              <a:rPr sz="1600" dirty="0">
                <a:solidFill>
                  <a:srgbClr val="001F5F"/>
                </a:solidFill>
                <a:latin typeface="Calibri"/>
                <a:cs typeface="Calibri"/>
              </a:rPr>
              <a:t>its</a:t>
            </a:r>
            <a:r>
              <a:rPr sz="1600" spc="-10" dirty="0">
                <a:solidFill>
                  <a:srgbClr val="001F5F"/>
                </a:solidFill>
                <a:latin typeface="Calibri"/>
                <a:cs typeface="Calibri"/>
              </a:rPr>
              <a:t> sole</a:t>
            </a:r>
            <a:r>
              <a:rPr sz="1600" spc="15" dirty="0">
                <a:solidFill>
                  <a:srgbClr val="001F5F"/>
                </a:solidFill>
                <a:latin typeface="Calibri"/>
                <a:cs typeface="Calibri"/>
              </a:rPr>
              <a:t> </a:t>
            </a:r>
            <a:r>
              <a:rPr sz="1600" spc="-5" dirty="0">
                <a:solidFill>
                  <a:srgbClr val="001F5F"/>
                </a:solidFill>
                <a:latin typeface="Calibri"/>
                <a:cs typeface="Calibri"/>
              </a:rPr>
              <a:t>beneficiary</a:t>
            </a:r>
            <a:r>
              <a:rPr sz="1600" spc="5" dirty="0">
                <a:solidFill>
                  <a:srgbClr val="001F5F"/>
                </a:solidFill>
                <a:latin typeface="Calibri"/>
                <a:cs typeface="Calibri"/>
              </a:rPr>
              <a:t> </a:t>
            </a:r>
            <a:r>
              <a:rPr sz="1600" spc="-5" dirty="0">
                <a:solidFill>
                  <a:srgbClr val="001F5F"/>
                </a:solidFill>
                <a:latin typeface="Calibri"/>
                <a:cs typeface="Calibri"/>
              </a:rPr>
              <a:t>and</a:t>
            </a:r>
            <a:r>
              <a:rPr sz="1600" dirty="0">
                <a:solidFill>
                  <a:srgbClr val="001F5F"/>
                </a:solidFill>
                <a:latin typeface="Calibri"/>
                <a:cs typeface="Calibri"/>
              </a:rPr>
              <a:t> </a:t>
            </a:r>
            <a:r>
              <a:rPr sz="1600" spc="10" dirty="0">
                <a:solidFill>
                  <a:srgbClr val="001F5F"/>
                </a:solidFill>
                <a:latin typeface="Calibri"/>
                <a:cs typeface="Calibri"/>
              </a:rPr>
              <a:t>must</a:t>
            </a:r>
            <a:r>
              <a:rPr sz="1600" spc="5" dirty="0">
                <a:solidFill>
                  <a:srgbClr val="001F5F"/>
                </a:solidFill>
                <a:latin typeface="Calibri"/>
                <a:cs typeface="Calibri"/>
              </a:rPr>
              <a:t> </a:t>
            </a:r>
            <a:r>
              <a:rPr sz="1600" spc="-10" dirty="0">
                <a:solidFill>
                  <a:srgbClr val="001F5F"/>
                </a:solidFill>
                <a:latin typeface="Calibri"/>
                <a:cs typeface="Calibri"/>
              </a:rPr>
              <a:t>currently </a:t>
            </a:r>
            <a:r>
              <a:rPr sz="1600" spc="-350" dirty="0">
                <a:solidFill>
                  <a:srgbClr val="001F5F"/>
                </a:solidFill>
                <a:latin typeface="Calibri"/>
                <a:cs typeface="Calibri"/>
              </a:rPr>
              <a:t> </a:t>
            </a:r>
            <a:r>
              <a:rPr sz="1600" spc="-10" dirty="0">
                <a:solidFill>
                  <a:srgbClr val="001F5F"/>
                </a:solidFill>
                <a:latin typeface="Calibri"/>
                <a:cs typeface="Calibri"/>
              </a:rPr>
              <a:t>distribute</a:t>
            </a:r>
            <a:r>
              <a:rPr sz="1600" spc="-25" dirty="0">
                <a:solidFill>
                  <a:srgbClr val="001F5F"/>
                </a:solidFill>
                <a:latin typeface="Calibri"/>
                <a:cs typeface="Calibri"/>
              </a:rPr>
              <a:t> </a:t>
            </a:r>
            <a:r>
              <a:rPr sz="1600" dirty="0">
                <a:solidFill>
                  <a:srgbClr val="001F5F"/>
                </a:solidFill>
                <a:latin typeface="Calibri"/>
                <a:cs typeface="Calibri"/>
              </a:rPr>
              <a:t>all</a:t>
            </a:r>
            <a:r>
              <a:rPr sz="1600" spc="-25" dirty="0">
                <a:solidFill>
                  <a:srgbClr val="001F5F"/>
                </a:solidFill>
                <a:latin typeface="Calibri"/>
                <a:cs typeface="Calibri"/>
              </a:rPr>
              <a:t> </a:t>
            </a:r>
            <a:r>
              <a:rPr sz="1600" spc="-5" dirty="0">
                <a:solidFill>
                  <a:srgbClr val="001F5F"/>
                </a:solidFill>
                <a:latin typeface="Calibri"/>
                <a:cs typeface="Calibri"/>
              </a:rPr>
              <a:t>of</a:t>
            </a:r>
            <a:r>
              <a:rPr sz="1600" spc="15" dirty="0">
                <a:solidFill>
                  <a:srgbClr val="001F5F"/>
                </a:solidFill>
                <a:latin typeface="Calibri"/>
                <a:cs typeface="Calibri"/>
              </a:rPr>
              <a:t> </a:t>
            </a:r>
            <a:r>
              <a:rPr sz="1600" spc="-5" dirty="0">
                <a:solidFill>
                  <a:srgbClr val="001F5F"/>
                </a:solidFill>
                <a:latin typeface="Calibri"/>
                <a:cs typeface="Calibri"/>
              </a:rPr>
              <a:t>its</a:t>
            </a:r>
            <a:r>
              <a:rPr sz="1600" spc="-15" dirty="0">
                <a:solidFill>
                  <a:srgbClr val="001F5F"/>
                </a:solidFill>
                <a:latin typeface="Calibri"/>
                <a:cs typeface="Calibri"/>
              </a:rPr>
              <a:t> </a:t>
            </a:r>
            <a:r>
              <a:rPr sz="1600" spc="-5" dirty="0">
                <a:solidFill>
                  <a:srgbClr val="001F5F"/>
                </a:solidFill>
                <a:latin typeface="Calibri"/>
                <a:cs typeface="Calibri"/>
              </a:rPr>
              <a:t>fiduciary</a:t>
            </a:r>
            <a:r>
              <a:rPr sz="1600" spc="-20" dirty="0">
                <a:solidFill>
                  <a:srgbClr val="001F5F"/>
                </a:solidFill>
                <a:latin typeface="Calibri"/>
                <a:cs typeface="Calibri"/>
              </a:rPr>
              <a:t> </a:t>
            </a:r>
            <a:r>
              <a:rPr sz="1600" spc="-10" dirty="0">
                <a:solidFill>
                  <a:srgbClr val="001F5F"/>
                </a:solidFill>
                <a:latin typeface="Calibri"/>
                <a:cs typeface="Calibri"/>
              </a:rPr>
              <a:t>accounting income</a:t>
            </a:r>
            <a:r>
              <a:rPr sz="1600" dirty="0">
                <a:solidFill>
                  <a:srgbClr val="001F5F"/>
                </a:solidFill>
                <a:latin typeface="Calibri"/>
                <a:cs typeface="Calibri"/>
              </a:rPr>
              <a:t> </a:t>
            </a:r>
            <a:r>
              <a:rPr sz="1600" spc="-10" dirty="0">
                <a:solidFill>
                  <a:srgbClr val="001F5F"/>
                </a:solidFill>
                <a:latin typeface="Calibri"/>
                <a:cs typeface="Calibri"/>
              </a:rPr>
              <a:t>to</a:t>
            </a:r>
            <a:r>
              <a:rPr sz="1600" spc="-5" dirty="0">
                <a:solidFill>
                  <a:srgbClr val="001F5F"/>
                </a:solidFill>
                <a:latin typeface="Calibri"/>
                <a:cs typeface="Calibri"/>
              </a:rPr>
              <a:t> that</a:t>
            </a:r>
            <a:r>
              <a:rPr sz="1600" spc="-15" dirty="0">
                <a:solidFill>
                  <a:srgbClr val="001F5F"/>
                </a:solidFill>
                <a:latin typeface="Calibri"/>
                <a:cs typeface="Calibri"/>
              </a:rPr>
              <a:t> beneficiary.</a:t>
            </a:r>
            <a:endParaRPr sz="1600" dirty="0">
              <a:latin typeface="Calibri"/>
              <a:cs typeface="Calibri"/>
            </a:endParaRPr>
          </a:p>
          <a:p>
            <a:pPr marL="241300" marR="153035" indent="-228600">
              <a:lnSpc>
                <a:spcPts val="1730"/>
              </a:lnSpc>
              <a:spcBef>
                <a:spcPts val="1020"/>
              </a:spcBef>
              <a:buFont typeface="Arial"/>
              <a:buChar char="•"/>
              <a:tabLst>
                <a:tab pos="240665" algn="l"/>
                <a:tab pos="241300" algn="l"/>
              </a:tabLst>
            </a:pPr>
            <a:r>
              <a:rPr sz="1600" spc="-10" dirty="0">
                <a:solidFill>
                  <a:srgbClr val="001F5F"/>
                </a:solidFill>
                <a:latin typeface="Calibri"/>
                <a:cs typeface="Calibri"/>
              </a:rPr>
              <a:t>DNI</a:t>
            </a:r>
            <a:r>
              <a:rPr sz="1600" spc="15" dirty="0">
                <a:solidFill>
                  <a:srgbClr val="001F5F"/>
                </a:solidFill>
                <a:latin typeface="Calibri"/>
                <a:cs typeface="Calibri"/>
              </a:rPr>
              <a:t> </a:t>
            </a:r>
            <a:r>
              <a:rPr sz="1600" spc="-10" dirty="0">
                <a:solidFill>
                  <a:srgbClr val="001F5F"/>
                </a:solidFill>
                <a:latin typeface="Calibri"/>
                <a:cs typeface="Calibri"/>
              </a:rPr>
              <a:t>distributed</a:t>
            </a:r>
            <a:r>
              <a:rPr sz="1600" spc="-15" dirty="0">
                <a:solidFill>
                  <a:srgbClr val="001F5F"/>
                </a:solidFill>
                <a:latin typeface="Calibri"/>
                <a:cs typeface="Calibri"/>
              </a:rPr>
              <a:t> </a:t>
            </a:r>
            <a:r>
              <a:rPr sz="1600" spc="-10" dirty="0">
                <a:solidFill>
                  <a:srgbClr val="001F5F"/>
                </a:solidFill>
                <a:latin typeface="Calibri"/>
                <a:cs typeface="Calibri"/>
              </a:rPr>
              <a:t>to</a:t>
            </a:r>
            <a:r>
              <a:rPr sz="1600" spc="15" dirty="0">
                <a:solidFill>
                  <a:srgbClr val="001F5F"/>
                </a:solidFill>
                <a:latin typeface="Calibri"/>
                <a:cs typeface="Calibri"/>
              </a:rPr>
              <a:t> </a:t>
            </a:r>
            <a:r>
              <a:rPr sz="1600" spc="-5" dirty="0">
                <a:solidFill>
                  <a:srgbClr val="001F5F"/>
                </a:solidFill>
                <a:latin typeface="Calibri"/>
                <a:cs typeface="Calibri"/>
              </a:rPr>
              <a:t>an</a:t>
            </a:r>
            <a:r>
              <a:rPr sz="1600" dirty="0">
                <a:solidFill>
                  <a:srgbClr val="001F5F"/>
                </a:solidFill>
                <a:latin typeface="Calibri"/>
                <a:cs typeface="Calibri"/>
              </a:rPr>
              <a:t> </a:t>
            </a:r>
            <a:r>
              <a:rPr sz="1600" spc="-5" dirty="0">
                <a:solidFill>
                  <a:srgbClr val="001F5F"/>
                </a:solidFill>
                <a:latin typeface="Calibri"/>
                <a:cs typeface="Calibri"/>
              </a:rPr>
              <a:t>S</a:t>
            </a:r>
            <a:r>
              <a:rPr sz="1600" spc="15" dirty="0">
                <a:solidFill>
                  <a:srgbClr val="001F5F"/>
                </a:solidFill>
                <a:latin typeface="Calibri"/>
                <a:cs typeface="Calibri"/>
              </a:rPr>
              <a:t> </a:t>
            </a:r>
            <a:r>
              <a:rPr sz="1600" spc="-15" dirty="0">
                <a:solidFill>
                  <a:srgbClr val="001F5F"/>
                </a:solidFill>
                <a:latin typeface="Calibri"/>
                <a:cs typeface="Calibri"/>
              </a:rPr>
              <a:t>corporation</a:t>
            </a:r>
            <a:r>
              <a:rPr sz="1600" spc="40" dirty="0">
                <a:solidFill>
                  <a:srgbClr val="001F5F"/>
                </a:solidFill>
                <a:latin typeface="Calibri"/>
                <a:cs typeface="Calibri"/>
              </a:rPr>
              <a:t> </a:t>
            </a:r>
            <a:r>
              <a:rPr sz="1600" spc="-5" dirty="0">
                <a:solidFill>
                  <a:srgbClr val="001F5F"/>
                </a:solidFill>
                <a:latin typeface="Calibri"/>
                <a:cs typeface="Calibri"/>
              </a:rPr>
              <a:t>will</a:t>
            </a:r>
            <a:r>
              <a:rPr sz="1600" dirty="0">
                <a:solidFill>
                  <a:srgbClr val="001F5F"/>
                </a:solidFill>
                <a:latin typeface="Calibri"/>
                <a:cs typeface="Calibri"/>
              </a:rPr>
              <a:t> </a:t>
            </a:r>
            <a:r>
              <a:rPr sz="1600" spc="-5" dirty="0">
                <a:solidFill>
                  <a:srgbClr val="001F5F"/>
                </a:solidFill>
                <a:latin typeface="Calibri"/>
                <a:cs typeface="Calibri"/>
              </a:rPr>
              <a:t>be</a:t>
            </a:r>
            <a:r>
              <a:rPr sz="1600" spc="5" dirty="0">
                <a:solidFill>
                  <a:srgbClr val="001F5F"/>
                </a:solidFill>
                <a:latin typeface="Calibri"/>
                <a:cs typeface="Calibri"/>
              </a:rPr>
              <a:t> </a:t>
            </a:r>
            <a:r>
              <a:rPr sz="1600" spc="-5" dirty="0">
                <a:solidFill>
                  <a:srgbClr val="001F5F"/>
                </a:solidFill>
                <a:latin typeface="Calibri"/>
                <a:cs typeface="Calibri"/>
              </a:rPr>
              <a:t>included</a:t>
            </a:r>
            <a:r>
              <a:rPr sz="1600" dirty="0">
                <a:solidFill>
                  <a:srgbClr val="001F5F"/>
                </a:solidFill>
                <a:latin typeface="Calibri"/>
                <a:cs typeface="Calibri"/>
              </a:rPr>
              <a:t> </a:t>
            </a:r>
            <a:r>
              <a:rPr sz="1600" spc="-10" dirty="0">
                <a:solidFill>
                  <a:srgbClr val="001F5F"/>
                </a:solidFill>
                <a:latin typeface="Calibri"/>
                <a:cs typeface="Calibri"/>
              </a:rPr>
              <a:t>(directly)</a:t>
            </a:r>
            <a:r>
              <a:rPr sz="1600" spc="25" dirty="0">
                <a:solidFill>
                  <a:srgbClr val="001F5F"/>
                </a:solidFill>
                <a:latin typeface="Calibri"/>
                <a:cs typeface="Calibri"/>
              </a:rPr>
              <a:t> </a:t>
            </a:r>
            <a:r>
              <a:rPr sz="1600" spc="-5" dirty="0">
                <a:solidFill>
                  <a:srgbClr val="001F5F"/>
                </a:solidFill>
                <a:latin typeface="Calibri"/>
                <a:cs typeface="Calibri"/>
              </a:rPr>
              <a:t>in the</a:t>
            </a:r>
            <a:r>
              <a:rPr sz="1600" spc="5" dirty="0">
                <a:solidFill>
                  <a:srgbClr val="001F5F"/>
                </a:solidFill>
                <a:latin typeface="Calibri"/>
                <a:cs typeface="Calibri"/>
              </a:rPr>
              <a:t> </a:t>
            </a:r>
            <a:r>
              <a:rPr sz="1600" spc="-10" dirty="0">
                <a:solidFill>
                  <a:srgbClr val="001F5F"/>
                </a:solidFill>
                <a:latin typeface="Calibri"/>
                <a:cs typeface="Calibri"/>
              </a:rPr>
              <a:t>gross</a:t>
            </a:r>
            <a:r>
              <a:rPr sz="1600" spc="25" dirty="0">
                <a:solidFill>
                  <a:srgbClr val="001F5F"/>
                </a:solidFill>
                <a:latin typeface="Calibri"/>
                <a:cs typeface="Calibri"/>
              </a:rPr>
              <a:t> </a:t>
            </a:r>
            <a:r>
              <a:rPr sz="1600" spc="-10" dirty="0">
                <a:solidFill>
                  <a:srgbClr val="001F5F"/>
                </a:solidFill>
                <a:latin typeface="Calibri"/>
                <a:cs typeface="Calibri"/>
              </a:rPr>
              <a:t>income</a:t>
            </a:r>
            <a:r>
              <a:rPr sz="1600" spc="10" dirty="0">
                <a:solidFill>
                  <a:srgbClr val="001F5F"/>
                </a:solidFill>
                <a:latin typeface="Calibri"/>
                <a:cs typeface="Calibri"/>
              </a:rPr>
              <a:t> </a:t>
            </a:r>
            <a:r>
              <a:rPr sz="1600" spc="-5" dirty="0">
                <a:solidFill>
                  <a:srgbClr val="001F5F"/>
                </a:solidFill>
                <a:latin typeface="Calibri"/>
                <a:cs typeface="Calibri"/>
              </a:rPr>
              <a:t>of</a:t>
            </a:r>
            <a:r>
              <a:rPr sz="1600" spc="20" dirty="0">
                <a:solidFill>
                  <a:srgbClr val="001F5F"/>
                </a:solidFill>
                <a:latin typeface="Calibri"/>
                <a:cs typeface="Calibri"/>
              </a:rPr>
              <a:t> </a:t>
            </a:r>
            <a:r>
              <a:rPr sz="1600" spc="-5" dirty="0">
                <a:solidFill>
                  <a:srgbClr val="001F5F"/>
                </a:solidFill>
                <a:latin typeface="Calibri"/>
                <a:cs typeface="Calibri"/>
              </a:rPr>
              <a:t>its </a:t>
            </a:r>
            <a:r>
              <a:rPr sz="1600" spc="-10" dirty="0">
                <a:solidFill>
                  <a:srgbClr val="001F5F"/>
                </a:solidFill>
                <a:latin typeface="Calibri"/>
                <a:cs typeface="Calibri"/>
              </a:rPr>
              <a:t>shareholders.</a:t>
            </a:r>
            <a:r>
              <a:rPr sz="1600" spc="55" dirty="0">
                <a:solidFill>
                  <a:srgbClr val="001F5F"/>
                </a:solidFill>
                <a:latin typeface="Calibri"/>
                <a:cs typeface="Calibri"/>
              </a:rPr>
              <a:t> </a:t>
            </a:r>
            <a:r>
              <a:rPr sz="1600" spc="-10" dirty="0">
                <a:solidFill>
                  <a:srgbClr val="001F5F"/>
                </a:solidFill>
                <a:latin typeface="Calibri"/>
                <a:cs typeface="Calibri"/>
              </a:rPr>
              <a:t>Hence,</a:t>
            </a:r>
            <a:r>
              <a:rPr sz="1600" spc="30" dirty="0">
                <a:solidFill>
                  <a:srgbClr val="001F5F"/>
                </a:solidFill>
                <a:latin typeface="Calibri"/>
                <a:cs typeface="Calibri"/>
              </a:rPr>
              <a:t> </a:t>
            </a:r>
            <a:r>
              <a:rPr sz="1600" spc="-5" dirty="0">
                <a:solidFill>
                  <a:srgbClr val="001F5F"/>
                </a:solidFill>
                <a:latin typeface="Calibri"/>
                <a:cs typeface="Calibri"/>
              </a:rPr>
              <a:t>if a</a:t>
            </a:r>
            <a:r>
              <a:rPr sz="1600" spc="5" dirty="0">
                <a:solidFill>
                  <a:srgbClr val="001F5F"/>
                </a:solidFill>
                <a:latin typeface="Calibri"/>
                <a:cs typeface="Calibri"/>
              </a:rPr>
              <a:t> </a:t>
            </a:r>
            <a:r>
              <a:rPr sz="1600" dirty="0">
                <a:solidFill>
                  <a:srgbClr val="001F5F"/>
                </a:solidFill>
                <a:latin typeface="Calibri"/>
                <a:cs typeface="Calibri"/>
              </a:rPr>
              <a:t>descendant</a:t>
            </a:r>
            <a:r>
              <a:rPr sz="1600" spc="10" dirty="0">
                <a:solidFill>
                  <a:srgbClr val="001F5F"/>
                </a:solidFill>
                <a:latin typeface="Calibri"/>
                <a:cs typeface="Calibri"/>
              </a:rPr>
              <a:t> </a:t>
            </a:r>
            <a:r>
              <a:rPr sz="1600" spc="-5" dirty="0">
                <a:solidFill>
                  <a:srgbClr val="001F5F"/>
                </a:solidFill>
                <a:latin typeface="Calibri"/>
                <a:cs typeface="Calibri"/>
              </a:rPr>
              <a:t>is</a:t>
            </a:r>
            <a:r>
              <a:rPr sz="1600" spc="5" dirty="0">
                <a:solidFill>
                  <a:srgbClr val="001F5F"/>
                </a:solidFill>
                <a:latin typeface="Calibri"/>
                <a:cs typeface="Calibri"/>
              </a:rPr>
              <a:t> </a:t>
            </a:r>
            <a:r>
              <a:rPr sz="1600" spc="-5" dirty="0">
                <a:solidFill>
                  <a:srgbClr val="001F5F"/>
                </a:solidFill>
                <a:latin typeface="Calibri"/>
                <a:cs typeface="Calibri"/>
              </a:rPr>
              <a:t>the </a:t>
            </a:r>
            <a:r>
              <a:rPr sz="1600" spc="-350" dirty="0">
                <a:solidFill>
                  <a:srgbClr val="001F5F"/>
                </a:solidFill>
                <a:latin typeface="Calibri"/>
                <a:cs typeface="Calibri"/>
              </a:rPr>
              <a:t> </a:t>
            </a:r>
            <a:r>
              <a:rPr sz="1600" spc="-20" dirty="0">
                <a:solidFill>
                  <a:srgbClr val="001F5F"/>
                </a:solidFill>
                <a:latin typeface="Calibri"/>
                <a:cs typeface="Calibri"/>
              </a:rPr>
              <a:t>shareholder,</a:t>
            </a:r>
            <a:r>
              <a:rPr sz="1600" spc="20" dirty="0">
                <a:solidFill>
                  <a:srgbClr val="001F5F"/>
                </a:solidFill>
                <a:latin typeface="Calibri"/>
                <a:cs typeface="Calibri"/>
              </a:rPr>
              <a:t> </a:t>
            </a:r>
            <a:r>
              <a:rPr sz="1600" spc="-5" dirty="0">
                <a:solidFill>
                  <a:srgbClr val="001F5F"/>
                </a:solidFill>
                <a:latin typeface="Calibri"/>
                <a:cs typeface="Calibri"/>
              </a:rPr>
              <a:t>the</a:t>
            </a:r>
            <a:r>
              <a:rPr sz="1600" spc="10" dirty="0">
                <a:solidFill>
                  <a:srgbClr val="001F5F"/>
                </a:solidFill>
                <a:latin typeface="Calibri"/>
                <a:cs typeface="Calibri"/>
              </a:rPr>
              <a:t> </a:t>
            </a:r>
            <a:r>
              <a:rPr sz="1600" spc="-10" dirty="0">
                <a:solidFill>
                  <a:srgbClr val="001F5F"/>
                </a:solidFill>
                <a:latin typeface="Calibri"/>
                <a:cs typeface="Calibri"/>
              </a:rPr>
              <a:t>DNI</a:t>
            </a:r>
            <a:r>
              <a:rPr sz="1600" spc="15" dirty="0">
                <a:solidFill>
                  <a:srgbClr val="001F5F"/>
                </a:solidFill>
                <a:latin typeface="Calibri"/>
                <a:cs typeface="Calibri"/>
              </a:rPr>
              <a:t> </a:t>
            </a:r>
            <a:r>
              <a:rPr sz="1600" spc="-5" dirty="0">
                <a:solidFill>
                  <a:srgbClr val="001F5F"/>
                </a:solidFill>
                <a:latin typeface="Calibri"/>
                <a:cs typeface="Calibri"/>
              </a:rPr>
              <a:t>will be</a:t>
            </a:r>
            <a:r>
              <a:rPr sz="1600" spc="10" dirty="0">
                <a:solidFill>
                  <a:srgbClr val="001F5F"/>
                </a:solidFill>
                <a:latin typeface="Calibri"/>
                <a:cs typeface="Calibri"/>
              </a:rPr>
              <a:t> </a:t>
            </a:r>
            <a:r>
              <a:rPr sz="1600" spc="-5" dirty="0">
                <a:solidFill>
                  <a:srgbClr val="001F5F"/>
                </a:solidFill>
                <a:latin typeface="Calibri"/>
                <a:cs typeface="Calibri"/>
              </a:rPr>
              <a:t>included</a:t>
            </a:r>
            <a:r>
              <a:rPr sz="1600" spc="-20" dirty="0">
                <a:solidFill>
                  <a:srgbClr val="001F5F"/>
                </a:solidFill>
                <a:latin typeface="Calibri"/>
                <a:cs typeface="Calibri"/>
              </a:rPr>
              <a:t> </a:t>
            </a:r>
            <a:r>
              <a:rPr sz="1600" spc="-5" dirty="0">
                <a:solidFill>
                  <a:srgbClr val="001F5F"/>
                </a:solidFill>
                <a:latin typeface="Calibri"/>
                <a:cs typeface="Calibri"/>
              </a:rPr>
              <a:t>in</a:t>
            </a:r>
            <a:r>
              <a:rPr sz="1600" spc="-10" dirty="0">
                <a:solidFill>
                  <a:srgbClr val="001F5F"/>
                </a:solidFill>
                <a:latin typeface="Calibri"/>
                <a:cs typeface="Calibri"/>
              </a:rPr>
              <a:t> that descendant’s</a:t>
            </a:r>
            <a:r>
              <a:rPr sz="1600" spc="5" dirty="0">
                <a:solidFill>
                  <a:srgbClr val="001F5F"/>
                </a:solidFill>
                <a:latin typeface="Calibri"/>
                <a:cs typeface="Calibri"/>
              </a:rPr>
              <a:t> </a:t>
            </a:r>
            <a:r>
              <a:rPr sz="1600" spc="-10" dirty="0">
                <a:solidFill>
                  <a:srgbClr val="001F5F"/>
                </a:solidFill>
                <a:latin typeface="Calibri"/>
                <a:cs typeface="Calibri"/>
              </a:rPr>
              <a:t>gross</a:t>
            </a:r>
            <a:r>
              <a:rPr sz="1600" spc="20" dirty="0">
                <a:solidFill>
                  <a:srgbClr val="001F5F"/>
                </a:solidFill>
                <a:latin typeface="Calibri"/>
                <a:cs typeface="Calibri"/>
              </a:rPr>
              <a:t> </a:t>
            </a:r>
            <a:r>
              <a:rPr sz="1600" spc="-10" dirty="0">
                <a:solidFill>
                  <a:srgbClr val="001F5F"/>
                </a:solidFill>
                <a:latin typeface="Calibri"/>
                <a:cs typeface="Calibri"/>
              </a:rPr>
              <a:t>income,</a:t>
            </a:r>
            <a:r>
              <a:rPr sz="1600" spc="10" dirty="0">
                <a:solidFill>
                  <a:srgbClr val="001F5F"/>
                </a:solidFill>
                <a:latin typeface="Calibri"/>
                <a:cs typeface="Calibri"/>
              </a:rPr>
              <a:t> </a:t>
            </a:r>
            <a:r>
              <a:rPr sz="1600" spc="-5" dirty="0">
                <a:solidFill>
                  <a:srgbClr val="001F5F"/>
                </a:solidFill>
                <a:latin typeface="Calibri"/>
                <a:cs typeface="Calibri"/>
              </a:rPr>
              <a:t>without</a:t>
            </a:r>
            <a:r>
              <a:rPr sz="1600" spc="10" dirty="0">
                <a:solidFill>
                  <a:srgbClr val="001F5F"/>
                </a:solidFill>
                <a:latin typeface="Calibri"/>
                <a:cs typeface="Calibri"/>
              </a:rPr>
              <a:t> </a:t>
            </a:r>
            <a:r>
              <a:rPr sz="1600" spc="-10" dirty="0">
                <a:solidFill>
                  <a:srgbClr val="001F5F"/>
                </a:solidFill>
                <a:latin typeface="Calibri"/>
                <a:cs typeface="Calibri"/>
              </a:rPr>
              <a:t>necessitating</a:t>
            </a:r>
            <a:r>
              <a:rPr sz="1600" spc="-5" dirty="0">
                <a:solidFill>
                  <a:srgbClr val="001F5F"/>
                </a:solidFill>
                <a:latin typeface="Calibri"/>
                <a:cs typeface="Calibri"/>
              </a:rPr>
              <a:t> </a:t>
            </a:r>
            <a:r>
              <a:rPr sz="1600" spc="-10" dirty="0">
                <a:solidFill>
                  <a:srgbClr val="001F5F"/>
                </a:solidFill>
                <a:latin typeface="Calibri"/>
                <a:cs typeface="Calibri"/>
              </a:rPr>
              <a:t>any</a:t>
            </a:r>
            <a:r>
              <a:rPr sz="1600" spc="5" dirty="0">
                <a:solidFill>
                  <a:srgbClr val="001F5F"/>
                </a:solidFill>
                <a:latin typeface="Calibri"/>
                <a:cs typeface="Calibri"/>
              </a:rPr>
              <a:t> </a:t>
            </a:r>
            <a:r>
              <a:rPr sz="1600" spc="-5" dirty="0">
                <a:solidFill>
                  <a:srgbClr val="001F5F"/>
                </a:solidFill>
                <a:latin typeface="Calibri"/>
                <a:cs typeface="Calibri"/>
              </a:rPr>
              <a:t>distribution</a:t>
            </a:r>
            <a:r>
              <a:rPr sz="1600" spc="-20" dirty="0">
                <a:solidFill>
                  <a:srgbClr val="001F5F"/>
                </a:solidFill>
                <a:latin typeface="Calibri"/>
                <a:cs typeface="Calibri"/>
              </a:rPr>
              <a:t> </a:t>
            </a:r>
            <a:r>
              <a:rPr sz="1600" spc="-10" dirty="0">
                <a:solidFill>
                  <a:srgbClr val="001F5F"/>
                </a:solidFill>
                <a:latin typeface="Calibri"/>
                <a:cs typeface="Calibri"/>
              </a:rPr>
              <a:t>to</a:t>
            </a:r>
            <a:r>
              <a:rPr sz="1600" dirty="0">
                <a:solidFill>
                  <a:srgbClr val="001F5F"/>
                </a:solidFill>
                <a:latin typeface="Calibri"/>
                <a:cs typeface="Calibri"/>
              </a:rPr>
              <a:t> </a:t>
            </a:r>
            <a:r>
              <a:rPr sz="1600" spc="-5" dirty="0">
                <a:solidFill>
                  <a:srgbClr val="001F5F"/>
                </a:solidFill>
                <a:latin typeface="Calibri"/>
                <a:cs typeface="Calibri"/>
              </a:rPr>
              <a:t>the</a:t>
            </a:r>
            <a:r>
              <a:rPr sz="1600" spc="10" dirty="0">
                <a:solidFill>
                  <a:srgbClr val="001F5F"/>
                </a:solidFill>
                <a:latin typeface="Calibri"/>
                <a:cs typeface="Calibri"/>
              </a:rPr>
              <a:t> </a:t>
            </a:r>
            <a:r>
              <a:rPr sz="1600" dirty="0">
                <a:solidFill>
                  <a:srgbClr val="001F5F"/>
                </a:solidFill>
                <a:latin typeface="Calibri"/>
                <a:cs typeface="Calibri"/>
              </a:rPr>
              <a:t>descendant </a:t>
            </a:r>
            <a:r>
              <a:rPr sz="1600" spc="5" dirty="0">
                <a:solidFill>
                  <a:srgbClr val="001F5F"/>
                </a:solidFill>
                <a:latin typeface="Calibri"/>
                <a:cs typeface="Calibri"/>
              </a:rPr>
              <a:t> </a:t>
            </a:r>
            <a:r>
              <a:rPr sz="1600" spc="-5" dirty="0">
                <a:solidFill>
                  <a:srgbClr val="001F5F"/>
                </a:solidFill>
                <a:latin typeface="Calibri"/>
                <a:cs typeface="Calibri"/>
              </a:rPr>
              <a:t>other</a:t>
            </a:r>
            <a:r>
              <a:rPr sz="1600" spc="20" dirty="0">
                <a:solidFill>
                  <a:srgbClr val="001F5F"/>
                </a:solidFill>
                <a:latin typeface="Calibri"/>
                <a:cs typeface="Calibri"/>
              </a:rPr>
              <a:t> </a:t>
            </a:r>
            <a:r>
              <a:rPr sz="1600" spc="-5" dirty="0">
                <a:solidFill>
                  <a:srgbClr val="001F5F"/>
                </a:solidFill>
                <a:latin typeface="Calibri"/>
                <a:cs typeface="Calibri"/>
              </a:rPr>
              <a:t>than </a:t>
            </a:r>
            <a:r>
              <a:rPr sz="1600" spc="-15" dirty="0">
                <a:solidFill>
                  <a:srgbClr val="001F5F"/>
                </a:solidFill>
                <a:latin typeface="Calibri"/>
                <a:cs typeface="Calibri"/>
              </a:rPr>
              <a:t>for</a:t>
            </a:r>
            <a:r>
              <a:rPr sz="1600" spc="20" dirty="0">
                <a:solidFill>
                  <a:srgbClr val="001F5F"/>
                </a:solidFill>
                <a:latin typeface="Calibri"/>
                <a:cs typeface="Calibri"/>
              </a:rPr>
              <a:t> </a:t>
            </a:r>
            <a:r>
              <a:rPr sz="1600" spc="-5" dirty="0">
                <a:solidFill>
                  <a:srgbClr val="001F5F"/>
                </a:solidFill>
                <a:latin typeface="Calibri"/>
                <a:cs typeface="Calibri"/>
              </a:rPr>
              <a:t>fiduciary </a:t>
            </a:r>
            <a:r>
              <a:rPr sz="1600" spc="-10" dirty="0">
                <a:solidFill>
                  <a:srgbClr val="001F5F"/>
                </a:solidFill>
                <a:latin typeface="Calibri"/>
                <a:cs typeface="Calibri"/>
              </a:rPr>
              <a:t>accounting</a:t>
            </a:r>
            <a:r>
              <a:rPr sz="1600" spc="-15" dirty="0">
                <a:solidFill>
                  <a:srgbClr val="001F5F"/>
                </a:solidFill>
                <a:latin typeface="Calibri"/>
                <a:cs typeface="Calibri"/>
              </a:rPr>
              <a:t> </a:t>
            </a:r>
            <a:r>
              <a:rPr sz="1600" spc="-10" dirty="0">
                <a:solidFill>
                  <a:srgbClr val="001F5F"/>
                </a:solidFill>
                <a:latin typeface="Calibri"/>
                <a:cs typeface="Calibri"/>
              </a:rPr>
              <a:t>income</a:t>
            </a:r>
            <a:r>
              <a:rPr sz="1600" spc="10" dirty="0">
                <a:solidFill>
                  <a:srgbClr val="001F5F"/>
                </a:solidFill>
                <a:latin typeface="Calibri"/>
                <a:cs typeface="Calibri"/>
              </a:rPr>
              <a:t> </a:t>
            </a:r>
            <a:r>
              <a:rPr sz="1600" spc="-5" dirty="0">
                <a:solidFill>
                  <a:srgbClr val="001F5F"/>
                </a:solidFill>
                <a:latin typeface="Calibri"/>
                <a:cs typeface="Calibri"/>
              </a:rPr>
              <a:t>which</a:t>
            </a:r>
            <a:r>
              <a:rPr sz="1600" spc="5" dirty="0">
                <a:solidFill>
                  <a:srgbClr val="001F5F"/>
                </a:solidFill>
                <a:latin typeface="Calibri"/>
                <a:cs typeface="Calibri"/>
              </a:rPr>
              <a:t> </a:t>
            </a:r>
            <a:r>
              <a:rPr sz="1600" spc="-10" dirty="0">
                <a:solidFill>
                  <a:srgbClr val="001F5F"/>
                </a:solidFill>
                <a:latin typeface="Calibri"/>
                <a:cs typeface="Calibri"/>
              </a:rPr>
              <a:t>can</a:t>
            </a:r>
            <a:r>
              <a:rPr sz="1600" spc="15" dirty="0">
                <a:solidFill>
                  <a:srgbClr val="001F5F"/>
                </a:solidFill>
                <a:latin typeface="Calibri"/>
                <a:cs typeface="Calibri"/>
              </a:rPr>
              <a:t> </a:t>
            </a:r>
            <a:r>
              <a:rPr sz="1600" spc="-5" dirty="0">
                <a:solidFill>
                  <a:srgbClr val="001F5F"/>
                </a:solidFill>
                <a:latin typeface="Calibri"/>
                <a:cs typeface="Calibri"/>
              </a:rPr>
              <a:t>be</a:t>
            </a:r>
            <a:r>
              <a:rPr sz="1600" spc="15" dirty="0">
                <a:solidFill>
                  <a:srgbClr val="001F5F"/>
                </a:solidFill>
                <a:latin typeface="Calibri"/>
                <a:cs typeface="Calibri"/>
              </a:rPr>
              <a:t> </a:t>
            </a:r>
            <a:r>
              <a:rPr sz="1600" spc="-5" dirty="0">
                <a:solidFill>
                  <a:srgbClr val="001F5F"/>
                </a:solidFill>
                <a:latin typeface="Calibri"/>
                <a:cs typeface="Calibri"/>
              </a:rPr>
              <a:t>minimized—see</a:t>
            </a:r>
            <a:r>
              <a:rPr sz="1600" spc="10" dirty="0">
                <a:solidFill>
                  <a:srgbClr val="001F5F"/>
                </a:solidFill>
                <a:latin typeface="Calibri"/>
                <a:cs typeface="Calibri"/>
              </a:rPr>
              <a:t> </a:t>
            </a:r>
            <a:r>
              <a:rPr sz="1600" spc="-10" dirty="0">
                <a:solidFill>
                  <a:srgbClr val="001F5F"/>
                </a:solidFill>
                <a:latin typeface="Calibri"/>
                <a:cs typeface="Calibri"/>
              </a:rPr>
              <a:t>discussion</a:t>
            </a:r>
            <a:r>
              <a:rPr sz="1600" spc="-5" dirty="0">
                <a:solidFill>
                  <a:srgbClr val="001F5F"/>
                </a:solidFill>
                <a:latin typeface="Calibri"/>
                <a:cs typeface="Calibri"/>
              </a:rPr>
              <a:t> in</a:t>
            </a:r>
            <a:r>
              <a:rPr sz="1600" dirty="0">
                <a:solidFill>
                  <a:srgbClr val="001F5F"/>
                </a:solidFill>
                <a:latin typeface="Calibri"/>
                <a:cs typeface="Calibri"/>
              </a:rPr>
              <a:t> </a:t>
            </a:r>
            <a:r>
              <a:rPr sz="1600" spc="-5" dirty="0">
                <a:solidFill>
                  <a:srgbClr val="001F5F"/>
                </a:solidFill>
                <a:latin typeface="Calibri"/>
                <a:cs typeface="Calibri"/>
              </a:rPr>
              <a:t>“Using</a:t>
            </a:r>
            <a:r>
              <a:rPr sz="1600" spc="10" dirty="0">
                <a:solidFill>
                  <a:srgbClr val="001F5F"/>
                </a:solidFill>
                <a:latin typeface="Calibri"/>
                <a:cs typeface="Calibri"/>
              </a:rPr>
              <a:t> </a:t>
            </a:r>
            <a:r>
              <a:rPr sz="1600" spc="-5" dirty="0">
                <a:solidFill>
                  <a:srgbClr val="001F5F"/>
                </a:solidFill>
                <a:latin typeface="Calibri"/>
                <a:cs typeface="Calibri"/>
              </a:rPr>
              <a:t>a </a:t>
            </a:r>
            <a:r>
              <a:rPr sz="1600" spc="-10" dirty="0">
                <a:solidFill>
                  <a:srgbClr val="001F5F"/>
                </a:solidFill>
                <a:latin typeface="Calibri"/>
                <a:cs typeface="Calibri"/>
              </a:rPr>
              <a:t>Charitable Remainder</a:t>
            </a:r>
            <a:r>
              <a:rPr sz="1600" spc="30" dirty="0">
                <a:solidFill>
                  <a:srgbClr val="001F5F"/>
                </a:solidFill>
                <a:latin typeface="Calibri"/>
                <a:cs typeface="Calibri"/>
              </a:rPr>
              <a:t> </a:t>
            </a:r>
            <a:r>
              <a:rPr sz="1600" spc="-30" dirty="0">
                <a:solidFill>
                  <a:srgbClr val="001F5F"/>
                </a:solidFill>
                <a:latin typeface="Calibri"/>
                <a:cs typeface="Calibri"/>
              </a:rPr>
              <a:t>Trust</a:t>
            </a:r>
            <a:r>
              <a:rPr sz="1600" spc="-5" dirty="0">
                <a:solidFill>
                  <a:srgbClr val="001F5F"/>
                </a:solidFill>
                <a:latin typeface="Calibri"/>
                <a:cs typeface="Calibri"/>
              </a:rPr>
              <a:t> as</a:t>
            </a:r>
            <a:r>
              <a:rPr sz="1600" spc="5" dirty="0">
                <a:solidFill>
                  <a:srgbClr val="001F5F"/>
                </a:solidFill>
                <a:latin typeface="Calibri"/>
                <a:cs typeface="Calibri"/>
              </a:rPr>
              <a:t> </a:t>
            </a:r>
            <a:r>
              <a:rPr sz="1600" spc="-5" dirty="0">
                <a:solidFill>
                  <a:srgbClr val="001F5F"/>
                </a:solidFill>
                <a:latin typeface="Calibri"/>
                <a:cs typeface="Calibri"/>
              </a:rPr>
              <a:t>the </a:t>
            </a:r>
            <a:r>
              <a:rPr sz="1600" dirty="0">
                <a:solidFill>
                  <a:srgbClr val="001F5F"/>
                </a:solidFill>
                <a:latin typeface="Calibri"/>
                <a:cs typeface="Calibri"/>
              </a:rPr>
              <a:t> </a:t>
            </a:r>
            <a:r>
              <a:rPr sz="1600" spc="-10" dirty="0">
                <a:solidFill>
                  <a:srgbClr val="001F5F"/>
                </a:solidFill>
                <a:latin typeface="Calibri"/>
                <a:cs typeface="Calibri"/>
              </a:rPr>
              <a:t>Recipient</a:t>
            </a:r>
            <a:r>
              <a:rPr sz="1600" spc="5" dirty="0">
                <a:solidFill>
                  <a:srgbClr val="001F5F"/>
                </a:solidFill>
                <a:latin typeface="Calibri"/>
                <a:cs typeface="Calibri"/>
              </a:rPr>
              <a:t> </a:t>
            </a:r>
            <a:r>
              <a:rPr sz="1600" spc="-5" dirty="0">
                <a:solidFill>
                  <a:srgbClr val="001F5F"/>
                </a:solidFill>
                <a:latin typeface="Calibri"/>
                <a:cs typeface="Calibri"/>
              </a:rPr>
              <a:t>of</a:t>
            </a:r>
            <a:r>
              <a:rPr sz="1600" spc="15" dirty="0">
                <a:solidFill>
                  <a:srgbClr val="001F5F"/>
                </a:solidFill>
                <a:latin typeface="Calibri"/>
                <a:cs typeface="Calibri"/>
              </a:rPr>
              <a:t> </a:t>
            </a:r>
            <a:r>
              <a:rPr sz="1600" spc="-5" dirty="0">
                <a:solidFill>
                  <a:srgbClr val="001F5F"/>
                </a:solidFill>
                <a:latin typeface="Calibri"/>
                <a:cs typeface="Calibri"/>
              </a:rPr>
              <a:t>Qualified</a:t>
            </a:r>
            <a:r>
              <a:rPr sz="1600" spc="-35" dirty="0">
                <a:solidFill>
                  <a:srgbClr val="001F5F"/>
                </a:solidFill>
                <a:latin typeface="Calibri"/>
                <a:cs typeface="Calibri"/>
              </a:rPr>
              <a:t> </a:t>
            </a:r>
            <a:r>
              <a:rPr sz="1600" spc="-5" dirty="0">
                <a:solidFill>
                  <a:srgbClr val="001F5F"/>
                </a:solidFill>
                <a:latin typeface="Calibri"/>
                <a:cs typeface="Calibri"/>
              </a:rPr>
              <a:t>Plans and</a:t>
            </a:r>
            <a:r>
              <a:rPr sz="1600" spc="-10" dirty="0">
                <a:solidFill>
                  <a:srgbClr val="001F5F"/>
                </a:solidFill>
                <a:latin typeface="Calibri"/>
                <a:cs typeface="Calibri"/>
              </a:rPr>
              <a:t> </a:t>
            </a:r>
            <a:r>
              <a:rPr sz="1600" spc="-25" dirty="0">
                <a:solidFill>
                  <a:srgbClr val="001F5F"/>
                </a:solidFill>
                <a:latin typeface="Calibri"/>
                <a:cs typeface="Calibri"/>
              </a:rPr>
              <a:t>IRAs,”</a:t>
            </a:r>
            <a:r>
              <a:rPr sz="1600" spc="15" dirty="0">
                <a:solidFill>
                  <a:srgbClr val="001F5F"/>
                </a:solidFill>
                <a:latin typeface="Calibri"/>
                <a:cs typeface="Calibri"/>
              </a:rPr>
              <a:t> </a:t>
            </a:r>
            <a:r>
              <a:rPr sz="1600" spc="-5" dirty="0">
                <a:solidFill>
                  <a:srgbClr val="001F5F"/>
                </a:solidFill>
                <a:latin typeface="Calibri"/>
                <a:cs typeface="Calibri"/>
              </a:rPr>
              <a:t>47</a:t>
            </a:r>
            <a:r>
              <a:rPr sz="1600" spc="25" dirty="0">
                <a:solidFill>
                  <a:srgbClr val="001F5F"/>
                </a:solidFill>
                <a:latin typeface="Calibri"/>
                <a:cs typeface="Calibri"/>
              </a:rPr>
              <a:t> </a:t>
            </a:r>
            <a:r>
              <a:rPr sz="1600" spc="-15" dirty="0">
                <a:solidFill>
                  <a:srgbClr val="001F5F"/>
                </a:solidFill>
                <a:latin typeface="Calibri"/>
                <a:cs typeface="Calibri"/>
              </a:rPr>
              <a:t>Estate</a:t>
            </a:r>
            <a:r>
              <a:rPr sz="1600" spc="5" dirty="0">
                <a:solidFill>
                  <a:srgbClr val="001F5F"/>
                </a:solidFill>
                <a:latin typeface="Calibri"/>
                <a:cs typeface="Calibri"/>
              </a:rPr>
              <a:t> </a:t>
            </a:r>
            <a:r>
              <a:rPr sz="1600" spc="-5" dirty="0">
                <a:solidFill>
                  <a:srgbClr val="001F5F"/>
                </a:solidFill>
                <a:latin typeface="Calibri"/>
                <a:cs typeface="Calibri"/>
              </a:rPr>
              <a:t>Planning</a:t>
            </a:r>
            <a:r>
              <a:rPr sz="1600" spc="-30" dirty="0">
                <a:solidFill>
                  <a:srgbClr val="001F5F"/>
                </a:solidFill>
                <a:latin typeface="Calibri"/>
                <a:cs typeface="Calibri"/>
              </a:rPr>
              <a:t> </a:t>
            </a:r>
            <a:r>
              <a:rPr sz="1600" spc="-5" dirty="0">
                <a:solidFill>
                  <a:srgbClr val="001F5F"/>
                </a:solidFill>
                <a:latin typeface="Calibri"/>
                <a:cs typeface="Calibri"/>
              </a:rPr>
              <a:t>3</a:t>
            </a:r>
            <a:r>
              <a:rPr sz="1600" spc="10" dirty="0">
                <a:solidFill>
                  <a:srgbClr val="001F5F"/>
                </a:solidFill>
                <a:latin typeface="Calibri"/>
                <a:cs typeface="Calibri"/>
              </a:rPr>
              <a:t> </a:t>
            </a:r>
            <a:r>
              <a:rPr sz="1600" spc="-15" dirty="0">
                <a:solidFill>
                  <a:srgbClr val="001F5F"/>
                </a:solidFill>
                <a:latin typeface="Calibri"/>
                <a:cs typeface="Calibri"/>
              </a:rPr>
              <a:t>(May</a:t>
            </a:r>
            <a:r>
              <a:rPr sz="1600" spc="5" dirty="0">
                <a:solidFill>
                  <a:srgbClr val="001F5F"/>
                </a:solidFill>
                <a:latin typeface="Calibri"/>
                <a:cs typeface="Calibri"/>
              </a:rPr>
              <a:t> </a:t>
            </a:r>
            <a:r>
              <a:rPr sz="1600" spc="-10" dirty="0">
                <a:solidFill>
                  <a:srgbClr val="001F5F"/>
                </a:solidFill>
                <a:latin typeface="Calibri"/>
                <a:cs typeface="Calibri"/>
              </a:rPr>
              <a:t>2020).</a:t>
            </a:r>
            <a:r>
              <a:rPr sz="1600" spc="55" dirty="0">
                <a:solidFill>
                  <a:srgbClr val="001F5F"/>
                </a:solidFill>
                <a:latin typeface="Calibri"/>
                <a:cs typeface="Calibri"/>
              </a:rPr>
              <a:t> </a:t>
            </a:r>
            <a:r>
              <a:rPr sz="1600" spc="-5" dirty="0">
                <a:solidFill>
                  <a:srgbClr val="001F5F"/>
                </a:solidFill>
                <a:latin typeface="Calibri"/>
                <a:cs typeface="Calibri"/>
              </a:rPr>
              <a:t>Although</a:t>
            </a:r>
            <a:r>
              <a:rPr sz="1600" spc="-10" dirty="0">
                <a:solidFill>
                  <a:srgbClr val="001F5F"/>
                </a:solidFill>
                <a:latin typeface="Calibri"/>
                <a:cs typeface="Calibri"/>
              </a:rPr>
              <a:t> that</a:t>
            </a:r>
            <a:r>
              <a:rPr sz="1600" spc="-5" dirty="0">
                <a:solidFill>
                  <a:srgbClr val="001F5F"/>
                </a:solidFill>
                <a:latin typeface="Calibri"/>
                <a:cs typeface="Calibri"/>
              </a:rPr>
              <a:t> might</a:t>
            </a:r>
            <a:r>
              <a:rPr sz="1600" spc="-20" dirty="0">
                <a:solidFill>
                  <a:srgbClr val="001F5F"/>
                </a:solidFill>
                <a:latin typeface="Calibri"/>
                <a:cs typeface="Calibri"/>
              </a:rPr>
              <a:t> </a:t>
            </a:r>
            <a:r>
              <a:rPr sz="1600" spc="-10" dirty="0">
                <a:solidFill>
                  <a:srgbClr val="001F5F"/>
                </a:solidFill>
                <a:latin typeface="Calibri"/>
                <a:cs typeface="Calibri"/>
              </a:rPr>
              <a:t>directly</a:t>
            </a:r>
            <a:r>
              <a:rPr sz="1600" spc="10" dirty="0">
                <a:solidFill>
                  <a:srgbClr val="001F5F"/>
                </a:solidFill>
                <a:latin typeface="Calibri"/>
                <a:cs typeface="Calibri"/>
              </a:rPr>
              <a:t> </a:t>
            </a:r>
            <a:r>
              <a:rPr sz="1600" spc="-15" dirty="0">
                <a:solidFill>
                  <a:srgbClr val="001F5F"/>
                </a:solidFill>
                <a:latin typeface="Calibri"/>
                <a:cs typeface="Calibri"/>
              </a:rPr>
              <a:t>protect</a:t>
            </a:r>
            <a:r>
              <a:rPr sz="1600" spc="20" dirty="0">
                <a:solidFill>
                  <a:srgbClr val="001F5F"/>
                </a:solidFill>
                <a:latin typeface="Calibri"/>
                <a:cs typeface="Calibri"/>
              </a:rPr>
              <a:t> </a:t>
            </a:r>
            <a:r>
              <a:rPr sz="1600" spc="-5" dirty="0">
                <a:solidFill>
                  <a:srgbClr val="001F5F"/>
                </a:solidFill>
                <a:latin typeface="Calibri"/>
                <a:cs typeface="Calibri"/>
              </a:rPr>
              <a:t>the</a:t>
            </a:r>
            <a:r>
              <a:rPr sz="1600" spc="10" dirty="0">
                <a:solidFill>
                  <a:srgbClr val="001F5F"/>
                </a:solidFill>
                <a:latin typeface="Calibri"/>
                <a:cs typeface="Calibri"/>
              </a:rPr>
              <a:t> </a:t>
            </a:r>
            <a:r>
              <a:rPr sz="1600" spc="-10" dirty="0">
                <a:solidFill>
                  <a:srgbClr val="001F5F"/>
                </a:solidFill>
                <a:latin typeface="Calibri"/>
                <a:cs typeface="Calibri"/>
              </a:rPr>
              <a:t>income</a:t>
            </a:r>
            <a:r>
              <a:rPr sz="1600" spc="10" dirty="0">
                <a:solidFill>
                  <a:srgbClr val="001F5F"/>
                </a:solidFill>
                <a:latin typeface="Calibri"/>
                <a:cs typeface="Calibri"/>
              </a:rPr>
              <a:t> from </a:t>
            </a:r>
            <a:r>
              <a:rPr sz="1600" spc="15" dirty="0">
                <a:solidFill>
                  <a:srgbClr val="001F5F"/>
                </a:solidFill>
                <a:latin typeface="Calibri"/>
                <a:cs typeface="Calibri"/>
              </a:rPr>
              <a:t> </a:t>
            </a:r>
            <a:r>
              <a:rPr sz="1600" spc="-10" dirty="0">
                <a:solidFill>
                  <a:srgbClr val="001F5F"/>
                </a:solidFill>
                <a:latin typeface="Calibri"/>
                <a:cs typeface="Calibri"/>
              </a:rPr>
              <a:t>attachment by</a:t>
            </a:r>
            <a:r>
              <a:rPr sz="1600" spc="5" dirty="0">
                <a:solidFill>
                  <a:srgbClr val="001F5F"/>
                </a:solidFill>
                <a:latin typeface="Calibri"/>
                <a:cs typeface="Calibri"/>
              </a:rPr>
              <a:t> </a:t>
            </a:r>
            <a:r>
              <a:rPr sz="1600" spc="-5" dirty="0">
                <a:solidFill>
                  <a:srgbClr val="001F5F"/>
                </a:solidFill>
                <a:latin typeface="Calibri"/>
                <a:cs typeface="Calibri"/>
              </a:rPr>
              <a:t>a</a:t>
            </a:r>
            <a:r>
              <a:rPr sz="1600" dirty="0">
                <a:solidFill>
                  <a:srgbClr val="001F5F"/>
                </a:solidFill>
                <a:latin typeface="Calibri"/>
                <a:cs typeface="Calibri"/>
              </a:rPr>
              <a:t> </a:t>
            </a:r>
            <a:r>
              <a:rPr sz="1600" spc="-10" dirty="0">
                <a:solidFill>
                  <a:srgbClr val="001F5F"/>
                </a:solidFill>
                <a:latin typeface="Calibri"/>
                <a:cs typeface="Calibri"/>
              </a:rPr>
              <a:t>creditor</a:t>
            </a:r>
            <a:r>
              <a:rPr sz="1600" spc="10" dirty="0">
                <a:solidFill>
                  <a:srgbClr val="001F5F"/>
                </a:solidFill>
                <a:latin typeface="Calibri"/>
                <a:cs typeface="Calibri"/>
              </a:rPr>
              <a:t> </a:t>
            </a:r>
            <a:r>
              <a:rPr sz="1600" spc="-5" dirty="0">
                <a:solidFill>
                  <a:srgbClr val="001F5F"/>
                </a:solidFill>
                <a:latin typeface="Calibri"/>
                <a:cs typeface="Calibri"/>
              </a:rPr>
              <a:t>of</a:t>
            </a:r>
            <a:r>
              <a:rPr sz="1600" spc="10" dirty="0">
                <a:solidFill>
                  <a:srgbClr val="001F5F"/>
                </a:solidFill>
                <a:latin typeface="Calibri"/>
                <a:cs typeface="Calibri"/>
              </a:rPr>
              <a:t> </a:t>
            </a:r>
            <a:r>
              <a:rPr sz="1600" spc="-5" dirty="0">
                <a:solidFill>
                  <a:srgbClr val="001F5F"/>
                </a:solidFill>
                <a:latin typeface="Calibri"/>
                <a:cs typeface="Calibri"/>
              </a:rPr>
              <a:t>the</a:t>
            </a:r>
            <a:r>
              <a:rPr sz="1600" spc="5" dirty="0">
                <a:solidFill>
                  <a:srgbClr val="001F5F"/>
                </a:solidFill>
                <a:latin typeface="Calibri"/>
                <a:cs typeface="Calibri"/>
              </a:rPr>
              <a:t> </a:t>
            </a:r>
            <a:r>
              <a:rPr sz="1600" spc="-5" dirty="0">
                <a:solidFill>
                  <a:srgbClr val="001F5F"/>
                </a:solidFill>
                <a:latin typeface="Calibri"/>
                <a:cs typeface="Calibri"/>
              </a:rPr>
              <a:t>descendant</a:t>
            </a:r>
            <a:r>
              <a:rPr sz="1600" dirty="0">
                <a:solidFill>
                  <a:srgbClr val="001F5F"/>
                </a:solidFill>
                <a:latin typeface="Calibri"/>
                <a:cs typeface="Calibri"/>
              </a:rPr>
              <a:t> </a:t>
            </a:r>
            <a:r>
              <a:rPr sz="1600" spc="-20" dirty="0">
                <a:solidFill>
                  <a:srgbClr val="001F5F"/>
                </a:solidFill>
                <a:latin typeface="Calibri"/>
                <a:cs typeface="Calibri"/>
              </a:rPr>
              <a:t>shareholder,</a:t>
            </a:r>
            <a:r>
              <a:rPr sz="1600" spc="15" dirty="0">
                <a:solidFill>
                  <a:srgbClr val="001F5F"/>
                </a:solidFill>
                <a:latin typeface="Calibri"/>
                <a:cs typeface="Calibri"/>
              </a:rPr>
              <a:t> </a:t>
            </a:r>
            <a:r>
              <a:rPr sz="1600" spc="-5" dirty="0">
                <a:solidFill>
                  <a:srgbClr val="001F5F"/>
                </a:solidFill>
                <a:latin typeface="Calibri"/>
                <a:cs typeface="Calibri"/>
              </a:rPr>
              <a:t>the</a:t>
            </a:r>
            <a:r>
              <a:rPr sz="1600" spc="10" dirty="0">
                <a:solidFill>
                  <a:srgbClr val="001F5F"/>
                </a:solidFill>
                <a:latin typeface="Calibri"/>
                <a:cs typeface="Calibri"/>
              </a:rPr>
              <a:t> </a:t>
            </a:r>
            <a:r>
              <a:rPr sz="1600" spc="-10" dirty="0">
                <a:solidFill>
                  <a:srgbClr val="001F5F"/>
                </a:solidFill>
                <a:latin typeface="Calibri"/>
                <a:cs typeface="Calibri"/>
              </a:rPr>
              <a:t>stock owned</a:t>
            </a:r>
            <a:r>
              <a:rPr sz="1600" spc="30" dirty="0">
                <a:solidFill>
                  <a:srgbClr val="001F5F"/>
                </a:solidFill>
                <a:latin typeface="Calibri"/>
                <a:cs typeface="Calibri"/>
              </a:rPr>
              <a:t> </a:t>
            </a:r>
            <a:r>
              <a:rPr sz="1600" spc="-10" dirty="0">
                <a:solidFill>
                  <a:srgbClr val="001F5F"/>
                </a:solidFill>
                <a:latin typeface="Calibri"/>
                <a:cs typeface="Calibri"/>
              </a:rPr>
              <a:t>by</a:t>
            </a:r>
            <a:r>
              <a:rPr sz="1600" spc="10" dirty="0">
                <a:solidFill>
                  <a:srgbClr val="001F5F"/>
                </a:solidFill>
                <a:latin typeface="Calibri"/>
                <a:cs typeface="Calibri"/>
              </a:rPr>
              <a:t> </a:t>
            </a:r>
            <a:r>
              <a:rPr sz="1600" spc="-5" dirty="0">
                <a:solidFill>
                  <a:srgbClr val="001F5F"/>
                </a:solidFill>
                <a:latin typeface="Calibri"/>
                <a:cs typeface="Calibri"/>
              </a:rPr>
              <a:t>the descendant</a:t>
            </a:r>
            <a:r>
              <a:rPr sz="1600" dirty="0">
                <a:solidFill>
                  <a:srgbClr val="001F5F"/>
                </a:solidFill>
                <a:latin typeface="Calibri"/>
                <a:cs typeface="Calibri"/>
              </a:rPr>
              <a:t> </a:t>
            </a:r>
            <a:r>
              <a:rPr sz="1600" spc="-5" dirty="0">
                <a:solidFill>
                  <a:srgbClr val="001F5F"/>
                </a:solidFill>
                <a:latin typeface="Calibri"/>
                <a:cs typeface="Calibri"/>
              </a:rPr>
              <a:t>will</a:t>
            </a:r>
            <a:r>
              <a:rPr sz="1600" spc="-10" dirty="0">
                <a:solidFill>
                  <a:srgbClr val="001F5F"/>
                </a:solidFill>
                <a:latin typeface="Calibri"/>
                <a:cs typeface="Calibri"/>
              </a:rPr>
              <a:t> </a:t>
            </a:r>
            <a:r>
              <a:rPr sz="1600" spc="-5" dirty="0">
                <a:solidFill>
                  <a:srgbClr val="001F5F"/>
                </a:solidFill>
                <a:latin typeface="Calibri"/>
                <a:cs typeface="Calibri"/>
              </a:rPr>
              <a:t>not</a:t>
            </a:r>
            <a:r>
              <a:rPr sz="1600" spc="15" dirty="0">
                <a:solidFill>
                  <a:srgbClr val="001F5F"/>
                </a:solidFill>
                <a:latin typeface="Calibri"/>
                <a:cs typeface="Calibri"/>
              </a:rPr>
              <a:t> </a:t>
            </a:r>
            <a:r>
              <a:rPr sz="1600" spc="-5" dirty="0">
                <a:solidFill>
                  <a:srgbClr val="001F5F"/>
                </a:solidFill>
                <a:latin typeface="Calibri"/>
                <a:cs typeface="Calibri"/>
              </a:rPr>
              <a:t>be </a:t>
            </a:r>
            <a:r>
              <a:rPr sz="1600" spc="-10" dirty="0">
                <a:solidFill>
                  <a:srgbClr val="001F5F"/>
                </a:solidFill>
                <a:latin typeface="Calibri"/>
                <a:cs typeface="Calibri"/>
              </a:rPr>
              <a:t>protected.</a:t>
            </a:r>
            <a:endParaRPr sz="1600" dirty="0">
              <a:latin typeface="Calibri"/>
              <a:cs typeface="Calibri"/>
            </a:endParaRPr>
          </a:p>
          <a:p>
            <a:pPr marL="241300" marR="5080" indent="-228600">
              <a:lnSpc>
                <a:spcPts val="1730"/>
              </a:lnSpc>
              <a:spcBef>
                <a:spcPts val="985"/>
              </a:spcBef>
              <a:buFont typeface="Arial"/>
              <a:buChar char="•"/>
              <a:tabLst>
                <a:tab pos="240665" algn="l"/>
                <a:tab pos="241300" algn="l"/>
              </a:tabLst>
            </a:pPr>
            <a:r>
              <a:rPr sz="1600" spc="-10" dirty="0">
                <a:solidFill>
                  <a:srgbClr val="001F5F"/>
                </a:solidFill>
                <a:latin typeface="Calibri"/>
                <a:cs typeface="Calibri"/>
              </a:rPr>
              <a:t>Hence,</a:t>
            </a:r>
            <a:r>
              <a:rPr sz="1600" spc="20" dirty="0">
                <a:solidFill>
                  <a:srgbClr val="001F5F"/>
                </a:solidFill>
                <a:latin typeface="Calibri"/>
                <a:cs typeface="Calibri"/>
              </a:rPr>
              <a:t> </a:t>
            </a:r>
            <a:r>
              <a:rPr sz="1600" spc="-10" dirty="0">
                <a:solidFill>
                  <a:srgbClr val="001F5F"/>
                </a:solidFill>
                <a:latin typeface="Calibri"/>
                <a:cs typeface="Calibri"/>
              </a:rPr>
              <a:t>instead</a:t>
            </a:r>
            <a:r>
              <a:rPr sz="1600" spc="-20" dirty="0">
                <a:solidFill>
                  <a:srgbClr val="001F5F"/>
                </a:solidFill>
                <a:latin typeface="Calibri"/>
                <a:cs typeface="Calibri"/>
              </a:rPr>
              <a:t> </a:t>
            </a:r>
            <a:r>
              <a:rPr sz="1600" spc="-5" dirty="0">
                <a:solidFill>
                  <a:srgbClr val="001F5F"/>
                </a:solidFill>
                <a:latin typeface="Calibri"/>
                <a:cs typeface="Calibri"/>
              </a:rPr>
              <a:t>of</a:t>
            </a:r>
            <a:r>
              <a:rPr sz="1600" spc="15" dirty="0">
                <a:solidFill>
                  <a:srgbClr val="001F5F"/>
                </a:solidFill>
                <a:latin typeface="Calibri"/>
                <a:cs typeface="Calibri"/>
              </a:rPr>
              <a:t> </a:t>
            </a:r>
            <a:r>
              <a:rPr sz="1600" spc="-10" dirty="0">
                <a:solidFill>
                  <a:srgbClr val="001F5F"/>
                </a:solidFill>
                <a:latin typeface="Calibri"/>
                <a:cs typeface="Calibri"/>
              </a:rPr>
              <a:t>having</a:t>
            </a:r>
            <a:r>
              <a:rPr sz="1600" spc="-15" dirty="0">
                <a:solidFill>
                  <a:srgbClr val="001F5F"/>
                </a:solidFill>
                <a:latin typeface="Calibri"/>
                <a:cs typeface="Calibri"/>
              </a:rPr>
              <a:t> </a:t>
            </a:r>
            <a:r>
              <a:rPr sz="1600" spc="-5" dirty="0">
                <a:solidFill>
                  <a:srgbClr val="001F5F"/>
                </a:solidFill>
                <a:latin typeface="Calibri"/>
                <a:cs typeface="Calibri"/>
              </a:rPr>
              <a:t>the</a:t>
            </a:r>
            <a:r>
              <a:rPr sz="1600" spc="10" dirty="0">
                <a:solidFill>
                  <a:srgbClr val="001F5F"/>
                </a:solidFill>
                <a:latin typeface="Calibri"/>
                <a:cs typeface="Calibri"/>
              </a:rPr>
              <a:t> </a:t>
            </a:r>
            <a:r>
              <a:rPr sz="1600" spc="-10" dirty="0">
                <a:solidFill>
                  <a:srgbClr val="001F5F"/>
                </a:solidFill>
                <a:latin typeface="Calibri"/>
                <a:cs typeface="Calibri"/>
              </a:rPr>
              <a:t>stock</a:t>
            </a:r>
            <a:r>
              <a:rPr sz="1600" dirty="0">
                <a:solidFill>
                  <a:srgbClr val="001F5F"/>
                </a:solidFill>
                <a:latin typeface="Calibri"/>
                <a:cs typeface="Calibri"/>
              </a:rPr>
              <a:t> </a:t>
            </a:r>
            <a:r>
              <a:rPr sz="1600" spc="-5" dirty="0">
                <a:solidFill>
                  <a:srgbClr val="001F5F"/>
                </a:solidFill>
                <a:latin typeface="Calibri"/>
                <a:cs typeface="Calibri"/>
              </a:rPr>
              <a:t>in the</a:t>
            </a:r>
            <a:r>
              <a:rPr sz="1600" dirty="0">
                <a:solidFill>
                  <a:srgbClr val="001F5F"/>
                </a:solidFill>
                <a:latin typeface="Calibri"/>
                <a:cs typeface="Calibri"/>
              </a:rPr>
              <a:t> </a:t>
            </a:r>
            <a:r>
              <a:rPr sz="1600" spc="-5" dirty="0">
                <a:solidFill>
                  <a:srgbClr val="001F5F"/>
                </a:solidFill>
                <a:latin typeface="Calibri"/>
                <a:cs typeface="Calibri"/>
              </a:rPr>
              <a:t>S</a:t>
            </a:r>
            <a:r>
              <a:rPr sz="1600" spc="10" dirty="0">
                <a:solidFill>
                  <a:srgbClr val="001F5F"/>
                </a:solidFill>
                <a:latin typeface="Calibri"/>
                <a:cs typeface="Calibri"/>
              </a:rPr>
              <a:t> </a:t>
            </a:r>
            <a:r>
              <a:rPr sz="1600" spc="-15" dirty="0">
                <a:solidFill>
                  <a:srgbClr val="001F5F"/>
                </a:solidFill>
                <a:latin typeface="Calibri"/>
                <a:cs typeface="Calibri"/>
              </a:rPr>
              <a:t>corporation</a:t>
            </a:r>
            <a:r>
              <a:rPr sz="1600" spc="40" dirty="0">
                <a:solidFill>
                  <a:srgbClr val="001F5F"/>
                </a:solidFill>
                <a:latin typeface="Calibri"/>
                <a:cs typeface="Calibri"/>
              </a:rPr>
              <a:t> </a:t>
            </a:r>
            <a:r>
              <a:rPr sz="1600" spc="-10" dirty="0">
                <a:solidFill>
                  <a:srgbClr val="001F5F"/>
                </a:solidFill>
                <a:latin typeface="Calibri"/>
                <a:cs typeface="Calibri"/>
              </a:rPr>
              <a:t>owned</a:t>
            </a:r>
            <a:r>
              <a:rPr sz="1600" spc="25" dirty="0">
                <a:solidFill>
                  <a:srgbClr val="001F5F"/>
                </a:solidFill>
                <a:latin typeface="Calibri"/>
                <a:cs typeface="Calibri"/>
              </a:rPr>
              <a:t> </a:t>
            </a:r>
            <a:r>
              <a:rPr sz="1600" spc="-10" dirty="0">
                <a:solidFill>
                  <a:srgbClr val="001F5F"/>
                </a:solidFill>
                <a:latin typeface="Calibri"/>
                <a:cs typeface="Calibri"/>
              </a:rPr>
              <a:t>by</a:t>
            </a:r>
            <a:r>
              <a:rPr sz="1600" spc="15" dirty="0">
                <a:solidFill>
                  <a:srgbClr val="001F5F"/>
                </a:solidFill>
                <a:latin typeface="Calibri"/>
                <a:cs typeface="Calibri"/>
              </a:rPr>
              <a:t> </a:t>
            </a:r>
            <a:r>
              <a:rPr sz="1600" spc="-5" dirty="0">
                <a:solidFill>
                  <a:srgbClr val="001F5F"/>
                </a:solidFill>
                <a:latin typeface="Calibri"/>
                <a:cs typeface="Calibri"/>
              </a:rPr>
              <a:t>a</a:t>
            </a:r>
            <a:r>
              <a:rPr sz="1600" dirty="0">
                <a:solidFill>
                  <a:srgbClr val="001F5F"/>
                </a:solidFill>
                <a:latin typeface="Calibri"/>
                <a:cs typeface="Calibri"/>
              </a:rPr>
              <a:t> </a:t>
            </a:r>
            <a:r>
              <a:rPr sz="1600" spc="-5" dirty="0">
                <a:solidFill>
                  <a:srgbClr val="001F5F"/>
                </a:solidFill>
                <a:latin typeface="Calibri"/>
                <a:cs typeface="Calibri"/>
              </a:rPr>
              <a:t>descendant,</a:t>
            </a:r>
            <a:r>
              <a:rPr sz="1600" spc="5" dirty="0">
                <a:solidFill>
                  <a:srgbClr val="001F5F"/>
                </a:solidFill>
                <a:latin typeface="Calibri"/>
                <a:cs typeface="Calibri"/>
              </a:rPr>
              <a:t> </a:t>
            </a:r>
            <a:r>
              <a:rPr sz="1600" spc="-5" dirty="0">
                <a:solidFill>
                  <a:srgbClr val="001F5F"/>
                </a:solidFill>
                <a:latin typeface="Calibri"/>
                <a:cs typeface="Calibri"/>
              </a:rPr>
              <a:t>it might be</a:t>
            </a:r>
            <a:r>
              <a:rPr sz="1600" spc="10" dirty="0">
                <a:solidFill>
                  <a:srgbClr val="001F5F"/>
                </a:solidFill>
                <a:latin typeface="Calibri"/>
                <a:cs typeface="Calibri"/>
              </a:rPr>
              <a:t> </a:t>
            </a:r>
            <a:r>
              <a:rPr sz="1600" spc="-15" dirty="0">
                <a:solidFill>
                  <a:srgbClr val="001F5F"/>
                </a:solidFill>
                <a:latin typeface="Calibri"/>
                <a:cs typeface="Calibri"/>
              </a:rPr>
              <a:t>preferable</a:t>
            </a:r>
            <a:r>
              <a:rPr sz="1600" spc="10" dirty="0">
                <a:solidFill>
                  <a:srgbClr val="001F5F"/>
                </a:solidFill>
                <a:latin typeface="Calibri"/>
                <a:cs typeface="Calibri"/>
              </a:rPr>
              <a:t> </a:t>
            </a:r>
            <a:r>
              <a:rPr sz="1600" spc="-10" dirty="0">
                <a:solidFill>
                  <a:srgbClr val="001F5F"/>
                </a:solidFill>
                <a:latin typeface="Calibri"/>
                <a:cs typeface="Calibri"/>
              </a:rPr>
              <a:t>to</a:t>
            </a:r>
            <a:r>
              <a:rPr sz="1600" spc="15" dirty="0">
                <a:solidFill>
                  <a:srgbClr val="001F5F"/>
                </a:solidFill>
                <a:latin typeface="Calibri"/>
                <a:cs typeface="Calibri"/>
              </a:rPr>
              <a:t> </a:t>
            </a:r>
            <a:r>
              <a:rPr sz="1600" spc="-15" dirty="0">
                <a:solidFill>
                  <a:srgbClr val="001F5F"/>
                </a:solidFill>
                <a:latin typeface="Calibri"/>
                <a:cs typeface="Calibri"/>
              </a:rPr>
              <a:t>have</a:t>
            </a:r>
            <a:r>
              <a:rPr sz="1600" spc="5" dirty="0">
                <a:solidFill>
                  <a:srgbClr val="001F5F"/>
                </a:solidFill>
                <a:latin typeface="Calibri"/>
                <a:cs typeface="Calibri"/>
              </a:rPr>
              <a:t> </a:t>
            </a:r>
            <a:r>
              <a:rPr sz="1600" spc="-5" dirty="0">
                <a:solidFill>
                  <a:srgbClr val="001F5F"/>
                </a:solidFill>
                <a:latin typeface="Calibri"/>
                <a:cs typeface="Calibri"/>
              </a:rPr>
              <a:t>the</a:t>
            </a:r>
            <a:r>
              <a:rPr sz="1600" spc="15" dirty="0">
                <a:solidFill>
                  <a:srgbClr val="001F5F"/>
                </a:solidFill>
                <a:latin typeface="Calibri"/>
                <a:cs typeface="Calibri"/>
              </a:rPr>
              <a:t> </a:t>
            </a:r>
            <a:r>
              <a:rPr sz="1600" spc="-10" dirty="0">
                <a:solidFill>
                  <a:srgbClr val="001F5F"/>
                </a:solidFill>
                <a:latin typeface="Calibri"/>
                <a:cs typeface="Calibri"/>
              </a:rPr>
              <a:t>stock</a:t>
            </a:r>
            <a:r>
              <a:rPr sz="1600" spc="-5" dirty="0">
                <a:solidFill>
                  <a:srgbClr val="001F5F"/>
                </a:solidFill>
                <a:latin typeface="Calibri"/>
                <a:cs typeface="Calibri"/>
              </a:rPr>
              <a:t> </a:t>
            </a:r>
            <a:r>
              <a:rPr sz="1600" spc="-10" dirty="0">
                <a:solidFill>
                  <a:srgbClr val="001F5F"/>
                </a:solidFill>
                <a:latin typeface="Calibri"/>
                <a:cs typeface="Calibri"/>
              </a:rPr>
              <a:t>owned</a:t>
            </a:r>
            <a:r>
              <a:rPr sz="1600" spc="95" dirty="0">
                <a:solidFill>
                  <a:srgbClr val="001F5F"/>
                </a:solidFill>
                <a:latin typeface="Calibri"/>
                <a:cs typeface="Calibri"/>
              </a:rPr>
              <a:t> </a:t>
            </a:r>
            <a:r>
              <a:rPr sz="1600" spc="-10" dirty="0">
                <a:solidFill>
                  <a:srgbClr val="001F5F"/>
                </a:solidFill>
                <a:latin typeface="Calibri"/>
                <a:cs typeface="Calibri"/>
              </a:rPr>
              <a:t>by</a:t>
            </a:r>
            <a:r>
              <a:rPr sz="1600" spc="15" dirty="0">
                <a:solidFill>
                  <a:srgbClr val="001F5F"/>
                </a:solidFill>
                <a:latin typeface="Calibri"/>
                <a:cs typeface="Calibri"/>
              </a:rPr>
              <a:t> </a:t>
            </a:r>
            <a:r>
              <a:rPr sz="1600" spc="-5" dirty="0">
                <a:solidFill>
                  <a:srgbClr val="001F5F"/>
                </a:solidFill>
                <a:latin typeface="Calibri"/>
                <a:cs typeface="Calibri"/>
              </a:rPr>
              <a:t>a </a:t>
            </a:r>
            <a:r>
              <a:rPr sz="1600" dirty="0">
                <a:solidFill>
                  <a:srgbClr val="001F5F"/>
                </a:solidFill>
                <a:latin typeface="Calibri"/>
                <a:cs typeface="Calibri"/>
              </a:rPr>
              <a:t> </a:t>
            </a:r>
            <a:r>
              <a:rPr sz="1600" spc="-10" dirty="0">
                <a:solidFill>
                  <a:srgbClr val="001F5F"/>
                </a:solidFill>
                <a:latin typeface="Calibri"/>
                <a:cs typeface="Calibri"/>
              </a:rPr>
              <a:t>QSST</a:t>
            </a:r>
            <a:r>
              <a:rPr sz="1600" spc="35" dirty="0">
                <a:solidFill>
                  <a:srgbClr val="001F5F"/>
                </a:solidFill>
                <a:latin typeface="Calibri"/>
                <a:cs typeface="Calibri"/>
              </a:rPr>
              <a:t> </a:t>
            </a:r>
            <a:r>
              <a:rPr sz="1600" spc="-15" dirty="0">
                <a:solidFill>
                  <a:srgbClr val="001F5F"/>
                </a:solidFill>
                <a:latin typeface="Calibri"/>
                <a:cs typeface="Calibri"/>
              </a:rPr>
              <a:t>for</a:t>
            </a:r>
            <a:r>
              <a:rPr sz="1600" spc="40" dirty="0">
                <a:solidFill>
                  <a:srgbClr val="001F5F"/>
                </a:solidFill>
                <a:latin typeface="Calibri"/>
                <a:cs typeface="Calibri"/>
              </a:rPr>
              <a:t> </a:t>
            </a:r>
            <a:r>
              <a:rPr sz="1600" spc="-5" dirty="0">
                <a:solidFill>
                  <a:srgbClr val="001F5F"/>
                </a:solidFill>
                <a:latin typeface="Calibri"/>
                <a:cs typeface="Calibri"/>
              </a:rPr>
              <a:t>the</a:t>
            </a:r>
            <a:r>
              <a:rPr sz="1600" spc="30" dirty="0">
                <a:solidFill>
                  <a:srgbClr val="001F5F"/>
                </a:solidFill>
                <a:latin typeface="Calibri"/>
                <a:cs typeface="Calibri"/>
              </a:rPr>
              <a:t> </a:t>
            </a:r>
            <a:r>
              <a:rPr sz="1600" spc="-10" dirty="0">
                <a:solidFill>
                  <a:srgbClr val="001F5F"/>
                </a:solidFill>
                <a:latin typeface="Calibri"/>
                <a:cs typeface="Calibri"/>
              </a:rPr>
              <a:t>descendant.</a:t>
            </a:r>
            <a:r>
              <a:rPr sz="1600" spc="380" dirty="0">
                <a:solidFill>
                  <a:srgbClr val="001F5F"/>
                </a:solidFill>
                <a:latin typeface="Calibri"/>
                <a:cs typeface="Calibri"/>
              </a:rPr>
              <a:t> </a:t>
            </a:r>
            <a:r>
              <a:rPr sz="1600" spc="-10" dirty="0">
                <a:solidFill>
                  <a:srgbClr val="001F5F"/>
                </a:solidFill>
                <a:latin typeface="Calibri"/>
                <a:cs typeface="Calibri"/>
              </a:rPr>
              <a:t>The</a:t>
            </a:r>
            <a:r>
              <a:rPr sz="1600" spc="35" dirty="0">
                <a:solidFill>
                  <a:srgbClr val="001F5F"/>
                </a:solidFill>
                <a:latin typeface="Calibri"/>
                <a:cs typeface="Calibri"/>
              </a:rPr>
              <a:t> </a:t>
            </a:r>
            <a:r>
              <a:rPr sz="1600" spc="-10" dirty="0">
                <a:solidFill>
                  <a:srgbClr val="001F5F"/>
                </a:solidFill>
                <a:latin typeface="Calibri"/>
                <a:cs typeface="Calibri"/>
              </a:rPr>
              <a:t>income</a:t>
            </a:r>
            <a:r>
              <a:rPr sz="1600" spc="25" dirty="0">
                <a:solidFill>
                  <a:srgbClr val="001F5F"/>
                </a:solidFill>
                <a:latin typeface="Calibri"/>
                <a:cs typeface="Calibri"/>
              </a:rPr>
              <a:t> </a:t>
            </a:r>
            <a:r>
              <a:rPr sz="1600" spc="-5" dirty="0">
                <a:solidFill>
                  <a:srgbClr val="001F5F"/>
                </a:solidFill>
                <a:latin typeface="Calibri"/>
                <a:cs typeface="Calibri"/>
              </a:rPr>
              <a:t>of</a:t>
            </a:r>
            <a:r>
              <a:rPr sz="1600" spc="25" dirty="0">
                <a:solidFill>
                  <a:srgbClr val="001F5F"/>
                </a:solidFill>
                <a:latin typeface="Calibri"/>
                <a:cs typeface="Calibri"/>
              </a:rPr>
              <a:t> </a:t>
            </a:r>
            <a:r>
              <a:rPr sz="1600" spc="-5" dirty="0">
                <a:solidFill>
                  <a:srgbClr val="001F5F"/>
                </a:solidFill>
                <a:latin typeface="Calibri"/>
                <a:cs typeface="Calibri"/>
              </a:rPr>
              <a:t>the</a:t>
            </a:r>
            <a:r>
              <a:rPr sz="1600" spc="30" dirty="0">
                <a:solidFill>
                  <a:srgbClr val="001F5F"/>
                </a:solidFill>
                <a:latin typeface="Calibri"/>
                <a:cs typeface="Calibri"/>
              </a:rPr>
              <a:t> </a:t>
            </a:r>
            <a:r>
              <a:rPr sz="1600" spc="-5" dirty="0">
                <a:solidFill>
                  <a:srgbClr val="001F5F"/>
                </a:solidFill>
                <a:latin typeface="Calibri"/>
                <a:cs typeface="Calibri"/>
              </a:rPr>
              <a:t>S</a:t>
            </a:r>
            <a:r>
              <a:rPr sz="1600" spc="25" dirty="0">
                <a:solidFill>
                  <a:srgbClr val="001F5F"/>
                </a:solidFill>
                <a:latin typeface="Calibri"/>
                <a:cs typeface="Calibri"/>
              </a:rPr>
              <a:t> </a:t>
            </a:r>
            <a:r>
              <a:rPr sz="1600" spc="-15" dirty="0">
                <a:solidFill>
                  <a:srgbClr val="001F5F"/>
                </a:solidFill>
                <a:latin typeface="Calibri"/>
                <a:cs typeface="Calibri"/>
              </a:rPr>
              <a:t>corporation</a:t>
            </a:r>
            <a:r>
              <a:rPr sz="1600" spc="55" dirty="0">
                <a:solidFill>
                  <a:srgbClr val="001F5F"/>
                </a:solidFill>
                <a:latin typeface="Calibri"/>
                <a:cs typeface="Calibri"/>
              </a:rPr>
              <a:t> </a:t>
            </a:r>
            <a:r>
              <a:rPr sz="1600" spc="-5" dirty="0">
                <a:solidFill>
                  <a:srgbClr val="001F5F"/>
                </a:solidFill>
                <a:latin typeface="Calibri"/>
                <a:cs typeface="Calibri"/>
              </a:rPr>
              <a:t>(including </a:t>
            </a:r>
            <a:r>
              <a:rPr sz="1600" spc="-10" dirty="0">
                <a:solidFill>
                  <a:srgbClr val="001F5F"/>
                </a:solidFill>
                <a:latin typeface="Calibri"/>
                <a:cs typeface="Calibri"/>
              </a:rPr>
              <a:t>any</a:t>
            </a:r>
            <a:r>
              <a:rPr sz="1600" spc="25" dirty="0">
                <a:solidFill>
                  <a:srgbClr val="001F5F"/>
                </a:solidFill>
                <a:latin typeface="Calibri"/>
                <a:cs typeface="Calibri"/>
              </a:rPr>
              <a:t> </a:t>
            </a:r>
            <a:r>
              <a:rPr sz="1600" spc="-10" dirty="0">
                <a:solidFill>
                  <a:srgbClr val="001F5F"/>
                </a:solidFill>
                <a:latin typeface="Calibri"/>
                <a:cs typeface="Calibri"/>
              </a:rPr>
              <a:t>DNI</a:t>
            </a:r>
            <a:r>
              <a:rPr sz="1600" spc="30" dirty="0">
                <a:solidFill>
                  <a:srgbClr val="001F5F"/>
                </a:solidFill>
                <a:latin typeface="Calibri"/>
                <a:cs typeface="Calibri"/>
              </a:rPr>
              <a:t> </a:t>
            </a:r>
            <a:r>
              <a:rPr sz="1600" spc="-10" dirty="0">
                <a:solidFill>
                  <a:srgbClr val="001F5F"/>
                </a:solidFill>
                <a:latin typeface="Calibri"/>
                <a:cs typeface="Calibri"/>
              </a:rPr>
              <a:t>distributed</a:t>
            </a:r>
            <a:r>
              <a:rPr sz="1600" dirty="0">
                <a:solidFill>
                  <a:srgbClr val="001F5F"/>
                </a:solidFill>
                <a:latin typeface="Calibri"/>
                <a:cs typeface="Calibri"/>
              </a:rPr>
              <a:t> </a:t>
            </a:r>
            <a:r>
              <a:rPr sz="1600" spc="-10" dirty="0">
                <a:solidFill>
                  <a:srgbClr val="001F5F"/>
                </a:solidFill>
                <a:latin typeface="Calibri"/>
                <a:cs typeface="Calibri"/>
              </a:rPr>
              <a:t>to</a:t>
            </a:r>
            <a:r>
              <a:rPr sz="1600" spc="35" dirty="0">
                <a:solidFill>
                  <a:srgbClr val="001F5F"/>
                </a:solidFill>
                <a:latin typeface="Calibri"/>
                <a:cs typeface="Calibri"/>
              </a:rPr>
              <a:t> </a:t>
            </a:r>
            <a:r>
              <a:rPr sz="1600" spc="-5" dirty="0">
                <a:solidFill>
                  <a:srgbClr val="001F5F"/>
                </a:solidFill>
                <a:latin typeface="Calibri"/>
                <a:cs typeface="Calibri"/>
              </a:rPr>
              <a:t>it)</a:t>
            </a:r>
            <a:r>
              <a:rPr sz="1600" spc="20" dirty="0">
                <a:solidFill>
                  <a:srgbClr val="001F5F"/>
                </a:solidFill>
                <a:latin typeface="Calibri"/>
                <a:cs typeface="Calibri"/>
              </a:rPr>
              <a:t> </a:t>
            </a:r>
            <a:r>
              <a:rPr sz="1600" spc="-5" dirty="0">
                <a:solidFill>
                  <a:srgbClr val="001F5F"/>
                </a:solidFill>
                <a:latin typeface="Calibri"/>
                <a:cs typeface="Calibri"/>
              </a:rPr>
              <a:t>will</a:t>
            </a:r>
            <a:r>
              <a:rPr sz="1600" spc="5" dirty="0">
                <a:solidFill>
                  <a:srgbClr val="001F5F"/>
                </a:solidFill>
                <a:latin typeface="Calibri"/>
                <a:cs typeface="Calibri"/>
              </a:rPr>
              <a:t> </a:t>
            </a:r>
            <a:r>
              <a:rPr sz="1600" spc="-5" dirty="0">
                <a:solidFill>
                  <a:srgbClr val="001F5F"/>
                </a:solidFill>
                <a:latin typeface="Calibri"/>
                <a:cs typeface="Calibri"/>
              </a:rPr>
              <a:t>be</a:t>
            </a:r>
            <a:r>
              <a:rPr sz="1600" spc="30" dirty="0">
                <a:solidFill>
                  <a:srgbClr val="001F5F"/>
                </a:solidFill>
                <a:latin typeface="Calibri"/>
                <a:cs typeface="Calibri"/>
              </a:rPr>
              <a:t> </a:t>
            </a:r>
            <a:r>
              <a:rPr sz="1600" spc="-15" dirty="0">
                <a:solidFill>
                  <a:srgbClr val="001F5F"/>
                </a:solidFill>
                <a:latin typeface="Calibri"/>
                <a:cs typeface="Calibri"/>
              </a:rPr>
              <a:t>taxed</a:t>
            </a:r>
            <a:r>
              <a:rPr sz="1600" spc="15" dirty="0">
                <a:solidFill>
                  <a:srgbClr val="001F5F"/>
                </a:solidFill>
                <a:latin typeface="Calibri"/>
                <a:cs typeface="Calibri"/>
              </a:rPr>
              <a:t> </a:t>
            </a:r>
            <a:r>
              <a:rPr sz="1600" spc="-10" dirty="0">
                <a:solidFill>
                  <a:srgbClr val="001F5F"/>
                </a:solidFill>
                <a:latin typeface="Calibri"/>
                <a:cs typeface="Calibri"/>
              </a:rPr>
              <a:t>to</a:t>
            </a:r>
            <a:r>
              <a:rPr sz="1600" spc="30" dirty="0">
                <a:solidFill>
                  <a:srgbClr val="001F5F"/>
                </a:solidFill>
                <a:latin typeface="Calibri"/>
                <a:cs typeface="Calibri"/>
              </a:rPr>
              <a:t> </a:t>
            </a:r>
            <a:r>
              <a:rPr sz="1600" spc="-5" dirty="0">
                <a:solidFill>
                  <a:srgbClr val="001F5F"/>
                </a:solidFill>
                <a:latin typeface="Calibri"/>
                <a:cs typeface="Calibri"/>
              </a:rPr>
              <a:t>the</a:t>
            </a:r>
            <a:r>
              <a:rPr sz="1600" spc="25" dirty="0">
                <a:solidFill>
                  <a:srgbClr val="001F5F"/>
                </a:solidFill>
                <a:latin typeface="Calibri"/>
                <a:cs typeface="Calibri"/>
              </a:rPr>
              <a:t> </a:t>
            </a:r>
            <a:r>
              <a:rPr sz="1600" dirty="0">
                <a:solidFill>
                  <a:srgbClr val="001F5F"/>
                </a:solidFill>
                <a:latin typeface="Calibri"/>
                <a:cs typeface="Calibri"/>
              </a:rPr>
              <a:t>descendant</a:t>
            </a:r>
            <a:r>
              <a:rPr sz="1600" spc="30" dirty="0">
                <a:solidFill>
                  <a:srgbClr val="001F5F"/>
                </a:solidFill>
                <a:latin typeface="Calibri"/>
                <a:cs typeface="Calibri"/>
              </a:rPr>
              <a:t> </a:t>
            </a:r>
            <a:r>
              <a:rPr sz="1600" spc="-5" dirty="0">
                <a:solidFill>
                  <a:srgbClr val="001F5F"/>
                </a:solidFill>
                <a:latin typeface="Calibri"/>
                <a:cs typeface="Calibri"/>
              </a:rPr>
              <a:t>as </a:t>
            </a:r>
            <a:r>
              <a:rPr sz="1600" dirty="0">
                <a:solidFill>
                  <a:srgbClr val="001F5F"/>
                </a:solidFill>
                <a:latin typeface="Calibri"/>
                <a:cs typeface="Calibri"/>
              </a:rPr>
              <a:t> </a:t>
            </a:r>
            <a:r>
              <a:rPr sz="1600" spc="-5" dirty="0">
                <a:solidFill>
                  <a:srgbClr val="001F5F"/>
                </a:solidFill>
                <a:latin typeface="Calibri"/>
                <a:cs typeface="Calibri"/>
              </a:rPr>
              <a:t>the</a:t>
            </a:r>
            <a:r>
              <a:rPr sz="1600" spc="30" dirty="0">
                <a:solidFill>
                  <a:srgbClr val="001F5F"/>
                </a:solidFill>
                <a:latin typeface="Calibri"/>
                <a:cs typeface="Calibri"/>
              </a:rPr>
              <a:t> </a:t>
            </a:r>
            <a:r>
              <a:rPr sz="1600" spc="-5" dirty="0">
                <a:solidFill>
                  <a:srgbClr val="001F5F"/>
                </a:solidFill>
                <a:latin typeface="Calibri"/>
                <a:cs typeface="Calibri"/>
              </a:rPr>
              <a:t>beneficiary</a:t>
            </a:r>
            <a:r>
              <a:rPr sz="1600" spc="35" dirty="0">
                <a:solidFill>
                  <a:srgbClr val="001F5F"/>
                </a:solidFill>
                <a:latin typeface="Calibri"/>
                <a:cs typeface="Calibri"/>
              </a:rPr>
              <a:t> </a:t>
            </a:r>
            <a:r>
              <a:rPr sz="1600" spc="-5" dirty="0">
                <a:solidFill>
                  <a:srgbClr val="001F5F"/>
                </a:solidFill>
                <a:latin typeface="Calibri"/>
                <a:cs typeface="Calibri"/>
              </a:rPr>
              <a:t>of</a:t>
            </a:r>
            <a:r>
              <a:rPr sz="1600" spc="40" dirty="0">
                <a:solidFill>
                  <a:srgbClr val="001F5F"/>
                </a:solidFill>
                <a:latin typeface="Calibri"/>
                <a:cs typeface="Calibri"/>
              </a:rPr>
              <a:t> </a:t>
            </a:r>
            <a:r>
              <a:rPr sz="1600" spc="-5" dirty="0">
                <a:solidFill>
                  <a:srgbClr val="001F5F"/>
                </a:solidFill>
                <a:latin typeface="Calibri"/>
                <a:cs typeface="Calibri"/>
              </a:rPr>
              <a:t>the</a:t>
            </a:r>
            <a:r>
              <a:rPr sz="1600" spc="35" dirty="0">
                <a:solidFill>
                  <a:srgbClr val="001F5F"/>
                </a:solidFill>
                <a:latin typeface="Calibri"/>
                <a:cs typeface="Calibri"/>
              </a:rPr>
              <a:t> </a:t>
            </a:r>
            <a:r>
              <a:rPr sz="1600" spc="-10" dirty="0">
                <a:solidFill>
                  <a:srgbClr val="001F5F"/>
                </a:solidFill>
                <a:latin typeface="Calibri"/>
                <a:cs typeface="Calibri"/>
              </a:rPr>
              <a:t>QSST</a:t>
            </a:r>
            <a:r>
              <a:rPr sz="1600" spc="55" dirty="0">
                <a:solidFill>
                  <a:srgbClr val="001F5F"/>
                </a:solidFill>
                <a:latin typeface="Calibri"/>
                <a:cs typeface="Calibri"/>
              </a:rPr>
              <a:t> </a:t>
            </a:r>
            <a:r>
              <a:rPr sz="1600" spc="-5" dirty="0">
                <a:solidFill>
                  <a:srgbClr val="001F5F"/>
                </a:solidFill>
                <a:latin typeface="Calibri"/>
                <a:cs typeface="Calibri"/>
              </a:rPr>
              <a:t>without</a:t>
            </a:r>
            <a:r>
              <a:rPr sz="1600" spc="35" dirty="0">
                <a:solidFill>
                  <a:srgbClr val="001F5F"/>
                </a:solidFill>
                <a:latin typeface="Calibri"/>
                <a:cs typeface="Calibri"/>
              </a:rPr>
              <a:t> </a:t>
            </a:r>
            <a:r>
              <a:rPr sz="1600" spc="-5" dirty="0">
                <a:solidFill>
                  <a:srgbClr val="001F5F"/>
                </a:solidFill>
                <a:latin typeface="Calibri"/>
                <a:cs typeface="Calibri"/>
              </a:rPr>
              <a:t>making</a:t>
            </a:r>
            <a:r>
              <a:rPr sz="1600" spc="25" dirty="0">
                <a:solidFill>
                  <a:srgbClr val="001F5F"/>
                </a:solidFill>
                <a:latin typeface="Calibri"/>
                <a:cs typeface="Calibri"/>
              </a:rPr>
              <a:t> </a:t>
            </a:r>
            <a:r>
              <a:rPr sz="1600" spc="-5" dirty="0">
                <a:solidFill>
                  <a:srgbClr val="001F5F"/>
                </a:solidFill>
                <a:latin typeface="Calibri"/>
                <a:cs typeface="Calibri"/>
              </a:rPr>
              <a:t>either</a:t>
            </a:r>
            <a:r>
              <a:rPr sz="1600" spc="40" dirty="0">
                <a:solidFill>
                  <a:srgbClr val="001F5F"/>
                </a:solidFill>
                <a:latin typeface="Calibri"/>
                <a:cs typeface="Calibri"/>
              </a:rPr>
              <a:t> </a:t>
            </a:r>
            <a:r>
              <a:rPr sz="1600" spc="-5" dirty="0">
                <a:solidFill>
                  <a:srgbClr val="001F5F"/>
                </a:solidFill>
                <a:latin typeface="Calibri"/>
                <a:cs typeface="Calibri"/>
              </a:rPr>
              <a:t>the</a:t>
            </a:r>
            <a:r>
              <a:rPr sz="1600" spc="40" dirty="0">
                <a:solidFill>
                  <a:srgbClr val="001F5F"/>
                </a:solidFill>
                <a:latin typeface="Calibri"/>
                <a:cs typeface="Calibri"/>
              </a:rPr>
              <a:t> </a:t>
            </a:r>
            <a:r>
              <a:rPr sz="1600" spc="-10" dirty="0">
                <a:solidFill>
                  <a:srgbClr val="001F5F"/>
                </a:solidFill>
                <a:latin typeface="Calibri"/>
                <a:cs typeface="Calibri"/>
              </a:rPr>
              <a:t>income</a:t>
            </a:r>
            <a:r>
              <a:rPr sz="1600" spc="35" dirty="0">
                <a:solidFill>
                  <a:srgbClr val="001F5F"/>
                </a:solidFill>
                <a:latin typeface="Calibri"/>
                <a:cs typeface="Calibri"/>
              </a:rPr>
              <a:t> </a:t>
            </a:r>
            <a:r>
              <a:rPr sz="1600" spc="-5" dirty="0">
                <a:solidFill>
                  <a:srgbClr val="001F5F"/>
                </a:solidFill>
                <a:latin typeface="Calibri"/>
                <a:cs typeface="Calibri"/>
              </a:rPr>
              <a:t>(if</a:t>
            </a:r>
            <a:r>
              <a:rPr sz="1600" spc="25" dirty="0">
                <a:solidFill>
                  <a:srgbClr val="001F5F"/>
                </a:solidFill>
                <a:latin typeface="Calibri"/>
                <a:cs typeface="Calibri"/>
              </a:rPr>
              <a:t> </a:t>
            </a:r>
            <a:r>
              <a:rPr sz="1600" spc="-10" dirty="0">
                <a:solidFill>
                  <a:srgbClr val="001F5F"/>
                </a:solidFill>
                <a:latin typeface="Calibri"/>
                <a:cs typeface="Calibri"/>
              </a:rPr>
              <a:t>not</a:t>
            </a:r>
            <a:r>
              <a:rPr sz="1600" spc="50" dirty="0">
                <a:solidFill>
                  <a:srgbClr val="001F5F"/>
                </a:solidFill>
                <a:latin typeface="Calibri"/>
                <a:cs typeface="Calibri"/>
              </a:rPr>
              <a:t> </a:t>
            </a:r>
            <a:r>
              <a:rPr sz="1600" spc="-10" dirty="0">
                <a:solidFill>
                  <a:srgbClr val="001F5F"/>
                </a:solidFill>
                <a:latin typeface="Calibri"/>
                <a:cs typeface="Calibri"/>
              </a:rPr>
              <a:t>distributed</a:t>
            </a:r>
            <a:r>
              <a:rPr sz="1600" spc="10" dirty="0">
                <a:solidFill>
                  <a:srgbClr val="001F5F"/>
                </a:solidFill>
                <a:latin typeface="Calibri"/>
                <a:cs typeface="Calibri"/>
              </a:rPr>
              <a:t> </a:t>
            </a:r>
            <a:r>
              <a:rPr sz="1600" spc="-5" dirty="0">
                <a:solidFill>
                  <a:srgbClr val="001F5F"/>
                </a:solidFill>
                <a:latin typeface="Calibri"/>
                <a:cs typeface="Calibri"/>
              </a:rPr>
              <a:t>or</a:t>
            </a:r>
            <a:r>
              <a:rPr sz="1600" spc="45" dirty="0">
                <a:solidFill>
                  <a:srgbClr val="001F5F"/>
                </a:solidFill>
                <a:latin typeface="Calibri"/>
                <a:cs typeface="Calibri"/>
              </a:rPr>
              <a:t> </a:t>
            </a:r>
            <a:r>
              <a:rPr sz="1600" spc="-10" dirty="0">
                <a:solidFill>
                  <a:srgbClr val="001F5F"/>
                </a:solidFill>
                <a:latin typeface="Calibri"/>
                <a:cs typeface="Calibri"/>
              </a:rPr>
              <a:t>distributable</a:t>
            </a:r>
            <a:r>
              <a:rPr sz="1600" spc="5" dirty="0">
                <a:solidFill>
                  <a:srgbClr val="001F5F"/>
                </a:solidFill>
                <a:latin typeface="Calibri"/>
                <a:cs typeface="Calibri"/>
              </a:rPr>
              <a:t> </a:t>
            </a:r>
            <a:r>
              <a:rPr sz="1600" spc="-15" dirty="0">
                <a:solidFill>
                  <a:srgbClr val="001F5F"/>
                </a:solidFill>
                <a:latin typeface="Calibri"/>
                <a:cs typeface="Calibri"/>
              </a:rPr>
              <a:t>from</a:t>
            </a:r>
            <a:r>
              <a:rPr sz="1600" spc="40" dirty="0">
                <a:solidFill>
                  <a:srgbClr val="001F5F"/>
                </a:solidFill>
                <a:latin typeface="Calibri"/>
                <a:cs typeface="Calibri"/>
              </a:rPr>
              <a:t> </a:t>
            </a:r>
            <a:r>
              <a:rPr sz="1600" spc="-5" dirty="0">
                <a:solidFill>
                  <a:srgbClr val="001F5F"/>
                </a:solidFill>
                <a:latin typeface="Calibri"/>
                <a:cs typeface="Calibri"/>
              </a:rPr>
              <a:t>the</a:t>
            </a:r>
            <a:r>
              <a:rPr sz="1600" spc="40" dirty="0">
                <a:solidFill>
                  <a:srgbClr val="001F5F"/>
                </a:solidFill>
                <a:latin typeface="Calibri"/>
                <a:cs typeface="Calibri"/>
              </a:rPr>
              <a:t> </a:t>
            </a:r>
            <a:r>
              <a:rPr sz="1600" spc="-5" dirty="0">
                <a:solidFill>
                  <a:srgbClr val="001F5F"/>
                </a:solidFill>
                <a:latin typeface="Calibri"/>
                <a:cs typeface="Calibri"/>
              </a:rPr>
              <a:t>S</a:t>
            </a:r>
            <a:r>
              <a:rPr sz="1600" spc="30" dirty="0">
                <a:solidFill>
                  <a:srgbClr val="001F5F"/>
                </a:solidFill>
                <a:latin typeface="Calibri"/>
                <a:cs typeface="Calibri"/>
              </a:rPr>
              <a:t> </a:t>
            </a:r>
            <a:r>
              <a:rPr sz="1600" spc="-15" dirty="0">
                <a:solidFill>
                  <a:srgbClr val="001F5F"/>
                </a:solidFill>
                <a:latin typeface="Calibri"/>
                <a:cs typeface="Calibri"/>
              </a:rPr>
              <a:t>corporation)</a:t>
            </a:r>
            <a:r>
              <a:rPr sz="1600" spc="75" dirty="0">
                <a:solidFill>
                  <a:srgbClr val="001F5F"/>
                </a:solidFill>
                <a:latin typeface="Calibri"/>
                <a:cs typeface="Calibri"/>
              </a:rPr>
              <a:t> </a:t>
            </a:r>
            <a:r>
              <a:rPr sz="1600" spc="-5" dirty="0">
                <a:solidFill>
                  <a:srgbClr val="001F5F"/>
                </a:solidFill>
                <a:latin typeface="Calibri"/>
                <a:cs typeface="Calibri"/>
              </a:rPr>
              <a:t>or</a:t>
            </a:r>
            <a:r>
              <a:rPr sz="1600" spc="165" dirty="0">
                <a:solidFill>
                  <a:srgbClr val="001F5F"/>
                </a:solidFill>
                <a:latin typeface="Calibri"/>
                <a:cs typeface="Calibri"/>
              </a:rPr>
              <a:t> </a:t>
            </a:r>
            <a:r>
              <a:rPr sz="1600" spc="-10" dirty="0">
                <a:solidFill>
                  <a:srgbClr val="001F5F"/>
                </a:solidFill>
                <a:latin typeface="Calibri"/>
                <a:cs typeface="Calibri"/>
              </a:rPr>
              <a:t>the </a:t>
            </a:r>
            <a:r>
              <a:rPr sz="1600" spc="-5" dirty="0">
                <a:solidFill>
                  <a:srgbClr val="001F5F"/>
                </a:solidFill>
                <a:latin typeface="Calibri"/>
                <a:cs typeface="Calibri"/>
              </a:rPr>
              <a:t> </a:t>
            </a:r>
            <a:r>
              <a:rPr sz="1600" spc="-10" dirty="0">
                <a:solidFill>
                  <a:srgbClr val="001F5F"/>
                </a:solidFill>
                <a:latin typeface="Calibri"/>
                <a:cs typeface="Calibri"/>
              </a:rPr>
              <a:t>stock</a:t>
            </a:r>
            <a:r>
              <a:rPr sz="1600" dirty="0">
                <a:solidFill>
                  <a:srgbClr val="001F5F"/>
                </a:solidFill>
                <a:latin typeface="Calibri"/>
                <a:cs typeface="Calibri"/>
              </a:rPr>
              <a:t> </a:t>
            </a:r>
            <a:r>
              <a:rPr sz="1600" spc="-10" dirty="0">
                <a:solidFill>
                  <a:srgbClr val="001F5F"/>
                </a:solidFill>
                <a:latin typeface="Calibri"/>
                <a:cs typeface="Calibri"/>
              </a:rPr>
              <a:t>subject</a:t>
            </a:r>
            <a:r>
              <a:rPr sz="1600" spc="15" dirty="0">
                <a:solidFill>
                  <a:srgbClr val="001F5F"/>
                </a:solidFill>
                <a:latin typeface="Calibri"/>
                <a:cs typeface="Calibri"/>
              </a:rPr>
              <a:t> </a:t>
            </a:r>
            <a:r>
              <a:rPr sz="1600" spc="-10" dirty="0">
                <a:solidFill>
                  <a:srgbClr val="001F5F"/>
                </a:solidFill>
                <a:latin typeface="Calibri"/>
                <a:cs typeface="Calibri"/>
              </a:rPr>
              <a:t>to</a:t>
            </a:r>
            <a:r>
              <a:rPr sz="1600" spc="5" dirty="0">
                <a:solidFill>
                  <a:srgbClr val="001F5F"/>
                </a:solidFill>
                <a:latin typeface="Calibri"/>
                <a:cs typeface="Calibri"/>
              </a:rPr>
              <a:t> </a:t>
            </a:r>
            <a:r>
              <a:rPr sz="1600" spc="-5" dirty="0">
                <a:solidFill>
                  <a:srgbClr val="001F5F"/>
                </a:solidFill>
                <a:latin typeface="Calibri"/>
                <a:cs typeface="Calibri"/>
              </a:rPr>
              <a:t>the</a:t>
            </a:r>
            <a:r>
              <a:rPr sz="1600" spc="10" dirty="0">
                <a:solidFill>
                  <a:srgbClr val="001F5F"/>
                </a:solidFill>
                <a:latin typeface="Calibri"/>
                <a:cs typeface="Calibri"/>
              </a:rPr>
              <a:t> </a:t>
            </a:r>
            <a:r>
              <a:rPr sz="1600" spc="-5" dirty="0">
                <a:solidFill>
                  <a:srgbClr val="001F5F"/>
                </a:solidFill>
                <a:latin typeface="Calibri"/>
                <a:cs typeface="Calibri"/>
              </a:rPr>
              <a:t>claims</a:t>
            </a:r>
            <a:r>
              <a:rPr sz="1600" spc="-20" dirty="0">
                <a:solidFill>
                  <a:srgbClr val="001F5F"/>
                </a:solidFill>
                <a:latin typeface="Calibri"/>
                <a:cs typeface="Calibri"/>
              </a:rPr>
              <a:t> </a:t>
            </a:r>
            <a:r>
              <a:rPr sz="1600" spc="-5" dirty="0">
                <a:solidFill>
                  <a:srgbClr val="001F5F"/>
                </a:solidFill>
                <a:latin typeface="Calibri"/>
                <a:cs typeface="Calibri"/>
              </a:rPr>
              <a:t>of</a:t>
            </a:r>
            <a:r>
              <a:rPr sz="1600" spc="15" dirty="0">
                <a:solidFill>
                  <a:srgbClr val="001F5F"/>
                </a:solidFill>
                <a:latin typeface="Calibri"/>
                <a:cs typeface="Calibri"/>
              </a:rPr>
              <a:t> </a:t>
            </a:r>
            <a:r>
              <a:rPr sz="1600" spc="-5" dirty="0">
                <a:solidFill>
                  <a:srgbClr val="001F5F"/>
                </a:solidFill>
                <a:latin typeface="Calibri"/>
                <a:cs typeface="Calibri"/>
              </a:rPr>
              <a:t>the</a:t>
            </a:r>
            <a:r>
              <a:rPr sz="1600" spc="15" dirty="0">
                <a:solidFill>
                  <a:srgbClr val="001F5F"/>
                </a:solidFill>
                <a:latin typeface="Calibri"/>
                <a:cs typeface="Calibri"/>
              </a:rPr>
              <a:t> </a:t>
            </a:r>
            <a:r>
              <a:rPr sz="1600" spc="-10" dirty="0">
                <a:solidFill>
                  <a:srgbClr val="001F5F"/>
                </a:solidFill>
                <a:latin typeface="Calibri"/>
                <a:cs typeface="Calibri"/>
              </a:rPr>
              <a:t>descendant’s</a:t>
            </a:r>
            <a:r>
              <a:rPr sz="1600" spc="35" dirty="0">
                <a:solidFill>
                  <a:srgbClr val="001F5F"/>
                </a:solidFill>
                <a:latin typeface="Calibri"/>
                <a:cs typeface="Calibri"/>
              </a:rPr>
              <a:t> </a:t>
            </a:r>
            <a:r>
              <a:rPr sz="1600" spc="-10" dirty="0">
                <a:solidFill>
                  <a:srgbClr val="001F5F"/>
                </a:solidFill>
                <a:latin typeface="Calibri"/>
                <a:cs typeface="Calibri"/>
              </a:rPr>
              <a:t>creditors,</a:t>
            </a:r>
            <a:r>
              <a:rPr sz="1600" spc="25" dirty="0">
                <a:solidFill>
                  <a:srgbClr val="001F5F"/>
                </a:solidFill>
                <a:latin typeface="Calibri"/>
                <a:cs typeface="Calibri"/>
              </a:rPr>
              <a:t> </a:t>
            </a:r>
            <a:r>
              <a:rPr sz="1600" spc="-5" dirty="0">
                <a:solidFill>
                  <a:srgbClr val="001F5F"/>
                </a:solidFill>
                <a:latin typeface="Calibri"/>
                <a:cs typeface="Calibri"/>
              </a:rPr>
              <a:t>and</a:t>
            </a:r>
            <a:r>
              <a:rPr sz="1600" spc="5" dirty="0">
                <a:solidFill>
                  <a:srgbClr val="001F5F"/>
                </a:solidFill>
                <a:latin typeface="Calibri"/>
                <a:cs typeface="Calibri"/>
              </a:rPr>
              <a:t> </a:t>
            </a:r>
            <a:r>
              <a:rPr sz="1600" spc="-5" dirty="0">
                <a:solidFill>
                  <a:srgbClr val="001F5F"/>
                </a:solidFill>
                <a:latin typeface="Calibri"/>
                <a:cs typeface="Calibri"/>
              </a:rPr>
              <a:t>should </a:t>
            </a:r>
            <a:r>
              <a:rPr sz="1600" spc="-10" dirty="0">
                <a:solidFill>
                  <a:srgbClr val="001F5F"/>
                </a:solidFill>
                <a:latin typeface="Calibri"/>
                <a:cs typeface="Calibri"/>
              </a:rPr>
              <a:t>not</a:t>
            </a:r>
            <a:r>
              <a:rPr sz="1600" spc="15" dirty="0">
                <a:solidFill>
                  <a:srgbClr val="001F5F"/>
                </a:solidFill>
                <a:latin typeface="Calibri"/>
                <a:cs typeface="Calibri"/>
              </a:rPr>
              <a:t> </a:t>
            </a:r>
            <a:r>
              <a:rPr sz="1600" spc="-10" dirty="0">
                <a:solidFill>
                  <a:srgbClr val="001F5F"/>
                </a:solidFill>
                <a:latin typeface="Calibri"/>
                <a:cs typeface="Calibri"/>
              </a:rPr>
              <a:t>cause</a:t>
            </a:r>
            <a:r>
              <a:rPr sz="1600" spc="5" dirty="0">
                <a:solidFill>
                  <a:srgbClr val="001F5F"/>
                </a:solidFill>
                <a:latin typeface="Calibri"/>
                <a:cs typeface="Calibri"/>
              </a:rPr>
              <a:t> </a:t>
            </a:r>
            <a:r>
              <a:rPr sz="1600" spc="-5" dirty="0">
                <a:solidFill>
                  <a:srgbClr val="001F5F"/>
                </a:solidFill>
                <a:latin typeface="Calibri"/>
                <a:cs typeface="Calibri"/>
              </a:rPr>
              <a:t>the</a:t>
            </a:r>
            <a:r>
              <a:rPr sz="1600" spc="15" dirty="0">
                <a:solidFill>
                  <a:srgbClr val="001F5F"/>
                </a:solidFill>
                <a:latin typeface="Calibri"/>
                <a:cs typeface="Calibri"/>
              </a:rPr>
              <a:t> </a:t>
            </a:r>
            <a:r>
              <a:rPr sz="1600" spc="-10" dirty="0">
                <a:solidFill>
                  <a:srgbClr val="001F5F"/>
                </a:solidFill>
                <a:latin typeface="Calibri"/>
                <a:cs typeface="Calibri"/>
              </a:rPr>
              <a:t>descendant</a:t>
            </a:r>
            <a:r>
              <a:rPr sz="1600" spc="10" dirty="0">
                <a:solidFill>
                  <a:srgbClr val="001F5F"/>
                </a:solidFill>
                <a:latin typeface="Calibri"/>
                <a:cs typeface="Calibri"/>
              </a:rPr>
              <a:t> </a:t>
            </a:r>
            <a:r>
              <a:rPr sz="1600" spc="-10" dirty="0">
                <a:solidFill>
                  <a:srgbClr val="001F5F"/>
                </a:solidFill>
                <a:latin typeface="Calibri"/>
                <a:cs typeface="Calibri"/>
              </a:rPr>
              <a:t>to</a:t>
            </a:r>
            <a:r>
              <a:rPr sz="1600" dirty="0">
                <a:solidFill>
                  <a:srgbClr val="001F5F"/>
                </a:solidFill>
                <a:latin typeface="Calibri"/>
                <a:cs typeface="Calibri"/>
              </a:rPr>
              <a:t> </a:t>
            </a:r>
            <a:r>
              <a:rPr sz="1600" spc="-15" dirty="0">
                <a:solidFill>
                  <a:srgbClr val="001F5F"/>
                </a:solidFill>
                <a:latin typeface="Calibri"/>
                <a:cs typeface="Calibri"/>
              </a:rPr>
              <a:t>exceed</a:t>
            </a:r>
            <a:r>
              <a:rPr sz="1600" spc="30" dirty="0">
                <a:solidFill>
                  <a:srgbClr val="001F5F"/>
                </a:solidFill>
                <a:latin typeface="Calibri"/>
                <a:cs typeface="Calibri"/>
              </a:rPr>
              <a:t> </a:t>
            </a:r>
            <a:r>
              <a:rPr sz="1600" spc="-10" dirty="0">
                <a:solidFill>
                  <a:srgbClr val="001F5F"/>
                </a:solidFill>
                <a:latin typeface="Calibri"/>
                <a:cs typeface="Calibri"/>
              </a:rPr>
              <a:t>thresholds</a:t>
            </a:r>
            <a:r>
              <a:rPr sz="1600" spc="10" dirty="0">
                <a:solidFill>
                  <a:srgbClr val="001F5F"/>
                </a:solidFill>
                <a:latin typeface="Calibri"/>
                <a:cs typeface="Calibri"/>
              </a:rPr>
              <a:t> </a:t>
            </a:r>
            <a:r>
              <a:rPr sz="1600" spc="-15" dirty="0">
                <a:solidFill>
                  <a:srgbClr val="001F5F"/>
                </a:solidFill>
                <a:latin typeface="Calibri"/>
                <a:cs typeface="Calibri"/>
              </a:rPr>
              <a:t>for</a:t>
            </a:r>
            <a:r>
              <a:rPr sz="1600" spc="20" dirty="0">
                <a:solidFill>
                  <a:srgbClr val="001F5F"/>
                </a:solidFill>
                <a:latin typeface="Calibri"/>
                <a:cs typeface="Calibri"/>
              </a:rPr>
              <a:t> </a:t>
            </a:r>
            <a:r>
              <a:rPr sz="1600" spc="-10" dirty="0">
                <a:solidFill>
                  <a:srgbClr val="001F5F"/>
                </a:solidFill>
                <a:latin typeface="Calibri"/>
                <a:cs typeface="Calibri"/>
              </a:rPr>
              <a:t>government </a:t>
            </a:r>
            <a:r>
              <a:rPr sz="1600" spc="-350" dirty="0">
                <a:solidFill>
                  <a:srgbClr val="001F5F"/>
                </a:solidFill>
                <a:latin typeface="Calibri"/>
                <a:cs typeface="Calibri"/>
              </a:rPr>
              <a:t> </a:t>
            </a:r>
            <a:r>
              <a:rPr sz="1600" spc="-10" dirty="0">
                <a:solidFill>
                  <a:srgbClr val="001F5F"/>
                </a:solidFill>
                <a:latin typeface="Calibri"/>
                <a:cs typeface="Calibri"/>
              </a:rPr>
              <a:t>entitlements such</a:t>
            </a:r>
            <a:r>
              <a:rPr sz="1600" spc="10" dirty="0">
                <a:solidFill>
                  <a:srgbClr val="001F5F"/>
                </a:solidFill>
                <a:latin typeface="Calibri"/>
                <a:cs typeface="Calibri"/>
              </a:rPr>
              <a:t> </a:t>
            </a:r>
            <a:r>
              <a:rPr sz="1600" spc="-5" dirty="0">
                <a:solidFill>
                  <a:srgbClr val="001F5F"/>
                </a:solidFill>
                <a:latin typeface="Calibri"/>
                <a:cs typeface="Calibri"/>
              </a:rPr>
              <a:t>as</a:t>
            </a:r>
            <a:r>
              <a:rPr sz="1600" spc="-10" dirty="0">
                <a:solidFill>
                  <a:srgbClr val="001F5F"/>
                </a:solidFill>
                <a:latin typeface="Calibri"/>
                <a:cs typeface="Calibri"/>
              </a:rPr>
              <a:t> </a:t>
            </a:r>
            <a:r>
              <a:rPr sz="1600" spc="-5" dirty="0">
                <a:solidFill>
                  <a:srgbClr val="001F5F"/>
                </a:solidFill>
                <a:latin typeface="Calibri"/>
                <a:cs typeface="Calibri"/>
              </a:rPr>
              <a:t>Medicaid.</a:t>
            </a:r>
            <a:r>
              <a:rPr sz="1600" spc="350" dirty="0">
                <a:solidFill>
                  <a:srgbClr val="001F5F"/>
                </a:solidFill>
                <a:latin typeface="Calibri"/>
                <a:cs typeface="Calibri"/>
              </a:rPr>
              <a:t> </a:t>
            </a:r>
            <a:r>
              <a:rPr sz="1600" spc="-15" dirty="0">
                <a:solidFill>
                  <a:srgbClr val="001F5F"/>
                </a:solidFill>
                <a:latin typeface="Calibri"/>
                <a:cs typeface="Calibri"/>
              </a:rPr>
              <a:t>Obviously,</a:t>
            </a:r>
            <a:r>
              <a:rPr sz="1600" spc="10" dirty="0">
                <a:solidFill>
                  <a:srgbClr val="001F5F"/>
                </a:solidFill>
                <a:latin typeface="Calibri"/>
                <a:cs typeface="Calibri"/>
              </a:rPr>
              <a:t> </a:t>
            </a:r>
            <a:r>
              <a:rPr sz="1600" spc="-5" dirty="0">
                <a:solidFill>
                  <a:srgbClr val="001F5F"/>
                </a:solidFill>
                <a:latin typeface="Calibri"/>
                <a:cs typeface="Calibri"/>
              </a:rPr>
              <a:t>the</a:t>
            </a:r>
            <a:r>
              <a:rPr sz="1600" dirty="0">
                <a:solidFill>
                  <a:srgbClr val="001F5F"/>
                </a:solidFill>
                <a:latin typeface="Calibri"/>
                <a:cs typeface="Calibri"/>
              </a:rPr>
              <a:t> </a:t>
            </a:r>
            <a:r>
              <a:rPr sz="1600" spc="-10" dirty="0">
                <a:solidFill>
                  <a:srgbClr val="001F5F"/>
                </a:solidFill>
                <a:latin typeface="Calibri"/>
                <a:cs typeface="Calibri"/>
              </a:rPr>
              <a:t>descendant</a:t>
            </a:r>
            <a:r>
              <a:rPr sz="1600" spc="5" dirty="0">
                <a:solidFill>
                  <a:srgbClr val="001F5F"/>
                </a:solidFill>
                <a:latin typeface="Calibri"/>
                <a:cs typeface="Calibri"/>
              </a:rPr>
              <a:t> </a:t>
            </a:r>
            <a:r>
              <a:rPr sz="1600" spc="-5" dirty="0">
                <a:solidFill>
                  <a:srgbClr val="001F5F"/>
                </a:solidFill>
                <a:latin typeface="Calibri"/>
                <a:cs typeface="Calibri"/>
              </a:rPr>
              <a:t>should</a:t>
            </a:r>
            <a:r>
              <a:rPr sz="1600" dirty="0">
                <a:solidFill>
                  <a:srgbClr val="001F5F"/>
                </a:solidFill>
                <a:latin typeface="Calibri"/>
                <a:cs typeface="Calibri"/>
              </a:rPr>
              <a:t> </a:t>
            </a:r>
            <a:r>
              <a:rPr sz="1600" spc="-10" dirty="0">
                <a:solidFill>
                  <a:srgbClr val="001F5F"/>
                </a:solidFill>
                <a:latin typeface="Calibri"/>
                <a:cs typeface="Calibri"/>
              </a:rPr>
              <a:t>not</a:t>
            </a:r>
            <a:r>
              <a:rPr sz="1600" spc="20" dirty="0">
                <a:solidFill>
                  <a:srgbClr val="001F5F"/>
                </a:solidFill>
                <a:latin typeface="Calibri"/>
                <a:cs typeface="Calibri"/>
              </a:rPr>
              <a:t> </a:t>
            </a:r>
            <a:r>
              <a:rPr sz="1600" spc="-5" dirty="0">
                <a:solidFill>
                  <a:srgbClr val="001F5F"/>
                </a:solidFill>
                <a:latin typeface="Calibri"/>
                <a:cs typeface="Calibri"/>
              </a:rPr>
              <a:t>be</a:t>
            </a:r>
            <a:r>
              <a:rPr sz="1600" dirty="0">
                <a:solidFill>
                  <a:srgbClr val="001F5F"/>
                </a:solidFill>
                <a:latin typeface="Calibri"/>
                <a:cs typeface="Calibri"/>
              </a:rPr>
              <a:t> </a:t>
            </a:r>
            <a:r>
              <a:rPr sz="1600" spc="-5" dirty="0">
                <a:solidFill>
                  <a:srgbClr val="001F5F"/>
                </a:solidFill>
                <a:latin typeface="Calibri"/>
                <a:cs typeface="Calibri"/>
              </a:rPr>
              <a:t>able</a:t>
            </a:r>
            <a:r>
              <a:rPr sz="1600" spc="5" dirty="0">
                <a:solidFill>
                  <a:srgbClr val="001F5F"/>
                </a:solidFill>
                <a:latin typeface="Calibri"/>
                <a:cs typeface="Calibri"/>
              </a:rPr>
              <a:t> </a:t>
            </a:r>
            <a:r>
              <a:rPr sz="1600" spc="-10" dirty="0">
                <a:solidFill>
                  <a:srgbClr val="001F5F"/>
                </a:solidFill>
                <a:latin typeface="Calibri"/>
                <a:cs typeface="Calibri"/>
              </a:rPr>
              <a:t>to</a:t>
            </a:r>
            <a:r>
              <a:rPr sz="1600" dirty="0">
                <a:solidFill>
                  <a:srgbClr val="001F5F"/>
                </a:solidFill>
                <a:latin typeface="Calibri"/>
                <a:cs typeface="Calibri"/>
              </a:rPr>
              <a:t> </a:t>
            </a:r>
            <a:r>
              <a:rPr sz="1600" spc="-15" dirty="0">
                <a:solidFill>
                  <a:srgbClr val="001F5F"/>
                </a:solidFill>
                <a:latin typeface="Calibri"/>
                <a:cs typeface="Calibri"/>
              </a:rPr>
              <a:t>control</a:t>
            </a:r>
            <a:r>
              <a:rPr sz="1600" spc="15" dirty="0">
                <a:solidFill>
                  <a:srgbClr val="001F5F"/>
                </a:solidFill>
                <a:latin typeface="Calibri"/>
                <a:cs typeface="Calibri"/>
              </a:rPr>
              <a:t> </a:t>
            </a:r>
            <a:r>
              <a:rPr sz="1600" spc="-5" dirty="0">
                <a:solidFill>
                  <a:srgbClr val="001F5F"/>
                </a:solidFill>
                <a:latin typeface="Calibri"/>
                <a:cs typeface="Calibri"/>
              </a:rPr>
              <a:t>distributions</a:t>
            </a:r>
            <a:r>
              <a:rPr sz="1600" spc="-25" dirty="0">
                <a:solidFill>
                  <a:srgbClr val="001F5F"/>
                </a:solidFill>
                <a:latin typeface="Calibri"/>
                <a:cs typeface="Calibri"/>
              </a:rPr>
              <a:t> </a:t>
            </a:r>
            <a:r>
              <a:rPr sz="1600" spc="-15" dirty="0">
                <a:solidFill>
                  <a:srgbClr val="001F5F"/>
                </a:solidFill>
                <a:latin typeface="Calibri"/>
                <a:cs typeface="Calibri"/>
              </a:rPr>
              <a:t>from</a:t>
            </a:r>
            <a:r>
              <a:rPr sz="1600" spc="25" dirty="0">
                <a:solidFill>
                  <a:srgbClr val="001F5F"/>
                </a:solidFill>
                <a:latin typeface="Calibri"/>
                <a:cs typeface="Calibri"/>
              </a:rPr>
              <a:t> </a:t>
            </a:r>
            <a:r>
              <a:rPr sz="1600" spc="-5" dirty="0">
                <a:solidFill>
                  <a:srgbClr val="001F5F"/>
                </a:solidFill>
                <a:latin typeface="Calibri"/>
                <a:cs typeface="Calibri"/>
              </a:rPr>
              <a:t>the</a:t>
            </a:r>
            <a:r>
              <a:rPr sz="1600" spc="10" dirty="0">
                <a:solidFill>
                  <a:srgbClr val="001F5F"/>
                </a:solidFill>
                <a:latin typeface="Calibri"/>
                <a:cs typeface="Calibri"/>
              </a:rPr>
              <a:t> </a:t>
            </a:r>
            <a:r>
              <a:rPr sz="1600" spc="-5" dirty="0">
                <a:solidFill>
                  <a:srgbClr val="001F5F"/>
                </a:solidFill>
                <a:latin typeface="Calibri"/>
                <a:cs typeface="Calibri"/>
              </a:rPr>
              <a:t>S</a:t>
            </a:r>
            <a:r>
              <a:rPr sz="1600" dirty="0">
                <a:solidFill>
                  <a:srgbClr val="001F5F"/>
                </a:solidFill>
                <a:latin typeface="Calibri"/>
                <a:cs typeface="Calibri"/>
              </a:rPr>
              <a:t> </a:t>
            </a:r>
            <a:r>
              <a:rPr sz="1600" spc="-15" dirty="0">
                <a:solidFill>
                  <a:srgbClr val="001F5F"/>
                </a:solidFill>
                <a:latin typeface="Calibri"/>
                <a:cs typeface="Calibri"/>
              </a:rPr>
              <a:t>corporation.</a:t>
            </a:r>
            <a:endParaRPr sz="1600" dirty="0">
              <a:latin typeface="Calibri"/>
              <a:cs typeface="Calibri"/>
            </a:endParaRPr>
          </a:p>
        </p:txBody>
      </p:sp>
      <p:grpSp>
        <p:nvGrpSpPr>
          <p:cNvPr id="5" name="object 3">
            <a:extLst>
              <a:ext uri="{FF2B5EF4-FFF2-40B4-BE49-F238E27FC236}">
                <a16:creationId xmlns="" xmlns:a16="http://schemas.microsoft.com/office/drawing/2014/main" id="{5CC08527-AD22-81D6-AAE0-E5EEB4467F34}"/>
              </a:ext>
            </a:extLst>
          </p:cNvPr>
          <p:cNvGrpSpPr/>
          <p:nvPr/>
        </p:nvGrpSpPr>
        <p:grpSpPr>
          <a:xfrm rot="10800000">
            <a:off x="0" y="5562599"/>
            <a:ext cx="12191999" cy="1278194"/>
            <a:chOff x="0" y="0"/>
            <a:chExt cx="12191999" cy="1584959"/>
          </a:xfrm>
        </p:grpSpPr>
        <p:pic>
          <p:nvPicPr>
            <p:cNvPr id="6" name="object 4">
              <a:extLst>
                <a:ext uri="{FF2B5EF4-FFF2-40B4-BE49-F238E27FC236}">
                  <a16:creationId xmlns="" xmlns:a16="http://schemas.microsoft.com/office/drawing/2014/main" id="{E2767584-CCE1-F791-777C-2037A5CB92D5}"/>
                </a:ext>
              </a:extLst>
            </p:cNvPr>
            <p:cNvPicPr/>
            <p:nvPr/>
          </p:nvPicPr>
          <p:blipFill>
            <a:blip r:embed="rId2" cstate="print"/>
            <a:stretch>
              <a:fillRect/>
            </a:stretch>
          </p:blipFill>
          <p:spPr>
            <a:xfrm>
              <a:off x="0" y="0"/>
              <a:ext cx="12191999" cy="1520952"/>
            </a:xfrm>
            <a:prstGeom prst="rect">
              <a:avLst/>
            </a:prstGeom>
          </p:spPr>
        </p:pic>
        <p:pic>
          <p:nvPicPr>
            <p:cNvPr id="7" name="object 5">
              <a:extLst>
                <a:ext uri="{FF2B5EF4-FFF2-40B4-BE49-F238E27FC236}">
                  <a16:creationId xmlns="" xmlns:a16="http://schemas.microsoft.com/office/drawing/2014/main" id="{99C4D85E-8A2B-B5D7-977B-BCF5DC3BCC1A}"/>
                </a:ext>
              </a:extLst>
            </p:cNvPr>
            <p:cNvPicPr/>
            <p:nvPr/>
          </p:nvPicPr>
          <p:blipFill>
            <a:blip r:embed="rId3" cstate="print"/>
            <a:stretch>
              <a:fillRect/>
            </a:stretch>
          </p:blipFill>
          <p:spPr>
            <a:xfrm>
              <a:off x="0" y="1360932"/>
              <a:ext cx="12191999" cy="224027"/>
            </a:xfrm>
            <a:prstGeom prst="rect">
              <a:avLst/>
            </a:prstGeom>
          </p:spPr>
        </p:pic>
      </p:grpSp>
      <p:sp>
        <p:nvSpPr>
          <p:cNvPr id="9" name="TextBox 8">
            <a:extLst>
              <a:ext uri="{FF2B5EF4-FFF2-40B4-BE49-F238E27FC236}">
                <a16:creationId xmlns="" xmlns:a16="http://schemas.microsoft.com/office/drawing/2014/main" id="{705161AB-1A3B-D2A7-3482-508E896E61B2}"/>
              </a:ext>
            </a:extLst>
          </p:cNvPr>
          <p:cNvSpPr txBox="1"/>
          <p:nvPr/>
        </p:nvSpPr>
        <p:spPr>
          <a:xfrm>
            <a:off x="11277600" y="6248400"/>
            <a:ext cx="438149" cy="307777"/>
          </a:xfrm>
          <a:prstGeom prst="rect">
            <a:avLst/>
          </a:prstGeom>
          <a:noFill/>
        </p:spPr>
        <p:txBody>
          <a:bodyPr wrap="square" rtlCol="0">
            <a:spAutoFit/>
          </a:bodyPr>
          <a:lstStyle/>
          <a:p>
            <a:pPr algn="ctr"/>
            <a:r>
              <a:rPr lang="en-US" sz="1400" dirty="0">
                <a:solidFill>
                  <a:schemeClr val="bg1"/>
                </a:solidFill>
              </a:rPr>
              <a:t>16</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766565" y="2030817"/>
            <a:ext cx="2042160" cy="881380"/>
          </a:xfrm>
          <a:prstGeom prst="rect">
            <a:avLst/>
          </a:prstGeom>
          <a:solidFill>
            <a:srgbClr val="C00000"/>
          </a:solidFill>
          <a:ln w="12700">
            <a:solidFill>
              <a:srgbClr val="000000"/>
            </a:solidFill>
          </a:ln>
        </p:spPr>
        <p:txBody>
          <a:bodyPr vert="horz" wrap="square" lIns="0" tIns="238760" rIns="0" bIns="0" rtlCol="0">
            <a:spAutoFit/>
          </a:bodyPr>
          <a:lstStyle/>
          <a:p>
            <a:pPr marL="162560">
              <a:lnSpc>
                <a:spcPct val="100000"/>
              </a:lnSpc>
              <a:spcBef>
                <a:spcPts val="1880"/>
              </a:spcBef>
            </a:pPr>
            <a:r>
              <a:rPr sz="2400" spc="-10" dirty="0">
                <a:solidFill>
                  <a:srgbClr val="FFFFFF"/>
                </a:solidFill>
                <a:latin typeface="Calibri"/>
                <a:cs typeface="Calibri"/>
              </a:rPr>
              <a:t>S-Corporation</a:t>
            </a:r>
            <a:endParaRPr sz="2400">
              <a:latin typeface="Calibri"/>
              <a:cs typeface="Calibri"/>
            </a:endParaRPr>
          </a:p>
        </p:txBody>
      </p:sp>
      <p:sp>
        <p:nvSpPr>
          <p:cNvPr id="3" name="object 3"/>
          <p:cNvSpPr txBox="1"/>
          <p:nvPr/>
        </p:nvSpPr>
        <p:spPr>
          <a:xfrm>
            <a:off x="406400" y="1724492"/>
            <a:ext cx="1828800" cy="879475"/>
          </a:xfrm>
          <a:prstGeom prst="rect">
            <a:avLst/>
          </a:prstGeom>
          <a:solidFill>
            <a:srgbClr val="ECECEC"/>
          </a:solidFill>
          <a:ln w="12700">
            <a:solidFill>
              <a:srgbClr val="000000"/>
            </a:solidFill>
          </a:ln>
        </p:spPr>
        <p:txBody>
          <a:bodyPr vert="horz" wrap="square" lIns="0" tIns="54610" rIns="0" bIns="0" rtlCol="0">
            <a:spAutoFit/>
          </a:bodyPr>
          <a:lstStyle/>
          <a:p>
            <a:pPr marL="607695" marR="86360" indent="-515620">
              <a:lnSpc>
                <a:spcPct val="100000"/>
              </a:lnSpc>
              <a:spcBef>
                <a:spcPts val="430"/>
              </a:spcBef>
            </a:pPr>
            <a:r>
              <a:rPr sz="2400" spc="-5" dirty="0">
                <a:latin typeface="Calibri"/>
                <a:cs typeface="Calibri"/>
              </a:rPr>
              <a:t>Disc</a:t>
            </a:r>
            <a:r>
              <a:rPr sz="2400" spc="-35" dirty="0">
                <a:latin typeface="Calibri"/>
                <a:cs typeface="Calibri"/>
              </a:rPr>
              <a:t>r</a:t>
            </a:r>
            <a:r>
              <a:rPr sz="2400" dirty="0">
                <a:latin typeface="Calibri"/>
                <a:cs typeface="Calibri"/>
              </a:rPr>
              <a:t>eti</a:t>
            </a:r>
            <a:r>
              <a:rPr sz="2400" spc="-15" dirty="0">
                <a:latin typeface="Calibri"/>
                <a:cs typeface="Calibri"/>
              </a:rPr>
              <a:t>o</a:t>
            </a:r>
            <a:r>
              <a:rPr sz="2400" spc="-5" dirty="0">
                <a:latin typeface="Calibri"/>
                <a:cs typeface="Calibri"/>
              </a:rPr>
              <a:t>na</a:t>
            </a:r>
            <a:r>
              <a:rPr sz="2400" spc="10" dirty="0">
                <a:latin typeface="Calibri"/>
                <a:cs typeface="Calibri"/>
              </a:rPr>
              <a:t>r</a:t>
            </a:r>
            <a:r>
              <a:rPr sz="2400" dirty="0">
                <a:latin typeface="Calibri"/>
                <a:cs typeface="Calibri"/>
              </a:rPr>
              <a:t>y  </a:t>
            </a:r>
            <a:r>
              <a:rPr sz="2400" spc="-35" dirty="0">
                <a:latin typeface="Calibri"/>
                <a:cs typeface="Calibri"/>
              </a:rPr>
              <a:t>Trust</a:t>
            </a:r>
            <a:endParaRPr sz="2400">
              <a:latin typeface="Calibri"/>
              <a:cs typeface="Calibri"/>
            </a:endParaRPr>
          </a:p>
        </p:txBody>
      </p:sp>
      <p:sp>
        <p:nvSpPr>
          <p:cNvPr id="4" name="object 4"/>
          <p:cNvSpPr/>
          <p:nvPr/>
        </p:nvSpPr>
        <p:spPr>
          <a:xfrm>
            <a:off x="2235963" y="1719667"/>
            <a:ext cx="2531745" cy="127000"/>
          </a:xfrm>
          <a:custGeom>
            <a:avLst/>
            <a:gdLst/>
            <a:ahLst/>
            <a:cxnLst/>
            <a:rect l="l" t="t" r="r" b="b"/>
            <a:pathLst>
              <a:path w="2531745" h="127000">
                <a:moveTo>
                  <a:pt x="2508885" y="52324"/>
                </a:moveTo>
                <a:lnTo>
                  <a:pt x="2455037" y="52324"/>
                </a:lnTo>
                <a:lnTo>
                  <a:pt x="2455037" y="74675"/>
                </a:lnTo>
                <a:lnTo>
                  <a:pt x="2446096" y="74675"/>
                </a:lnTo>
                <a:lnTo>
                  <a:pt x="2404237" y="127000"/>
                </a:lnTo>
                <a:lnTo>
                  <a:pt x="2508885" y="74675"/>
                </a:lnTo>
                <a:lnTo>
                  <a:pt x="2455037" y="74675"/>
                </a:lnTo>
                <a:lnTo>
                  <a:pt x="2508885" y="74675"/>
                </a:lnTo>
                <a:lnTo>
                  <a:pt x="2531237" y="63500"/>
                </a:lnTo>
                <a:lnTo>
                  <a:pt x="2508885" y="52324"/>
                </a:lnTo>
                <a:close/>
              </a:path>
              <a:path w="2531745" h="127000">
                <a:moveTo>
                  <a:pt x="2455037" y="63500"/>
                </a:moveTo>
                <a:lnTo>
                  <a:pt x="2446096" y="74675"/>
                </a:lnTo>
                <a:lnTo>
                  <a:pt x="2455037" y="74675"/>
                </a:lnTo>
                <a:lnTo>
                  <a:pt x="2455037" y="63500"/>
                </a:lnTo>
                <a:close/>
              </a:path>
              <a:path w="2531745" h="127000">
                <a:moveTo>
                  <a:pt x="2446096" y="52324"/>
                </a:moveTo>
                <a:lnTo>
                  <a:pt x="0" y="52324"/>
                </a:lnTo>
                <a:lnTo>
                  <a:pt x="0" y="74549"/>
                </a:lnTo>
                <a:lnTo>
                  <a:pt x="2446096" y="74675"/>
                </a:lnTo>
                <a:lnTo>
                  <a:pt x="2455037" y="63500"/>
                </a:lnTo>
                <a:lnTo>
                  <a:pt x="2446096" y="52324"/>
                </a:lnTo>
                <a:close/>
              </a:path>
              <a:path w="2531745" h="127000">
                <a:moveTo>
                  <a:pt x="2404237" y="0"/>
                </a:moveTo>
                <a:lnTo>
                  <a:pt x="2455037" y="63500"/>
                </a:lnTo>
                <a:lnTo>
                  <a:pt x="2455037" y="52324"/>
                </a:lnTo>
                <a:lnTo>
                  <a:pt x="2508885" y="52324"/>
                </a:lnTo>
                <a:lnTo>
                  <a:pt x="2404237" y="0"/>
                </a:lnTo>
                <a:close/>
              </a:path>
            </a:pathLst>
          </a:custGeom>
          <a:solidFill>
            <a:srgbClr val="C00000"/>
          </a:solidFill>
        </p:spPr>
        <p:txBody>
          <a:bodyPr wrap="square" lIns="0" tIns="0" rIns="0" bIns="0" rtlCol="0"/>
          <a:lstStyle/>
          <a:p>
            <a:endParaRPr/>
          </a:p>
        </p:txBody>
      </p:sp>
      <p:sp>
        <p:nvSpPr>
          <p:cNvPr id="5" name="object 5"/>
          <p:cNvSpPr txBox="1"/>
          <p:nvPr/>
        </p:nvSpPr>
        <p:spPr>
          <a:xfrm>
            <a:off x="9370568" y="1724492"/>
            <a:ext cx="2152015" cy="879475"/>
          </a:xfrm>
          <a:prstGeom prst="rect">
            <a:avLst/>
          </a:prstGeom>
          <a:solidFill>
            <a:srgbClr val="7E7E7E"/>
          </a:solidFill>
          <a:ln w="12700">
            <a:solidFill>
              <a:srgbClr val="000000"/>
            </a:solidFill>
          </a:ln>
        </p:spPr>
        <p:txBody>
          <a:bodyPr vert="horz" wrap="square" lIns="0" tIns="54610" rIns="0" bIns="0" rtlCol="0">
            <a:spAutoFit/>
          </a:bodyPr>
          <a:lstStyle/>
          <a:p>
            <a:pPr marL="2540" algn="ctr">
              <a:lnSpc>
                <a:spcPct val="100000"/>
              </a:lnSpc>
              <a:spcBef>
                <a:spcPts val="430"/>
              </a:spcBef>
            </a:pPr>
            <a:r>
              <a:rPr sz="2400" spc="-5" dirty="0">
                <a:solidFill>
                  <a:srgbClr val="FFFFFF"/>
                </a:solidFill>
                <a:latin typeface="Calibri"/>
                <a:cs typeface="Calibri"/>
              </a:rPr>
              <a:t>QSST</a:t>
            </a:r>
            <a:endParaRPr sz="2400">
              <a:latin typeface="Calibri"/>
              <a:cs typeface="Calibri"/>
            </a:endParaRPr>
          </a:p>
          <a:p>
            <a:pPr marL="1270" algn="ctr">
              <a:lnSpc>
                <a:spcPct val="100000"/>
              </a:lnSpc>
            </a:pPr>
            <a:r>
              <a:rPr sz="2400" spc="-5" dirty="0">
                <a:solidFill>
                  <a:srgbClr val="FFFFFF"/>
                </a:solidFill>
                <a:latin typeface="Calibri"/>
                <a:cs typeface="Calibri"/>
              </a:rPr>
              <a:t>(shareholder)</a:t>
            </a:r>
            <a:endParaRPr sz="2400">
              <a:latin typeface="Calibri"/>
              <a:cs typeface="Calibri"/>
            </a:endParaRPr>
          </a:p>
        </p:txBody>
      </p:sp>
      <p:sp>
        <p:nvSpPr>
          <p:cNvPr id="6" name="object 6"/>
          <p:cNvSpPr txBox="1"/>
          <p:nvPr/>
        </p:nvSpPr>
        <p:spPr>
          <a:xfrm>
            <a:off x="2531619" y="1849207"/>
            <a:ext cx="1951989" cy="513080"/>
          </a:xfrm>
          <a:prstGeom prst="rect">
            <a:avLst/>
          </a:prstGeom>
        </p:spPr>
        <p:txBody>
          <a:bodyPr vert="horz" wrap="square" lIns="0" tIns="12065" rIns="0" bIns="0" rtlCol="0">
            <a:spAutoFit/>
          </a:bodyPr>
          <a:lstStyle/>
          <a:p>
            <a:pPr marL="441959" marR="5080" indent="-429895">
              <a:lnSpc>
                <a:spcPct val="100000"/>
              </a:lnSpc>
              <a:spcBef>
                <a:spcPts val="95"/>
              </a:spcBef>
            </a:pPr>
            <a:r>
              <a:rPr sz="1600" spc="-5" dirty="0">
                <a:latin typeface="Calibri"/>
                <a:cs typeface="Calibri"/>
              </a:rPr>
              <a:t>Distributions</a:t>
            </a:r>
            <a:r>
              <a:rPr sz="1600" spc="-65" dirty="0">
                <a:latin typeface="Calibri"/>
                <a:cs typeface="Calibri"/>
              </a:rPr>
              <a:t> </a:t>
            </a:r>
            <a:r>
              <a:rPr sz="1600" spc="-5" dirty="0">
                <a:latin typeface="Calibri"/>
                <a:cs typeface="Calibri"/>
              </a:rPr>
              <a:t>of</a:t>
            </a:r>
            <a:r>
              <a:rPr sz="1600" spc="-25" dirty="0">
                <a:latin typeface="Calibri"/>
                <a:cs typeface="Calibri"/>
              </a:rPr>
              <a:t> </a:t>
            </a:r>
            <a:r>
              <a:rPr sz="1600" spc="-10" dirty="0">
                <a:latin typeface="Calibri"/>
                <a:cs typeface="Calibri"/>
              </a:rPr>
              <a:t>Income </a:t>
            </a:r>
            <a:r>
              <a:rPr sz="1600" spc="-345" dirty="0">
                <a:latin typeface="Calibri"/>
                <a:cs typeface="Calibri"/>
              </a:rPr>
              <a:t> </a:t>
            </a:r>
            <a:r>
              <a:rPr sz="1600" spc="-5" dirty="0">
                <a:latin typeface="Calibri"/>
                <a:cs typeface="Calibri"/>
              </a:rPr>
              <a:t>and</a:t>
            </a:r>
            <a:r>
              <a:rPr sz="1600" spc="-25" dirty="0">
                <a:latin typeface="Calibri"/>
                <a:cs typeface="Calibri"/>
              </a:rPr>
              <a:t> </a:t>
            </a:r>
            <a:r>
              <a:rPr sz="1600" spc="-5" dirty="0">
                <a:latin typeface="Calibri"/>
                <a:cs typeface="Calibri"/>
              </a:rPr>
              <a:t>Principal</a:t>
            </a:r>
            <a:endParaRPr sz="1600" dirty="0">
              <a:latin typeface="Calibri"/>
              <a:cs typeface="Calibri"/>
            </a:endParaRPr>
          </a:p>
        </p:txBody>
      </p:sp>
      <p:sp>
        <p:nvSpPr>
          <p:cNvPr id="7" name="object 7"/>
          <p:cNvSpPr txBox="1"/>
          <p:nvPr/>
        </p:nvSpPr>
        <p:spPr>
          <a:xfrm>
            <a:off x="195961" y="3055612"/>
            <a:ext cx="9070975" cy="2475037"/>
          </a:xfrm>
          <a:prstGeom prst="rect">
            <a:avLst/>
          </a:prstGeom>
        </p:spPr>
        <p:txBody>
          <a:bodyPr vert="horz" wrap="square" lIns="0" tIns="12700" rIns="0" bIns="0" rtlCol="0">
            <a:spAutoFit/>
          </a:bodyPr>
          <a:lstStyle/>
          <a:p>
            <a:pPr marL="393700" indent="-381000">
              <a:lnSpc>
                <a:spcPct val="100000"/>
              </a:lnSpc>
              <a:spcBef>
                <a:spcPts val="100"/>
              </a:spcBef>
              <a:buFont typeface="Arial"/>
              <a:buChar char="•"/>
              <a:tabLst>
                <a:tab pos="393065" algn="l"/>
                <a:tab pos="393700" algn="l"/>
              </a:tabLst>
            </a:pPr>
            <a:r>
              <a:rPr sz="1600" spc="-10" dirty="0">
                <a:solidFill>
                  <a:srgbClr val="002060"/>
                </a:solidFill>
                <a:latin typeface="Calibri"/>
                <a:cs typeface="Calibri"/>
              </a:rPr>
              <a:t>Discretionary</a:t>
            </a:r>
            <a:r>
              <a:rPr sz="1600" spc="20" dirty="0">
                <a:solidFill>
                  <a:srgbClr val="002060"/>
                </a:solidFill>
                <a:latin typeface="Calibri"/>
                <a:cs typeface="Calibri"/>
              </a:rPr>
              <a:t> </a:t>
            </a:r>
            <a:r>
              <a:rPr sz="1600" spc="-30" dirty="0">
                <a:solidFill>
                  <a:srgbClr val="002060"/>
                </a:solidFill>
                <a:latin typeface="Calibri"/>
                <a:cs typeface="Calibri"/>
              </a:rPr>
              <a:t>Trust</a:t>
            </a:r>
            <a:r>
              <a:rPr sz="1600" spc="5" dirty="0">
                <a:solidFill>
                  <a:srgbClr val="002060"/>
                </a:solidFill>
                <a:latin typeface="Calibri"/>
                <a:cs typeface="Calibri"/>
              </a:rPr>
              <a:t> </a:t>
            </a:r>
            <a:r>
              <a:rPr sz="1600" spc="-5" dirty="0">
                <a:solidFill>
                  <a:srgbClr val="002060"/>
                </a:solidFill>
                <a:latin typeface="Calibri"/>
                <a:cs typeface="Calibri"/>
              </a:rPr>
              <a:t>is</a:t>
            </a:r>
            <a:r>
              <a:rPr sz="1600" dirty="0">
                <a:solidFill>
                  <a:srgbClr val="002060"/>
                </a:solidFill>
                <a:latin typeface="Calibri"/>
                <a:cs typeface="Calibri"/>
              </a:rPr>
              <a:t> </a:t>
            </a:r>
            <a:r>
              <a:rPr sz="1600" spc="-15" dirty="0">
                <a:solidFill>
                  <a:srgbClr val="002060"/>
                </a:solidFill>
                <a:latin typeface="Calibri"/>
                <a:cs typeface="Calibri"/>
              </a:rPr>
              <a:t>created</a:t>
            </a:r>
            <a:r>
              <a:rPr sz="1600" spc="25" dirty="0">
                <a:solidFill>
                  <a:srgbClr val="002060"/>
                </a:solidFill>
                <a:latin typeface="Calibri"/>
                <a:cs typeface="Calibri"/>
              </a:rPr>
              <a:t> </a:t>
            </a:r>
            <a:r>
              <a:rPr sz="1600" spc="-15" dirty="0">
                <a:solidFill>
                  <a:srgbClr val="002060"/>
                </a:solidFill>
                <a:latin typeface="Calibri"/>
                <a:cs typeface="Calibri"/>
              </a:rPr>
              <a:t>for</a:t>
            </a:r>
            <a:r>
              <a:rPr sz="1600" dirty="0">
                <a:solidFill>
                  <a:srgbClr val="002060"/>
                </a:solidFill>
                <a:latin typeface="Calibri"/>
                <a:cs typeface="Calibri"/>
              </a:rPr>
              <a:t> </a:t>
            </a:r>
            <a:r>
              <a:rPr sz="1600" spc="-5" dirty="0">
                <a:solidFill>
                  <a:srgbClr val="002060"/>
                </a:solidFill>
                <a:latin typeface="Calibri"/>
                <a:cs typeface="Calibri"/>
              </a:rPr>
              <a:t>the</a:t>
            </a:r>
            <a:r>
              <a:rPr sz="1600" spc="15" dirty="0">
                <a:solidFill>
                  <a:srgbClr val="002060"/>
                </a:solidFill>
                <a:latin typeface="Calibri"/>
                <a:cs typeface="Calibri"/>
              </a:rPr>
              <a:t> </a:t>
            </a:r>
            <a:r>
              <a:rPr sz="1600" spc="-5" dirty="0">
                <a:solidFill>
                  <a:srgbClr val="002060"/>
                </a:solidFill>
                <a:latin typeface="Calibri"/>
                <a:cs typeface="Calibri"/>
              </a:rPr>
              <a:t>benefit of</a:t>
            </a:r>
            <a:r>
              <a:rPr sz="1600" spc="30" dirty="0">
                <a:solidFill>
                  <a:srgbClr val="002060"/>
                </a:solidFill>
                <a:latin typeface="Calibri"/>
                <a:cs typeface="Calibri"/>
              </a:rPr>
              <a:t> </a:t>
            </a:r>
            <a:r>
              <a:rPr sz="1600" spc="-5" dirty="0">
                <a:solidFill>
                  <a:srgbClr val="002060"/>
                </a:solidFill>
                <a:latin typeface="Calibri"/>
                <a:cs typeface="Calibri"/>
              </a:rPr>
              <a:t>(a)</a:t>
            </a:r>
            <a:r>
              <a:rPr sz="1600" spc="15" dirty="0">
                <a:solidFill>
                  <a:srgbClr val="002060"/>
                </a:solidFill>
                <a:latin typeface="Calibri"/>
                <a:cs typeface="Calibri"/>
              </a:rPr>
              <a:t> </a:t>
            </a:r>
            <a:r>
              <a:rPr sz="1600" spc="-5" dirty="0">
                <a:solidFill>
                  <a:srgbClr val="002060"/>
                </a:solidFill>
                <a:latin typeface="Calibri"/>
                <a:cs typeface="Calibri"/>
              </a:rPr>
              <a:t>Child</a:t>
            </a:r>
            <a:r>
              <a:rPr sz="1600" spc="25" dirty="0">
                <a:solidFill>
                  <a:srgbClr val="002060"/>
                </a:solidFill>
                <a:latin typeface="Calibri"/>
                <a:cs typeface="Calibri"/>
              </a:rPr>
              <a:t> </a:t>
            </a:r>
            <a:r>
              <a:rPr sz="1600" dirty="0">
                <a:solidFill>
                  <a:srgbClr val="002060"/>
                </a:solidFill>
                <a:latin typeface="Calibri"/>
                <a:cs typeface="Calibri"/>
              </a:rPr>
              <a:t>and</a:t>
            </a:r>
            <a:r>
              <a:rPr sz="1600" spc="15" dirty="0">
                <a:solidFill>
                  <a:srgbClr val="002060"/>
                </a:solidFill>
                <a:latin typeface="Calibri"/>
                <a:cs typeface="Calibri"/>
              </a:rPr>
              <a:t> </a:t>
            </a:r>
            <a:r>
              <a:rPr sz="1600" spc="-5" dirty="0">
                <a:solidFill>
                  <a:srgbClr val="002060"/>
                </a:solidFill>
                <a:latin typeface="Calibri"/>
                <a:cs typeface="Calibri"/>
              </a:rPr>
              <a:t>(b)</a:t>
            </a:r>
            <a:r>
              <a:rPr sz="1600" spc="20" dirty="0">
                <a:solidFill>
                  <a:srgbClr val="002060"/>
                </a:solidFill>
                <a:latin typeface="Calibri"/>
                <a:cs typeface="Calibri"/>
              </a:rPr>
              <a:t> </a:t>
            </a:r>
            <a:r>
              <a:rPr sz="1600" spc="-15" dirty="0">
                <a:solidFill>
                  <a:srgbClr val="002060"/>
                </a:solidFill>
                <a:latin typeface="Calibri"/>
                <a:cs typeface="Calibri"/>
              </a:rPr>
              <a:t>any</a:t>
            </a:r>
            <a:r>
              <a:rPr sz="1600" spc="5" dirty="0">
                <a:solidFill>
                  <a:srgbClr val="002060"/>
                </a:solidFill>
                <a:latin typeface="Calibri"/>
                <a:cs typeface="Calibri"/>
              </a:rPr>
              <a:t> </a:t>
            </a:r>
            <a:r>
              <a:rPr sz="1600" spc="-5" dirty="0">
                <a:solidFill>
                  <a:srgbClr val="002060"/>
                </a:solidFill>
                <a:latin typeface="Calibri"/>
                <a:cs typeface="Calibri"/>
              </a:rPr>
              <a:t>entity</a:t>
            </a:r>
            <a:r>
              <a:rPr sz="1600" spc="5" dirty="0">
                <a:solidFill>
                  <a:srgbClr val="002060"/>
                </a:solidFill>
                <a:latin typeface="Calibri"/>
                <a:cs typeface="Calibri"/>
              </a:rPr>
              <a:t> </a:t>
            </a:r>
            <a:r>
              <a:rPr sz="1600" spc="-5" dirty="0">
                <a:solidFill>
                  <a:srgbClr val="002060"/>
                </a:solidFill>
                <a:latin typeface="Calibri"/>
                <a:cs typeface="Calibri"/>
              </a:rPr>
              <a:t>owned</a:t>
            </a:r>
            <a:r>
              <a:rPr sz="1600" spc="20" dirty="0">
                <a:solidFill>
                  <a:srgbClr val="002060"/>
                </a:solidFill>
                <a:latin typeface="Calibri"/>
                <a:cs typeface="Calibri"/>
              </a:rPr>
              <a:t> </a:t>
            </a:r>
            <a:r>
              <a:rPr sz="1600" spc="-5" dirty="0">
                <a:solidFill>
                  <a:srgbClr val="002060"/>
                </a:solidFill>
                <a:latin typeface="Calibri"/>
                <a:cs typeface="Calibri"/>
              </a:rPr>
              <a:t>by</a:t>
            </a:r>
            <a:r>
              <a:rPr sz="1600" spc="10" dirty="0">
                <a:solidFill>
                  <a:srgbClr val="002060"/>
                </a:solidFill>
                <a:latin typeface="Calibri"/>
                <a:cs typeface="Calibri"/>
              </a:rPr>
              <a:t> </a:t>
            </a:r>
            <a:r>
              <a:rPr sz="1600" spc="-5" dirty="0">
                <a:solidFill>
                  <a:srgbClr val="002060"/>
                </a:solidFill>
                <a:latin typeface="Calibri"/>
                <a:cs typeface="Calibri"/>
              </a:rPr>
              <a:t>Child</a:t>
            </a:r>
            <a:r>
              <a:rPr sz="1600" spc="15" dirty="0">
                <a:solidFill>
                  <a:srgbClr val="002060"/>
                </a:solidFill>
                <a:latin typeface="Calibri"/>
                <a:cs typeface="Calibri"/>
              </a:rPr>
              <a:t> </a:t>
            </a:r>
            <a:r>
              <a:rPr sz="1600" spc="-5" dirty="0">
                <a:solidFill>
                  <a:srgbClr val="002060"/>
                </a:solidFill>
                <a:latin typeface="Calibri"/>
                <a:cs typeface="Calibri"/>
              </a:rPr>
              <a:t>or</a:t>
            </a:r>
            <a:r>
              <a:rPr lang="en-US" sz="1600" dirty="0">
                <a:solidFill>
                  <a:srgbClr val="002060"/>
                </a:solidFill>
                <a:latin typeface="Calibri"/>
                <a:cs typeface="Calibri"/>
              </a:rPr>
              <a:t> </a:t>
            </a:r>
            <a:r>
              <a:rPr sz="1600" spc="-10" dirty="0">
                <a:solidFill>
                  <a:srgbClr val="002060"/>
                </a:solidFill>
                <a:latin typeface="Calibri"/>
                <a:cs typeface="Calibri"/>
              </a:rPr>
              <a:t>by</a:t>
            </a:r>
            <a:r>
              <a:rPr sz="1600" spc="-5" dirty="0">
                <a:solidFill>
                  <a:srgbClr val="002060"/>
                </a:solidFill>
                <a:latin typeface="Calibri"/>
                <a:cs typeface="Calibri"/>
              </a:rPr>
              <a:t> </a:t>
            </a:r>
            <a:r>
              <a:rPr sz="1600" dirty="0">
                <a:solidFill>
                  <a:srgbClr val="002060"/>
                </a:solidFill>
                <a:latin typeface="Calibri"/>
                <a:cs typeface="Calibri"/>
              </a:rPr>
              <a:t>a</a:t>
            </a:r>
            <a:r>
              <a:rPr sz="1600" spc="10" dirty="0">
                <a:solidFill>
                  <a:srgbClr val="002060"/>
                </a:solidFill>
                <a:latin typeface="Calibri"/>
                <a:cs typeface="Calibri"/>
              </a:rPr>
              <a:t> </a:t>
            </a:r>
            <a:r>
              <a:rPr sz="1600" spc="-10" dirty="0">
                <a:solidFill>
                  <a:srgbClr val="002060"/>
                </a:solidFill>
                <a:latin typeface="Calibri"/>
                <a:cs typeface="Calibri"/>
              </a:rPr>
              <a:t>trust</a:t>
            </a:r>
            <a:r>
              <a:rPr sz="1600" dirty="0">
                <a:solidFill>
                  <a:srgbClr val="002060"/>
                </a:solidFill>
                <a:latin typeface="Calibri"/>
                <a:cs typeface="Calibri"/>
              </a:rPr>
              <a:t> </a:t>
            </a:r>
            <a:r>
              <a:rPr sz="1600" spc="-5" dirty="0">
                <a:solidFill>
                  <a:srgbClr val="002060"/>
                </a:solidFill>
                <a:latin typeface="Calibri"/>
                <a:cs typeface="Calibri"/>
              </a:rPr>
              <a:t>of </a:t>
            </a:r>
            <a:r>
              <a:rPr sz="1600" spc="-10" dirty="0">
                <a:solidFill>
                  <a:srgbClr val="002060"/>
                </a:solidFill>
                <a:latin typeface="Calibri"/>
                <a:cs typeface="Calibri"/>
              </a:rPr>
              <a:t>which</a:t>
            </a:r>
            <a:r>
              <a:rPr sz="1600" spc="20" dirty="0">
                <a:solidFill>
                  <a:srgbClr val="002060"/>
                </a:solidFill>
                <a:latin typeface="Calibri"/>
                <a:cs typeface="Calibri"/>
              </a:rPr>
              <a:t> </a:t>
            </a:r>
            <a:r>
              <a:rPr sz="1600" spc="-5" dirty="0">
                <a:solidFill>
                  <a:srgbClr val="002060"/>
                </a:solidFill>
                <a:latin typeface="Calibri"/>
                <a:cs typeface="Calibri"/>
              </a:rPr>
              <a:t>Child</a:t>
            </a:r>
            <a:r>
              <a:rPr sz="1600" spc="15" dirty="0">
                <a:solidFill>
                  <a:srgbClr val="002060"/>
                </a:solidFill>
                <a:latin typeface="Calibri"/>
                <a:cs typeface="Calibri"/>
              </a:rPr>
              <a:t> </a:t>
            </a:r>
            <a:r>
              <a:rPr sz="1600" spc="-5" dirty="0">
                <a:solidFill>
                  <a:srgbClr val="002060"/>
                </a:solidFill>
                <a:latin typeface="Calibri"/>
                <a:cs typeface="Calibri"/>
              </a:rPr>
              <a:t>is</a:t>
            </a:r>
            <a:r>
              <a:rPr sz="1600" dirty="0">
                <a:solidFill>
                  <a:srgbClr val="002060"/>
                </a:solidFill>
                <a:latin typeface="Calibri"/>
                <a:cs typeface="Calibri"/>
              </a:rPr>
              <a:t> the</a:t>
            </a:r>
            <a:r>
              <a:rPr sz="1600" spc="15" dirty="0">
                <a:solidFill>
                  <a:srgbClr val="002060"/>
                </a:solidFill>
                <a:latin typeface="Calibri"/>
                <a:cs typeface="Calibri"/>
              </a:rPr>
              <a:t> </a:t>
            </a:r>
            <a:r>
              <a:rPr sz="1600" spc="-5" dirty="0">
                <a:solidFill>
                  <a:srgbClr val="002060"/>
                </a:solidFill>
                <a:latin typeface="Calibri"/>
                <a:cs typeface="Calibri"/>
              </a:rPr>
              <a:t>sole</a:t>
            </a:r>
            <a:r>
              <a:rPr sz="1600" dirty="0">
                <a:solidFill>
                  <a:srgbClr val="002060"/>
                </a:solidFill>
                <a:latin typeface="Calibri"/>
                <a:cs typeface="Calibri"/>
              </a:rPr>
              <a:t> </a:t>
            </a:r>
            <a:r>
              <a:rPr sz="1600" spc="-5" dirty="0">
                <a:solidFill>
                  <a:srgbClr val="002060"/>
                </a:solidFill>
                <a:latin typeface="Calibri"/>
                <a:cs typeface="Calibri"/>
              </a:rPr>
              <a:t>beneficiary</a:t>
            </a:r>
            <a:r>
              <a:rPr sz="1600" spc="5" dirty="0">
                <a:solidFill>
                  <a:srgbClr val="002060"/>
                </a:solidFill>
                <a:latin typeface="Calibri"/>
                <a:cs typeface="Calibri"/>
              </a:rPr>
              <a:t> </a:t>
            </a:r>
            <a:r>
              <a:rPr sz="1600" spc="-5" dirty="0">
                <a:solidFill>
                  <a:srgbClr val="002060"/>
                </a:solidFill>
                <a:latin typeface="Calibri"/>
                <a:cs typeface="Calibri"/>
              </a:rPr>
              <a:t>(i.e.,</a:t>
            </a:r>
            <a:r>
              <a:rPr sz="1600" dirty="0">
                <a:solidFill>
                  <a:srgbClr val="002060"/>
                </a:solidFill>
                <a:latin typeface="Calibri"/>
                <a:cs typeface="Calibri"/>
              </a:rPr>
              <a:t> a </a:t>
            </a:r>
            <a:r>
              <a:rPr sz="1600" spc="-5" dirty="0">
                <a:solidFill>
                  <a:srgbClr val="002060"/>
                </a:solidFill>
                <a:latin typeface="Calibri"/>
                <a:cs typeface="Calibri"/>
              </a:rPr>
              <a:t>QSST)</a:t>
            </a:r>
            <a:endParaRPr sz="1600" dirty="0">
              <a:solidFill>
                <a:srgbClr val="002060"/>
              </a:solidFill>
              <a:latin typeface="Calibri"/>
              <a:cs typeface="Calibri"/>
            </a:endParaRPr>
          </a:p>
          <a:p>
            <a:pPr marL="393700" indent="-381000">
              <a:lnSpc>
                <a:spcPct val="100000"/>
              </a:lnSpc>
              <a:buFont typeface="Arial"/>
              <a:buChar char="•"/>
              <a:tabLst>
                <a:tab pos="393065" algn="l"/>
                <a:tab pos="393700" algn="l"/>
              </a:tabLst>
            </a:pPr>
            <a:r>
              <a:rPr sz="1600" spc="-5" dirty="0">
                <a:solidFill>
                  <a:srgbClr val="002060"/>
                </a:solidFill>
                <a:latin typeface="Calibri"/>
                <a:cs typeface="Calibri"/>
              </a:rPr>
              <a:t>QSST </a:t>
            </a:r>
            <a:r>
              <a:rPr sz="1600" dirty="0">
                <a:solidFill>
                  <a:srgbClr val="002060"/>
                </a:solidFill>
                <a:latin typeface="Calibri"/>
                <a:cs typeface="Calibri"/>
              </a:rPr>
              <a:t>is </a:t>
            </a:r>
            <a:r>
              <a:rPr sz="1600" spc="-10" dirty="0">
                <a:solidFill>
                  <a:srgbClr val="002060"/>
                </a:solidFill>
                <a:latin typeface="Calibri"/>
                <a:cs typeface="Calibri"/>
              </a:rPr>
              <a:t>later</a:t>
            </a:r>
            <a:r>
              <a:rPr sz="1600" spc="10" dirty="0">
                <a:solidFill>
                  <a:srgbClr val="002060"/>
                </a:solidFill>
                <a:latin typeface="Calibri"/>
                <a:cs typeface="Calibri"/>
              </a:rPr>
              <a:t> </a:t>
            </a:r>
            <a:r>
              <a:rPr sz="1600" spc="-15" dirty="0">
                <a:solidFill>
                  <a:srgbClr val="002060"/>
                </a:solidFill>
                <a:latin typeface="Calibri"/>
                <a:cs typeface="Calibri"/>
              </a:rPr>
              <a:t>created</a:t>
            </a:r>
            <a:r>
              <a:rPr sz="1600" spc="15" dirty="0">
                <a:solidFill>
                  <a:srgbClr val="002060"/>
                </a:solidFill>
                <a:latin typeface="Calibri"/>
                <a:cs typeface="Calibri"/>
              </a:rPr>
              <a:t> </a:t>
            </a:r>
            <a:r>
              <a:rPr sz="1600" spc="-15" dirty="0">
                <a:solidFill>
                  <a:srgbClr val="002060"/>
                </a:solidFill>
                <a:latin typeface="Calibri"/>
                <a:cs typeface="Calibri"/>
              </a:rPr>
              <a:t>for</a:t>
            </a:r>
            <a:r>
              <a:rPr sz="1600" dirty="0">
                <a:solidFill>
                  <a:srgbClr val="002060"/>
                </a:solidFill>
                <a:latin typeface="Calibri"/>
                <a:cs typeface="Calibri"/>
              </a:rPr>
              <a:t> </a:t>
            </a:r>
            <a:r>
              <a:rPr sz="1600" spc="-5" dirty="0">
                <a:solidFill>
                  <a:srgbClr val="002060"/>
                </a:solidFill>
                <a:latin typeface="Calibri"/>
                <a:cs typeface="Calibri"/>
              </a:rPr>
              <a:t>the</a:t>
            </a:r>
            <a:r>
              <a:rPr sz="1600" spc="15" dirty="0">
                <a:solidFill>
                  <a:srgbClr val="002060"/>
                </a:solidFill>
                <a:latin typeface="Calibri"/>
                <a:cs typeface="Calibri"/>
              </a:rPr>
              <a:t> </a:t>
            </a:r>
            <a:r>
              <a:rPr sz="1600" spc="-5" dirty="0">
                <a:solidFill>
                  <a:srgbClr val="002060"/>
                </a:solidFill>
                <a:latin typeface="Calibri"/>
                <a:cs typeface="Calibri"/>
              </a:rPr>
              <a:t>benefit</a:t>
            </a:r>
            <a:r>
              <a:rPr sz="1600" spc="-10" dirty="0">
                <a:solidFill>
                  <a:srgbClr val="002060"/>
                </a:solidFill>
                <a:latin typeface="Calibri"/>
                <a:cs typeface="Calibri"/>
              </a:rPr>
              <a:t> </a:t>
            </a:r>
            <a:r>
              <a:rPr sz="1600" spc="-5" dirty="0">
                <a:solidFill>
                  <a:srgbClr val="002060"/>
                </a:solidFill>
                <a:latin typeface="Calibri"/>
                <a:cs typeface="Calibri"/>
              </a:rPr>
              <a:t>of</a:t>
            </a:r>
            <a:r>
              <a:rPr sz="1600" spc="15" dirty="0">
                <a:solidFill>
                  <a:srgbClr val="002060"/>
                </a:solidFill>
                <a:latin typeface="Calibri"/>
                <a:cs typeface="Calibri"/>
              </a:rPr>
              <a:t> </a:t>
            </a:r>
            <a:r>
              <a:rPr sz="1600" spc="-5" dirty="0">
                <a:solidFill>
                  <a:srgbClr val="002060"/>
                </a:solidFill>
                <a:latin typeface="Calibri"/>
                <a:cs typeface="Calibri"/>
              </a:rPr>
              <a:t>Child,</a:t>
            </a:r>
            <a:r>
              <a:rPr sz="1600" spc="40" dirty="0">
                <a:solidFill>
                  <a:srgbClr val="002060"/>
                </a:solidFill>
                <a:latin typeface="Calibri"/>
                <a:cs typeface="Calibri"/>
              </a:rPr>
              <a:t> </a:t>
            </a:r>
            <a:r>
              <a:rPr sz="1600" dirty="0">
                <a:solidFill>
                  <a:srgbClr val="002060"/>
                </a:solidFill>
                <a:latin typeface="Calibri"/>
                <a:cs typeface="Calibri"/>
              </a:rPr>
              <a:t>and</a:t>
            </a:r>
            <a:r>
              <a:rPr sz="1600" spc="5" dirty="0">
                <a:solidFill>
                  <a:srgbClr val="002060"/>
                </a:solidFill>
                <a:latin typeface="Calibri"/>
                <a:cs typeface="Calibri"/>
              </a:rPr>
              <a:t> </a:t>
            </a:r>
            <a:r>
              <a:rPr sz="1600" spc="-5" dirty="0">
                <a:solidFill>
                  <a:srgbClr val="002060"/>
                </a:solidFill>
                <a:latin typeface="Calibri"/>
                <a:cs typeface="Calibri"/>
              </a:rPr>
              <a:t>QSST </a:t>
            </a:r>
            <a:r>
              <a:rPr sz="1600" spc="-15" dirty="0">
                <a:solidFill>
                  <a:srgbClr val="002060"/>
                </a:solidFill>
                <a:latin typeface="Calibri"/>
                <a:cs typeface="Calibri"/>
              </a:rPr>
              <a:t>creates</a:t>
            </a:r>
            <a:r>
              <a:rPr sz="1600" spc="5" dirty="0">
                <a:solidFill>
                  <a:srgbClr val="002060"/>
                </a:solidFill>
                <a:latin typeface="Calibri"/>
                <a:cs typeface="Calibri"/>
              </a:rPr>
              <a:t> </a:t>
            </a:r>
            <a:r>
              <a:rPr sz="1600" spc="-10" dirty="0" smtClean="0">
                <a:solidFill>
                  <a:srgbClr val="002060"/>
                </a:solidFill>
                <a:latin typeface="Calibri"/>
                <a:cs typeface="Calibri"/>
              </a:rPr>
              <a:t>S-Corporation</a:t>
            </a:r>
            <a:r>
              <a:rPr lang="en-US" sz="1600" spc="-10" dirty="0" smtClean="0">
                <a:solidFill>
                  <a:srgbClr val="002060"/>
                </a:solidFill>
                <a:latin typeface="Calibri"/>
                <a:cs typeface="Calibri"/>
              </a:rPr>
              <a:t> and, perhaps, an LLC “owned” by the S-Corp</a:t>
            </a:r>
            <a:endParaRPr sz="1600" dirty="0">
              <a:solidFill>
                <a:srgbClr val="002060"/>
              </a:solidFill>
              <a:latin typeface="Calibri"/>
              <a:cs typeface="Calibri"/>
            </a:endParaRPr>
          </a:p>
          <a:p>
            <a:pPr marL="393700" marR="50800" indent="-381000">
              <a:lnSpc>
                <a:spcPct val="100000"/>
              </a:lnSpc>
              <a:buFont typeface="Arial"/>
              <a:buChar char="•"/>
              <a:tabLst>
                <a:tab pos="393065" algn="l"/>
                <a:tab pos="393700" algn="l"/>
              </a:tabLst>
            </a:pPr>
            <a:r>
              <a:rPr sz="1600" dirty="0">
                <a:solidFill>
                  <a:srgbClr val="002060"/>
                </a:solidFill>
                <a:latin typeface="Calibri"/>
                <a:cs typeface="Calibri"/>
              </a:rPr>
              <a:t>If</a:t>
            </a:r>
            <a:r>
              <a:rPr sz="1600" spc="5" dirty="0">
                <a:solidFill>
                  <a:srgbClr val="002060"/>
                </a:solidFill>
                <a:latin typeface="Calibri"/>
                <a:cs typeface="Calibri"/>
              </a:rPr>
              <a:t> </a:t>
            </a:r>
            <a:r>
              <a:rPr sz="1600" dirty="0">
                <a:solidFill>
                  <a:srgbClr val="002060"/>
                </a:solidFill>
                <a:latin typeface="Calibri"/>
                <a:cs typeface="Calibri"/>
              </a:rPr>
              <a:t>a</a:t>
            </a:r>
            <a:r>
              <a:rPr sz="1600" spc="-5" dirty="0">
                <a:solidFill>
                  <a:srgbClr val="002060"/>
                </a:solidFill>
                <a:latin typeface="Calibri"/>
                <a:cs typeface="Calibri"/>
              </a:rPr>
              <a:t> distribution</a:t>
            </a:r>
            <a:r>
              <a:rPr sz="1600" spc="20" dirty="0">
                <a:solidFill>
                  <a:srgbClr val="002060"/>
                </a:solidFill>
                <a:latin typeface="Calibri"/>
                <a:cs typeface="Calibri"/>
              </a:rPr>
              <a:t> </a:t>
            </a:r>
            <a:r>
              <a:rPr sz="1600" spc="-5" dirty="0">
                <a:solidFill>
                  <a:srgbClr val="002060"/>
                </a:solidFill>
                <a:latin typeface="Calibri"/>
                <a:cs typeface="Calibri"/>
              </a:rPr>
              <a:t>is</a:t>
            </a:r>
            <a:r>
              <a:rPr sz="1600" dirty="0">
                <a:solidFill>
                  <a:srgbClr val="002060"/>
                </a:solidFill>
                <a:latin typeface="Calibri"/>
                <a:cs typeface="Calibri"/>
              </a:rPr>
              <a:t> made </a:t>
            </a:r>
            <a:r>
              <a:rPr sz="1600" spc="-10" dirty="0">
                <a:solidFill>
                  <a:srgbClr val="002060"/>
                </a:solidFill>
                <a:latin typeface="Calibri"/>
                <a:cs typeface="Calibri"/>
              </a:rPr>
              <a:t>from</a:t>
            </a:r>
            <a:r>
              <a:rPr sz="1600" spc="-5" dirty="0">
                <a:solidFill>
                  <a:srgbClr val="002060"/>
                </a:solidFill>
                <a:latin typeface="Calibri"/>
                <a:cs typeface="Calibri"/>
              </a:rPr>
              <a:t> </a:t>
            </a:r>
            <a:r>
              <a:rPr sz="1600" dirty="0">
                <a:solidFill>
                  <a:srgbClr val="002060"/>
                </a:solidFill>
                <a:latin typeface="Calibri"/>
                <a:cs typeface="Calibri"/>
              </a:rPr>
              <a:t>the</a:t>
            </a:r>
            <a:r>
              <a:rPr sz="1600" spc="10" dirty="0">
                <a:solidFill>
                  <a:srgbClr val="002060"/>
                </a:solidFill>
                <a:latin typeface="Calibri"/>
                <a:cs typeface="Calibri"/>
              </a:rPr>
              <a:t> </a:t>
            </a:r>
            <a:r>
              <a:rPr sz="1600" spc="-10" dirty="0">
                <a:solidFill>
                  <a:srgbClr val="002060"/>
                </a:solidFill>
                <a:latin typeface="Calibri"/>
                <a:cs typeface="Calibri"/>
              </a:rPr>
              <a:t>Discretionary</a:t>
            </a:r>
            <a:r>
              <a:rPr sz="1600" spc="20" dirty="0">
                <a:solidFill>
                  <a:srgbClr val="002060"/>
                </a:solidFill>
                <a:latin typeface="Calibri"/>
                <a:cs typeface="Calibri"/>
              </a:rPr>
              <a:t> </a:t>
            </a:r>
            <a:r>
              <a:rPr sz="1600" spc="-30" dirty="0">
                <a:solidFill>
                  <a:srgbClr val="002060"/>
                </a:solidFill>
                <a:latin typeface="Calibri"/>
                <a:cs typeface="Calibri"/>
              </a:rPr>
              <a:t>Trust</a:t>
            </a:r>
            <a:r>
              <a:rPr sz="1600" spc="-15" dirty="0">
                <a:solidFill>
                  <a:srgbClr val="002060"/>
                </a:solidFill>
                <a:latin typeface="Calibri"/>
                <a:cs typeface="Calibri"/>
              </a:rPr>
              <a:t> </a:t>
            </a:r>
            <a:r>
              <a:rPr sz="1600" spc="-10" dirty="0">
                <a:solidFill>
                  <a:srgbClr val="002060"/>
                </a:solidFill>
                <a:latin typeface="Calibri"/>
                <a:cs typeface="Calibri"/>
              </a:rPr>
              <a:t>to</a:t>
            </a:r>
            <a:r>
              <a:rPr sz="1600" spc="5" dirty="0">
                <a:solidFill>
                  <a:srgbClr val="002060"/>
                </a:solidFill>
                <a:latin typeface="Calibri"/>
                <a:cs typeface="Calibri"/>
              </a:rPr>
              <a:t> </a:t>
            </a:r>
            <a:r>
              <a:rPr sz="1600" dirty="0">
                <a:solidFill>
                  <a:srgbClr val="002060"/>
                </a:solidFill>
                <a:latin typeface="Calibri"/>
                <a:cs typeface="Calibri"/>
              </a:rPr>
              <a:t>the </a:t>
            </a:r>
            <a:r>
              <a:rPr sz="1600" spc="-5" dirty="0" smtClean="0">
                <a:solidFill>
                  <a:srgbClr val="002060"/>
                </a:solidFill>
                <a:latin typeface="Calibri"/>
                <a:cs typeface="Calibri"/>
              </a:rPr>
              <a:t>S-Corporation</a:t>
            </a:r>
            <a:r>
              <a:rPr lang="en-US" sz="1600" spc="-5" dirty="0" smtClean="0">
                <a:solidFill>
                  <a:srgbClr val="002060"/>
                </a:solidFill>
                <a:latin typeface="Calibri"/>
                <a:cs typeface="Calibri"/>
              </a:rPr>
              <a:t> or the LLC</a:t>
            </a:r>
            <a:r>
              <a:rPr sz="1600" spc="-5" dirty="0" smtClean="0">
                <a:solidFill>
                  <a:srgbClr val="002060"/>
                </a:solidFill>
                <a:latin typeface="Calibri"/>
                <a:cs typeface="Calibri"/>
              </a:rPr>
              <a:t>,</a:t>
            </a:r>
            <a:r>
              <a:rPr sz="1600" spc="15" dirty="0" smtClean="0">
                <a:solidFill>
                  <a:srgbClr val="002060"/>
                </a:solidFill>
                <a:latin typeface="Calibri"/>
                <a:cs typeface="Calibri"/>
              </a:rPr>
              <a:t> </a:t>
            </a:r>
            <a:r>
              <a:rPr sz="1600" spc="-5" dirty="0">
                <a:solidFill>
                  <a:srgbClr val="002060"/>
                </a:solidFill>
                <a:latin typeface="Calibri"/>
                <a:cs typeface="Calibri"/>
              </a:rPr>
              <a:t>it</a:t>
            </a:r>
            <a:r>
              <a:rPr sz="1600" dirty="0">
                <a:solidFill>
                  <a:srgbClr val="002060"/>
                </a:solidFill>
                <a:latin typeface="Calibri"/>
                <a:cs typeface="Calibri"/>
              </a:rPr>
              <a:t> </a:t>
            </a:r>
            <a:r>
              <a:rPr sz="1600" spc="-5" dirty="0">
                <a:solidFill>
                  <a:srgbClr val="002060"/>
                </a:solidFill>
                <a:latin typeface="Calibri"/>
                <a:cs typeface="Calibri"/>
              </a:rPr>
              <a:t>carries</a:t>
            </a:r>
            <a:r>
              <a:rPr sz="1600" spc="15" dirty="0">
                <a:solidFill>
                  <a:srgbClr val="002060"/>
                </a:solidFill>
                <a:latin typeface="Calibri"/>
                <a:cs typeface="Calibri"/>
              </a:rPr>
              <a:t> </a:t>
            </a:r>
            <a:r>
              <a:rPr sz="1600" spc="-5" dirty="0">
                <a:solidFill>
                  <a:srgbClr val="002060"/>
                </a:solidFill>
                <a:latin typeface="Calibri"/>
                <a:cs typeface="Calibri"/>
              </a:rPr>
              <a:t>out</a:t>
            </a:r>
            <a:r>
              <a:rPr sz="1600" spc="15" dirty="0">
                <a:solidFill>
                  <a:srgbClr val="002060"/>
                </a:solidFill>
                <a:latin typeface="Calibri"/>
                <a:cs typeface="Calibri"/>
              </a:rPr>
              <a:t> </a:t>
            </a:r>
            <a:r>
              <a:rPr sz="1600" spc="-5" dirty="0">
                <a:solidFill>
                  <a:srgbClr val="002060"/>
                </a:solidFill>
                <a:latin typeface="Calibri"/>
                <a:cs typeface="Calibri"/>
              </a:rPr>
              <a:t>DNI, </a:t>
            </a:r>
            <a:r>
              <a:rPr sz="1600" spc="-395" dirty="0">
                <a:solidFill>
                  <a:srgbClr val="002060"/>
                </a:solidFill>
                <a:latin typeface="Calibri"/>
                <a:cs typeface="Calibri"/>
              </a:rPr>
              <a:t> </a:t>
            </a:r>
            <a:r>
              <a:rPr sz="1600" spc="-5" dirty="0">
                <a:solidFill>
                  <a:srgbClr val="002060"/>
                </a:solidFill>
                <a:latin typeface="Calibri"/>
                <a:cs typeface="Calibri"/>
              </a:rPr>
              <a:t>which</a:t>
            </a:r>
            <a:r>
              <a:rPr sz="1600" spc="25" dirty="0">
                <a:solidFill>
                  <a:srgbClr val="002060"/>
                </a:solidFill>
                <a:latin typeface="Calibri"/>
                <a:cs typeface="Calibri"/>
              </a:rPr>
              <a:t> </a:t>
            </a:r>
            <a:r>
              <a:rPr sz="1600" spc="-5" dirty="0">
                <a:solidFill>
                  <a:srgbClr val="002060"/>
                </a:solidFill>
                <a:latin typeface="Calibri"/>
                <a:cs typeface="Calibri"/>
              </a:rPr>
              <a:t>is</a:t>
            </a:r>
            <a:r>
              <a:rPr sz="1600" dirty="0">
                <a:solidFill>
                  <a:srgbClr val="002060"/>
                </a:solidFill>
                <a:latin typeface="Calibri"/>
                <a:cs typeface="Calibri"/>
              </a:rPr>
              <a:t> </a:t>
            </a:r>
            <a:r>
              <a:rPr sz="1600" spc="-20" dirty="0">
                <a:solidFill>
                  <a:srgbClr val="002060"/>
                </a:solidFill>
                <a:latin typeface="Calibri"/>
                <a:cs typeface="Calibri"/>
              </a:rPr>
              <a:t>taxed</a:t>
            </a:r>
            <a:r>
              <a:rPr sz="1600" spc="5" dirty="0">
                <a:solidFill>
                  <a:srgbClr val="002060"/>
                </a:solidFill>
                <a:latin typeface="Calibri"/>
                <a:cs typeface="Calibri"/>
              </a:rPr>
              <a:t> </a:t>
            </a:r>
            <a:r>
              <a:rPr sz="1600" spc="-10" dirty="0">
                <a:solidFill>
                  <a:srgbClr val="002060"/>
                </a:solidFill>
                <a:latin typeface="Calibri"/>
                <a:cs typeface="Calibri"/>
              </a:rPr>
              <a:t>to</a:t>
            </a:r>
            <a:r>
              <a:rPr sz="1600" spc="-5" dirty="0">
                <a:solidFill>
                  <a:srgbClr val="002060"/>
                </a:solidFill>
                <a:latin typeface="Calibri"/>
                <a:cs typeface="Calibri"/>
              </a:rPr>
              <a:t> </a:t>
            </a:r>
            <a:r>
              <a:rPr sz="1600" dirty="0">
                <a:solidFill>
                  <a:srgbClr val="002060"/>
                </a:solidFill>
                <a:latin typeface="Calibri"/>
                <a:cs typeface="Calibri"/>
              </a:rPr>
              <a:t>the </a:t>
            </a:r>
            <a:r>
              <a:rPr sz="1600" spc="-5" dirty="0">
                <a:solidFill>
                  <a:srgbClr val="002060"/>
                </a:solidFill>
                <a:latin typeface="Calibri"/>
                <a:cs typeface="Calibri"/>
              </a:rPr>
              <a:t>QSST </a:t>
            </a:r>
            <a:r>
              <a:rPr sz="1600" dirty="0">
                <a:solidFill>
                  <a:srgbClr val="002060"/>
                </a:solidFill>
                <a:latin typeface="Calibri"/>
                <a:cs typeface="Calibri"/>
              </a:rPr>
              <a:t>and</a:t>
            </a:r>
            <a:r>
              <a:rPr sz="1600" spc="10" dirty="0">
                <a:solidFill>
                  <a:srgbClr val="002060"/>
                </a:solidFill>
                <a:latin typeface="Calibri"/>
                <a:cs typeface="Calibri"/>
              </a:rPr>
              <a:t> </a:t>
            </a:r>
            <a:r>
              <a:rPr sz="1600" spc="-15" dirty="0">
                <a:solidFill>
                  <a:srgbClr val="002060"/>
                </a:solidFill>
                <a:latin typeface="Calibri"/>
                <a:cs typeface="Calibri"/>
              </a:rPr>
              <a:t>therefore</a:t>
            </a:r>
            <a:r>
              <a:rPr sz="1600" dirty="0">
                <a:solidFill>
                  <a:srgbClr val="002060"/>
                </a:solidFill>
                <a:latin typeface="Calibri"/>
                <a:cs typeface="Calibri"/>
              </a:rPr>
              <a:t> </a:t>
            </a:r>
            <a:r>
              <a:rPr sz="1600" spc="-20" dirty="0">
                <a:solidFill>
                  <a:srgbClr val="002060"/>
                </a:solidFill>
                <a:latin typeface="Calibri"/>
                <a:cs typeface="Calibri"/>
              </a:rPr>
              <a:t>taxed</a:t>
            </a:r>
            <a:r>
              <a:rPr sz="1600" spc="5" dirty="0">
                <a:solidFill>
                  <a:srgbClr val="002060"/>
                </a:solidFill>
                <a:latin typeface="Calibri"/>
                <a:cs typeface="Calibri"/>
              </a:rPr>
              <a:t> </a:t>
            </a:r>
            <a:r>
              <a:rPr sz="1600" spc="-10" dirty="0">
                <a:solidFill>
                  <a:srgbClr val="002060"/>
                </a:solidFill>
                <a:latin typeface="Calibri"/>
                <a:cs typeface="Calibri"/>
              </a:rPr>
              <a:t>to</a:t>
            </a:r>
            <a:r>
              <a:rPr sz="1600" spc="-5" dirty="0">
                <a:solidFill>
                  <a:srgbClr val="002060"/>
                </a:solidFill>
                <a:latin typeface="Calibri"/>
                <a:cs typeface="Calibri"/>
              </a:rPr>
              <a:t> Child,</a:t>
            </a:r>
            <a:r>
              <a:rPr sz="1600" spc="20" dirty="0">
                <a:solidFill>
                  <a:srgbClr val="002060"/>
                </a:solidFill>
                <a:latin typeface="Calibri"/>
                <a:cs typeface="Calibri"/>
              </a:rPr>
              <a:t> </a:t>
            </a:r>
            <a:r>
              <a:rPr sz="1600" dirty="0">
                <a:solidFill>
                  <a:srgbClr val="002060"/>
                </a:solidFill>
                <a:latin typeface="Calibri"/>
                <a:cs typeface="Calibri"/>
              </a:rPr>
              <a:t>as the</a:t>
            </a:r>
            <a:r>
              <a:rPr sz="1600" spc="30" dirty="0">
                <a:solidFill>
                  <a:srgbClr val="002060"/>
                </a:solidFill>
                <a:latin typeface="Calibri"/>
                <a:cs typeface="Calibri"/>
              </a:rPr>
              <a:t> </a:t>
            </a:r>
            <a:r>
              <a:rPr sz="1600" spc="-20" dirty="0">
                <a:solidFill>
                  <a:srgbClr val="002060"/>
                </a:solidFill>
                <a:latin typeface="Calibri"/>
                <a:cs typeface="Calibri"/>
              </a:rPr>
              <a:t>QSST’s</a:t>
            </a:r>
            <a:r>
              <a:rPr sz="1600" dirty="0">
                <a:solidFill>
                  <a:srgbClr val="002060"/>
                </a:solidFill>
                <a:latin typeface="Calibri"/>
                <a:cs typeface="Calibri"/>
              </a:rPr>
              <a:t> </a:t>
            </a:r>
            <a:r>
              <a:rPr sz="1600" spc="-5" dirty="0">
                <a:solidFill>
                  <a:srgbClr val="002060"/>
                </a:solidFill>
                <a:latin typeface="Calibri"/>
                <a:cs typeface="Calibri"/>
              </a:rPr>
              <a:t>owner</a:t>
            </a:r>
            <a:r>
              <a:rPr sz="1600" spc="25" dirty="0">
                <a:solidFill>
                  <a:srgbClr val="002060"/>
                </a:solidFill>
                <a:latin typeface="Calibri"/>
                <a:cs typeface="Calibri"/>
              </a:rPr>
              <a:t> </a:t>
            </a:r>
            <a:r>
              <a:rPr sz="1600" spc="-15" dirty="0">
                <a:solidFill>
                  <a:srgbClr val="002060"/>
                </a:solidFill>
                <a:latin typeface="Calibri"/>
                <a:cs typeface="Calibri"/>
              </a:rPr>
              <a:t>for</a:t>
            </a:r>
            <a:r>
              <a:rPr sz="1600" spc="-5" dirty="0">
                <a:solidFill>
                  <a:srgbClr val="002060"/>
                </a:solidFill>
                <a:latin typeface="Calibri"/>
                <a:cs typeface="Calibri"/>
              </a:rPr>
              <a:t> </a:t>
            </a:r>
            <a:r>
              <a:rPr sz="1600" spc="-20" dirty="0">
                <a:solidFill>
                  <a:srgbClr val="002060"/>
                </a:solidFill>
                <a:latin typeface="Calibri"/>
                <a:cs typeface="Calibri"/>
              </a:rPr>
              <a:t>tax </a:t>
            </a:r>
            <a:r>
              <a:rPr sz="1600" spc="-15" dirty="0">
                <a:solidFill>
                  <a:srgbClr val="002060"/>
                </a:solidFill>
                <a:latin typeface="Calibri"/>
                <a:cs typeface="Calibri"/>
              </a:rPr>
              <a:t> </a:t>
            </a:r>
            <a:r>
              <a:rPr sz="1600" spc="-5" dirty="0">
                <a:solidFill>
                  <a:srgbClr val="002060"/>
                </a:solidFill>
                <a:latin typeface="Calibri"/>
                <a:cs typeface="Calibri"/>
              </a:rPr>
              <a:t>purposes</a:t>
            </a:r>
            <a:endParaRPr sz="1600" dirty="0">
              <a:solidFill>
                <a:srgbClr val="002060"/>
              </a:solidFill>
              <a:latin typeface="Calibri"/>
              <a:cs typeface="Calibri"/>
            </a:endParaRPr>
          </a:p>
          <a:p>
            <a:pPr marL="393700" indent="-381000">
              <a:lnSpc>
                <a:spcPct val="100000"/>
              </a:lnSpc>
              <a:buFont typeface="Arial"/>
              <a:buChar char="•"/>
              <a:tabLst>
                <a:tab pos="393065" algn="l"/>
                <a:tab pos="393700" algn="l"/>
              </a:tabLst>
            </a:pPr>
            <a:r>
              <a:rPr sz="1600" dirty="0">
                <a:solidFill>
                  <a:srgbClr val="002060"/>
                </a:solidFill>
                <a:latin typeface="Calibri"/>
                <a:cs typeface="Calibri"/>
              </a:rPr>
              <a:t>No </a:t>
            </a:r>
            <a:r>
              <a:rPr sz="1600" spc="-10" dirty="0">
                <a:solidFill>
                  <a:srgbClr val="002060"/>
                </a:solidFill>
                <a:latin typeface="Calibri"/>
                <a:cs typeface="Calibri"/>
              </a:rPr>
              <a:t>distributions</a:t>
            </a:r>
            <a:r>
              <a:rPr sz="1600" spc="25" dirty="0">
                <a:solidFill>
                  <a:srgbClr val="002060"/>
                </a:solidFill>
                <a:latin typeface="Calibri"/>
                <a:cs typeface="Calibri"/>
              </a:rPr>
              <a:t> </a:t>
            </a:r>
            <a:r>
              <a:rPr sz="1600" spc="-10" dirty="0">
                <a:solidFill>
                  <a:srgbClr val="002060"/>
                </a:solidFill>
                <a:latin typeface="Calibri"/>
                <a:cs typeface="Calibri"/>
              </a:rPr>
              <a:t>are</a:t>
            </a:r>
            <a:r>
              <a:rPr sz="1600" dirty="0">
                <a:solidFill>
                  <a:srgbClr val="002060"/>
                </a:solidFill>
                <a:latin typeface="Calibri"/>
                <a:cs typeface="Calibri"/>
              </a:rPr>
              <a:t> </a:t>
            </a:r>
            <a:r>
              <a:rPr sz="1600" spc="-10" dirty="0">
                <a:solidFill>
                  <a:srgbClr val="002060"/>
                </a:solidFill>
                <a:latin typeface="Calibri"/>
                <a:cs typeface="Calibri"/>
              </a:rPr>
              <a:t>required</a:t>
            </a:r>
            <a:r>
              <a:rPr sz="1600" spc="30" dirty="0">
                <a:solidFill>
                  <a:srgbClr val="002060"/>
                </a:solidFill>
                <a:latin typeface="Calibri"/>
                <a:cs typeface="Calibri"/>
              </a:rPr>
              <a:t> </a:t>
            </a:r>
            <a:r>
              <a:rPr sz="1600" spc="-10" dirty="0">
                <a:solidFill>
                  <a:srgbClr val="002060"/>
                </a:solidFill>
                <a:latin typeface="Calibri"/>
                <a:cs typeface="Calibri"/>
              </a:rPr>
              <a:t>from</a:t>
            </a:r>
            <a:r>
              <a:rPr sz="1600" spc="-5" dirty="0">
                <a:solidFill>
                  <a:srgbClr val="002060"/>
                </a:solidFill>
                <a:latin typeface="Calibri"/>
                <a:cs typeface="Calibri"/>
              </a:rPr>
              <a:t> </a:t>
            </a:r>
            <a:r>
              <a:rPr sz="1600" dirty="0">
                <a:solidFill>
                  <a:srgbClr val="002060"/>
                </a:solidFill>
                <a:latin typeface="Calibri"/>
                <a:cs typeface="Calibri"/>
              </a:rPr>
              <a:t>the </a:t>
            </a:r>
            <a:r>
              <a:rPr sz="1600" spc="-10" dirty="0">
                <a:solidFill>
                  <a:srgbClr val="002060"/>
                </a:solidFill>
                <a:latin typeface="Calibri"/>
                <a:cs typeface="Calibri"/>
              </a:rPr>
              <a:t>S-corporation</a:t>
            </a:r>
            <a:r>
              <a:rPr sz="1600" spc="15" dirty="0">
                <a:solidFill>
                  <a:srgbClr val="002060"/>
                </a:solidFill>
                <a:latin typeface="Calibri"/>
                <a:cs typeface="Calibri"/>
              </a:rPr>
              <a:t> </a:t>
            </a:r>
            <a:r>
              <a:rPr sz="1600" spc="-10" dirty="0">
                <a:solidFill>
                  <a:srgbClr val="002060"/>
                </a:solidFill>
                <a:latin typeface="Calibri"/>
                <a:cs typeface="Calibri"/>
              </a:rPr>
              <a:t>to</a:t>
            </a:r>
            <a:r>
              <a:rPr sz="1600" spc="-5" dirty="0">
                <a:solidFill>
                  <a:srgbClr val="002060"/>
                </a:solidFill>
                <a:latin typeface="Calibri"/>
                <a:cs typeface="Calibri"/>
              </a:rPr>
              <a:t> QSST</a:t>
            </a:r>
            <a:endParaRPr sz="1600" dirty="0">
              <a:solidFill>
                <a:srgbClr val="002060"/>
              </a:solidFill>
              <a:latin typeface="Calibri"/>
              <a:cs typeface="Calibri"/>
            </a:endParaRPr>
          </a:p>
          <a:p>
            <a:pPr marL="393700" indent="-381000">
              <a:lnSpc>
                <a:spcPct val="100000"/>
              </a:lnSpc>
              <a:spcBef>
                <a:spcPts val="5"/>
              </a:spcBef>
              <a:buFont typeface="Arial"/>
              <a:buChar char="•"/>
              <a:tabLst>
                <a:tab pos="393065" algn="l"/>
                <a:tab pos="393700" algn="l"/>
              </a:tabLst>
            </a:pPr>
            <a:r>
              <a:rPr sz="1600" spc="-10" dirty="0">
                <a:solidFill>
                  <a:srgbClr val="002060"/>
                </a:solidFill>
                <a:latin typeface="Calibri"/>
                <a:cs typeface="Calibri"/>
              </a:rPr>
              <a:t>Any</a:t>
            </a:r>
            <a:r>
              <a:rPr sz="1600" dirty="0">
                <a:solidFill>
                  <a:srgbClr val="002060"/>
                </a:solidFill>
                <a:latin typeface="Calibri"/>
                <a:cs typeface="Calibri"/>
              </a:rPr>
              <a:t> </a:t>
            </a:r>
            <a:r>
              <a:rPr sz="1600" spc="-35" dirty="0">
                <a:solidFill>
                  <a:srgbClr val="002060"/>
                </a:solidFill>
                <a:latin typeface="Calibri"/>
                <a:cs typeface="Calibri"/>
              </a:rPr>
              <a:t>FAI</a:t>
            </a:r>
            <a:r>
              <a:rPr sz="1600" spc="-10" dirty="0">
                <a:solidFill>
                  <a:srgbClr val="002060"/>
                </a:solidFill>
                <a:latin typeface="Calibri"/>
                <a:cs typeface="Calibri"/>
              </a:rPr>
              <a:t> </a:t>
            </a:r>
            <a:r>
              <a:rPr sz="1600" spc="-5" dirty="0">
                <a:solidFill>
                  <a:srgbClr val="002060"/>
                </a:solidFill>
                <a:latin typeface="Calibri"/>
                <a:cs typeface="Calibri"/>
              </a:rPr>
              <a:t>in </a:t>
            </a:r>
            <a:r>
              <a:rPr sz="1600" dirty="0">
                <a:solidFill>
                  <a:srgbClr val="002060"/>
                </a:solidFill>
                <a:latin typeface="Calibri"/>
                <a:cs typeface="Calibri"/>
              </a:rPr>
              <a:t>the</a:t>
            </a:r>
            <a:r>
              <a:rPr sz="1600" spc="20" dirty="0">
                <a:solidFill>
                  <a:srgbClr val="002060"/>
                </a:solidFill>
                <a:latin typeface="Calibri"/>
                <a:cs typeface="Calibri"/>
              </a:rPr>
              <a:t> </a:t>
            </a:r>
            <a:r>
              <a:rPr sz="1600" spc="-5" dirty="0">
                <a:solidFill>
                  <a:srgbClr val="002060"/>
                </a:solidFill>
                <a:latin typeface="Calibri"/>
                <a:cs typeface="Calibri"/>
              </a:rPr>
              <a:t>QSST (i.e.,</a:t>
            </a:r>
            <a:r>
              <a:rPr sz="1600" spc="5" dirty="0">
                <a:solidFill>
                  <a:srgbClr val="002060"/>
                </a:solidFill>
                <a:latin typeface="Calibri"/>
                <a:cs typeface="Calibri"/>
              </a:rPr>
              <a:t> </a:t>
            </a:r>
            <a:r>
              <a:rPr sz="1600" spc="-5" dirty="0">
                <a:solidFill>
                  <a:srgbClr val="002060"/>
                </a:solidFill>
                <a:latin typeface="Calibri"/>
                <a:cs typeface="Calibri"/>
              </a:rPr>
              <a:t>dividends</a:t>
            </a:r>
            <a:r>
              <a:rPr sz="1600" spc="20" dirty="0">
                <a:solidFill>
                  <a:srgbClr val="002060"/>
                </a:solidFill>
                <a:latin typeface="Calibri"/>
                <a:cs typeface="Calibri"/>
              </a:rPr>
              <a:t> </a:t>
            </a:r>
            <a:r>
              <a:rPr sz="1600" spc="-10" dirty="0">
                <a:solidFill>
                  <a:srgbClr val="002060"/>
                </a:solidFill>
                <a:latin typeface="Calibri"/>
                <a:cs typeface="Calibri"/>
              </a:rPr>
              <a:t>from</a:t>
            </a:r>
            <a:r>
              <a:rPr sz="1600" spc="-5" dirty="0">
                <a:solidFill>
                  <a:srgbClr val="002060"/>
                </a:solidFill>
                <a:latin typeface="Calibri"/>
                <a:cs typeface="Calibri"/>
              </a:rPr>
              <a:t> </a:t>
            </a:r>
            <a:r>
              <a:rPr sz="1600" dirty="0">
                <a:solidFill>
                  <a:srgbClr val="002060"/>
                </a:solidFill>
                <a:latin typeface="Calibri"/>
                <a:cs typeface="Calibri"/>
              </a:rPr>
              <a:t>the </a:t>
            </a:r>
            <a:r>
              <a:rPr sz="1600" spc="-10" dirty="0">
                <a:solidFill>
                  <a:srgbClr val="002060"/>
                </a:solidFill>
                <a:latin typeface="Calibri"/>
                <a:cs typeface="Calibri"/>
              </a:rPr>
              <a:t>S-corporation)</a:t>
            </a:r>
            <a:r>
              <a:rPr sz="1600" spc="20" dirty="0">
                <a:solidFill>
                  <a:srgbClr val="002060"/>
                </a:solidFill>
                <a:latin typeface="Calibri"/>
                <a:cs typeface="Calibri"/>
              </a:rPr>
              <a:t> </a:t>
            </a:r>
            <a:r>
              <a:rPr sz="1600" spc="-5" dirty="0">
                <a:solidFill>
                  <a:srgbClr val="002060"/>
                </a:solidFill>
                <a:latin typeface="Calibri"/>
                <a:cs typeface="Calibri"/>
              </a:rPr>
              <a:t>must</a:t>
            </a:r>
            <a:r>
              <a:rPr sz="1600" dirty="0">
                <a:solidFill>
                  <a:srgbClr val="002060"/>
                </a:solidFill>
                <a:latin typeface="Calibri"/>
                <a:cs typeface="Calibri"/>
              </a:rPr>
              <a:t> </a:t>
            </a:r>
            <a:r>
              <a:rPr sz="1600" spc="-5" dirty="0">
                <a:solidFill>
                  <a:srgbClr val="002060"/>
                </a:solidFill>
                <a:latin typeface="Calibri"/>
                <a:cs typeface="Calibri"/>
              </a:rPr>
              <a:t>be</a:t>
            </a:r>
            <a:r>
              <a:rPr sz="1600" spc="10" dirty="0">
                <a:solidFill>
                  <a:srgbClr val="002060"/>
                </a:solidFill>
                <a:latin typeface="Calibri"/>
                <a:cs typeface="Calibri"/>
              </a:rPr>
              <a:t> </a:t>
            </a:r>
            <a:r>
              <a:rPr sz="1600" spc="-10" dirty="0">
                <a:solidFill>
                  <a:srgbClr val="002060"/>
                </a:solidFill>
                <a:latin typeface="Calibri"/>
                <a:cs typeface="Calibri"/>
              </a:rPr>
              <a:t>distributed</a:t>
            </a:r>
            <a:r>
              <a:rPr sz="1600" spc="20" dirty="0">
                <a:solidFill>
                  <a:srgbClr val="002060"/>
                </a:solidFill>
                <a:latin typeface="Calibri"/>
                <a:cs typeface="Calibri"/>
              </a:rPr>
              <a:t> </a:t>
            </a:r>
            <a:r>
              <a:rPr sz="1600" spc="-10" dirty="0">
                <a:solidFill>
                  <a:srgbClr val="002060"/>
                </a:solidFill>
                <a:latin typeface="Calibri"/>
                <a:cs typeface="Calibri"/>
              </a:rPr>
              <a:t>to</a:t>
            </a:r>
            <a:r>
              <a:rPr sz="1600" spc="5" dirty="0">
                <a:solidFill>
                  <a:srgbClr val="002060"/>
                </a:solidFill>
                <a:latin typeface="Calibri"/>
                <a:cs typeface="Calibri"/>
              </a:rPr>
              <a:t> </a:t>
            </a:r>
            <a:r>
              <a:rPr sz="1600" spc="-5" dirty="0">
                <a:solidFill>
                  <a:srgbClr val="002060"/>
                </a:solidFill>
                <a:latin typeface="Calibri"/>
                <a:cs typeface="Calibri"/>
              </a:rPr>
              <a:t>Child</a:t>
            </a:r>
            <a:endParaRPr sz="1600" dirty="0">
              <a:solidFill>
                <a:srgbClr val="002060"/>
              </a:solidFill>
              <a:latin typeface="Calibri"/>
              <a:cs typeface="Calibri"/>
            </a:endParaRPr>
          </a:p>
          <a:p>
            <a:pPr marL="393700" marR="22860" indent="-381000">
              <a:lnSpc>
                <a:spcPct val="100000"/>
              </a:lnSpc>
              <a:buFont typeface="Arial"/>
              <a:buChar char="•"/>
              <a:tabLst>
                <a:tab pos="393065" algn="l"/>
                <a:tab pos="393700" algn="l"/>
              </a:tabLst>
            </a:pPr>
            <a:r>
              <a:rPr sz="1600" spc="-20" dirty="0">
                <a:solidFill>
                  <a:srgbClr val="002060"/>
                </a:solidFill>
                <a:latin typeface="Calibri"/>
                <a:cs typeface="Calibri"/>
              </a:rPr>
              <a:t>Accordingly,</a:t>
            </a:r>
            <a:r>
              <a:rPr sz="1600" spc="15" dirty="0">
                <a:solidFill>
                  <a:srgbClr val="002060"/>
                </a:solidFill>
                <a:latin typeface="Calibri"/>
                <a:cs typeface="Calibri"/>
              </a:rPr>
              <a:t> </a:t>
            </a:r>
            <a:r>
              <a:rPr sz="1600" spc="-5" dirty="0">
                <a:solidFill>
                  <a:srgbClr val="002060"/>
                </a:solidFill>
                <a:latin typeface="Calibri"/>
                <a:cs typeface="Calibri"/>
              </a:rPr>
              <a:t>assets </a:t>
            </a:r>
            <a:r>
              <a:rPr sz="1600" spc="-10" dirty="0">
                <a:solidFill>
                  <a:srgbClr val="002060"/>
                </a:solidFill>
                <a:latin typeface="Calibri"/>
                <a:cs typeface="Calibri"/>
              </a:rPr>
              <a:t>can</a:t>
            </a:r>
            <a:r>
              <a:rPr sz="1600" dirty="0">
                <a:solidFill>
                  <a:srgbClr val="002060"/>
                </a:solidFill>
                <a:latin typeface="Calibri"/>
                <a:cs typeface="Calibri"/>
              </a:rPr>
              <a:t> </a:t>
            </a:r>
            <a:r>
              <a:rPr sz="1600" spc="-5" dirty="0">
                <a:solidFill>
                  <a:srgbClr val="002060"/>
                </a:solidFill>
                <a:latin typeface="Calibri"/>
                <a:cs typeface="Calibri"/>
              </a:rPr>
              <a:t>be</a:t>
            </a:r>
            <a:r>
              <a:rPr sz="1600" spc="20" dirty="0">
                <a:solidFill>
                  <a:srgbClr val="002060"/>
                </a:solidFill>
                <a:latin typeface="Calibri"/>
                <a:cs typeface="Calibri"/>
              </a:rPr>
              <a:t> </a:t>
            </a:r>
            <a:r>
              <a:rPr sz="1600" spc="-10" dirty="0">
                <a:solidFill>
                  <a:srgbClr val="002060"/>
                </a:solidFill>
                <a:latin typeface="Calibri"/>
                <a:cs typeface="Calibri"/>
              </a:rPr>
              <a:t>accumulated</a:t>
            </a:r>
            <a:r>
              <a:rPr sz="1600" spc="30" dirty="0">
                <a:solidFill>
                  <a:srgbClr val="002060"/>
                </a:solidFill>
                <a:latin typeface="Calibri"/>
                <a:cs typeface="Calibri"/>
              </a:rPr>
              <a:t> </a:t>
            </a:r>
            <a:r>
              <a:rPr sz="1600" spc="-10" dirty="0">
                <a:solidFill>
                  <a:srgbClr val="002060"/>
                </a:solidFill>
                <a:latin typeface="Calibri"/>
                <a:cs typeface="Calibri"/>
              </a:rPr>
              <a:t>at</a:t>
            </a:r>
            <a:r>
              <a:rPr sz="1600" dirty="0">
                <a:solidFill>
                  <a:srgbClr val="002060"/>
                </a:solidFill>
                <a:latin typeface="Calibri"/>
                <a:cs typeface="Calibri"/>
              </a:rPr>
              <a:t> the</a:t>
            </a:r>
            <a:r>
              <a:rPr sz="1600" spc="5" dirty="0">
                <a:solidFill>
                  <a:srgbClr val="002060"/>
                </a:solidFill>
                <a:latin typeface="Calibri"/>
                <a:cs typeface="Calibri"/>
              </a:rPr>
              <a:t> </a:t>
            </a:r>
            <a:r>
              <a:rPr sz="1600" spc="-10" dirty="0">
                <a:solidFill>
                  <a:srgbClr val="002060"/>
                </a:solidFill>
                <a:latin typeface="Calibri"/>
                <a:cs typeface="Calibri"/>
              </a:rPr>
              <a:t>S-corporation</a:t>
            </a:r>
            <a:r>
              <a:rPr sz="1600" spc="15" dirty="0">
                <a:solidFill>
                  <a:srgbClr val="002060"/>
                </a:solidFill>
                <a:latin typeface="Calibri"/>
                <a:cs typeface="Calibri"/>
              </a:rPr>
              <a:t> </a:t>
            </a:r>
            <a:r>
              <a:rPr sz="1600" spc="-5" dirty="0">
                <a:solidFill>
                  <a:srgbClr val="002060"/>
                </a:solidFill>
                <a:latin typeface="Calibri"/>
                <a:cs typeface="Calibri"/>
              </a:rPr>
              <a:t>level,</a:t>
            </a:r>
            <a:r>
              <a:rPr sz="1600" dirty="0">
                <a:solidFill>
                  <a:srgbClr val="002060"/>
                </a:solidFill>
                <a:latin typeface="Calibri"/>
                <a:cs typeface="Calibri"/>
              </a:rPr>
              <a:t> and</a:t>
            </a:r>
            <a:r>
              <a:rPr sz="1600" spc="20" dirty="0">
                <a:solidFill>
                  <a:srgbClr val="002060"/>
                </a:solidFill>
                <a:latin typeface="Calibri"/>
                <a:cs typeface="Calibri"/>
              </a:rPr>
              <a:t> </a:t>
            </a:r>
            <a:r>
              <a:rPr sz="1600" spc="-5" dirty="0">
                <a:solidFill>
                  <a:srgbClr val="002060"/>
                </a:solidFill>
                <a:latin typeface="Calibri"/>
                <a:cs typeface="Calibri"/>
              </a:rPr>
              <a:t>only</a:t>
            </a:r>
            <a:r>
              <a:rPr sz="1600" spc="5" dirty="0">
                <a:solidFill>
                  <a:srgbClr val="002060"/>
                </a:solidFill>
                <a:latin typeface="Calibri"/>
                <a:cs typeface="Calibri"/>
              </a:rPr>
              <a:t> </a:t>
            </a:r>
            <a:r>
              <a:rPr sz="1600" spc="-5" dirty="0">
                <a:solidFill>
                  <a:srgbClr val="002060"/>
                </a:solidFill>
                <a:latin typeface="Calibri"/>
                <a:cs typeface="Calibri"/>
              </a:rPr>
              <a:t>pass </a:t>
            </a:r>
            <a:r>
              <a:rPr sz="1600" spc="-10" dirty="0">
                <a:solidFill>
                  <a:srgbClr val="002060"/>
                </a:solidFill>
                <a:latin typeface="Calibri"/>
                <a:cs typeface="Calibri"/>
              </a:rPr>
              <a:t>to</a:t>
            </a:r>
            <a:r>
              <a:rPr sz="1600" dirty="0">
                <a:solidFill>
                  <a:srgbClr val="002060"/>
                </a:solidFill>
                <a:latin typeface="Calibri"/>
                <a:cs typeface="Calibri"/>
              </a:rPr>
              <a:t> </a:t>
            </a:r>
            <a:r>
              <a:rPr sz="1600" spc="-5" dirty="0">
                <a:solidFill>
                  <a:srgbClr val="002060"/>
                </a:solidFill>
                <a:latin typeface="Calibri"/>
                <a:cs typeface="Calibri"/>
              </a:rPr>
              <a:t>Child </a:t>
            </a:r>
            <a:r>
              <a:rPr sz="1600" dirty="0">
                <a:solidFill>
                  <a:srgbClr val="002060"/>
                </a:solidFill>
                <a:latin typeface="Calibri"/>
                <a:cs typeface="Calibri"/>
              </a:rPr>
              <a:t> when</a:t>
            </a:r>
            <a:r>
              <a:rPr sz="1600" spc="15" dirty="0">
                <a:solidFill>
                  <a:srgbClr val="002060"/>
                </a:solidFill>
                <a:latin typeface="Calibri"/>
                <a:cs typeface="Calibri"/>
              </a:rPr>
              <a:t> </a:t>
            </a:r>
            <a:r>
              <a:rPr sz="1600" dirty="0">
                <a:solidFill>
                  <a:srgbClr val="002060"/>
                </a:solidFill>
                <a:latin typeface="Calibri"/>
                <a:cs typeface="Calibri"/>
              </a:rPr>
              <a:t>a </a:t>
            </a:r>
            <a:r>
              <a:rPr sz="1600" spc="-5" dirty="0">
                <a:solidFill>
                  <a:srgbClr val="002060"/>
                </a:solidFill>
                <a:latin typeface="Calibri"/>
                <a:cs typeface="Calibri"/>
              </a:rPr>
              <a:t>dividend</a:t>
            </a:r>
            <a:r>
              <a:rPr sz="1600" spc="30" dirty="0">
                <a:solidFill>
                  <a:srgbClr val="002060"/>
                </a:solidFill>
                <a:latin typeface="Calibri"/>
                <a:cs typeface="Calibri"/>
              </a:rPr>
              <a:t> </a:t>
            </a:r>
            <a:r>
              <a:rPr sz="1600" spc="-5" dirty="0">
                <a:solidFill>
                  <a:srgbClr val="002060"/>
                </a:solidFill>
                <a:latin typeface="Calibri"/>
                <a:cs typeface="Calibri"/>
              </a:rPr>
              <a:t>is</a:t>
            </a:r>
            <a:r>
              <a:rPr sz="1600" spc="5" dirty="0">
                <a:solidFill>
                  <a:srgbClr val="002060"/>
                </a:solidFill>
                <a:latin typeface="Calibri"/>
                <a:cs typeface="Calibri"/>
              </a:rPr>
              <a:t> </a:t>
            </a:r>
            <a:r>
              <a:rPr sz="1600" spc="-5" dirty="0">
                <a:solidFill>
                  <a:srgbClr val="002060"/>
                </a:solidFill>
                <a:latin typeface="Calibri"/>
                <a:cs typeface="Calibri"/>
              </a:rPr>
              <a:t>declared,</a:t>
            </a:r>
            <a:r>
              <a:rPr sz="1600" spc="15" dirty="0">
                <a:solidFill>
                  <a:srgbClr val="002060"/>
                </a:solidFill>
                <a:latin typeface="Calibri"/>
                <a:cs typeface="Calibri"/>
              </a:rPr>
              <a:t> </a:t>
            </a:r>
            <a:r>
              <a:rPr sz="1600" spc="-5" dirty="0">
                <a:solidFill>
                  <a:srgbClr val="002060"/>
                </a:solidFill>
                <a:latin typeface="Calibri"/>
                <a:cs typeface="Calibri"/>
              </a:rPr>
              <a:t>but</a:t>
            </a:r>
            <a:r>
              <a:rPr sz="1600" spc="10" dirty="0">
                <a:solidFill>
                  <a:srgbClr val="002060"/>
                </a:solidFill>
                <a:latin typeface="Calibri"/>
                <a:cs typeface="Calibri"/>
              </a:rPr>
              <a:t> </a:t>
            </a:r>
            <a:r>
              <a:rPr sz="1600" spc="-10" dirty="0">
                <a:solidFill>
                  <a:srgbClr val="002060"/>
                </a:solidFill>
                <a:latin typeface="Calibri"/>
                <a:cs typeface="Calibri"/>
              </a:rPr>
              <a:t>income</a:t>
            </a:r>
            <a:r>
              <a:rPr sz="1600" spc="15" dirty="0">
                <a:solidFill>
                  <a:srgbClr val="002060"/>
                </a:solidFill>
                <a:latin typeface="Calibri"/>
                <a:cs typeface="Calibri"/>
              </a:rPr>
              <a:t> </a:t>
            </a:r>
            <a:r>
              <a:rPr sz="1600" spc="-5" dirty="0">
                <a:solidFill>
                  <a:srgbClr val="002060"/>
                </a:solidFill>
                <a:latin typeface="Calibri"/>
                <a:cs typeface="Calibri"/>
              </a:rPr>
              <a:t>is</a:t>
            </a:r>
            <a:r>
              <a:rPr sz="1600" spc="5" dirty="0">
                <a:solidFill>
                  <a:srgbClr val="002060"/>
                </a:solidFill>
                <a:latin typeface="Calibri"/>
                <a:cs typeface="Calibri"/>
              </a:rPr>
              <a:t> </a:t>
            </a:r>
            <a:r>
              <a:rPr sz="1600" spc="-20" dirty="0">
                <a:solidFill>
                  <a:srgbClr val="002060"/>
                </a:solidFill>
                <a:latin typeface="Calibri"/>
                <a:cs typeface="Calibri"/>
              </a:rPr>
              <a:t>taxed</a:t>
            </a:r>
            <a:r>
              <a:rPr sz="1600" spc="10" dirty="0">
                <a:solidFill>
                  <a:srgbClr val="002060"/>
                </a:solidFill>
                <a:latin typeface="Calibri"/>
                <a:cs typeface="Calibri"/>
              </a:rPr>
              <a:t> </a:t>
            </a:r>
            <a:r>
              <a:rPr sz="1600" spc="-10" dirty="0">
                <a:solidFill>
                  <a:srgbClr val="002060"/>
                </a:solidFill>
                <a:latin typeface="Calibri"/>
                <a:cs typeface="Calibri"/>
              </a:rPr>
              <a:t>to</a:t>
            </a:r>
            <a:r>
              <a:rPr sz="1600" spc="-5" dirty="0">
                <a:solidFill>
                  <a:srgbClr val="002060"/>
                </a:solidFill>
                <a:latin typeface="Calibri"/>
                <a:cs typeface="Calibri"/>
              </a:rPr>
              <a:t> Child</a:t>
            </a:r>
            <a:r>
              <a:rPr sz="1600" spc="30" dirty="0">
                <a:solidFill>
                  <a:srgbClr val="002060"/>
                </a:solidFill>
                <a:latin typeface="Calibri"/>
                <a:cs typeface="Calibri"/>
              </a:rPr>
              <a:t> </a:t>
            </a:r>
            <a:r>
              <a:rPr sz="1600" spc="-10" dirty="0">
                <a:solidFill>
                  <a:srgbClr val="002060"/>
                </a:solidFill>
                <a:latin typeface="Calibri"/>
                <a:cs typeface="Calibri"/>
              </a:rPr>
              <a:t>(at</a:t>
            </a:r>
            <a:r>
              <a:rPr sz="1600" spc="5" dirty="0">
                <a:solidFill>
                  <a:srgbClr val="002060"/>
                </a:solidFill>
                <a:latin typeface="Calibri"/>
                <a:cs typeface="Calibri"/>
              </a:rPr>
              <a:t> </a:t>
            </a:r>
            <a:r>
              <a:rPr sz="1600" spc="-5" dirty="0">
                <a:solidFill>
                  <a:srgbClr val="002060"/>
                </a:solidFill>
                <a:latin typeface="Calibri"/>
                <a:cs typeface="Calibri"/>
              </a:rPr>
              <a:t>individual</a:t>
            </a:r>
            <a:r>
              <a:rPr sz="1600" spc="25" dirty="0">
                <a:solidFill>
                  <a:srgbClr val="002060"/>
                </a:solidFill>
                <a:latin typeface="Calibri"/>
                <a:cs typeface="Calibri"/>
              </a:rPr>
              <a:t> </a:t>
            </a:r>
            <a:r>
              <a:rPr sz="1600" spc="-15" dirty="0">
                <a:solidFill>
                  <a:srgbClr val="002060"/>
                </a:solidFill>
                <a:latin typeface="Calibri"/>
                <a:cs typeface="Calibri"/>
              </a:rPr>
              <a:t>rates,</a:t>
            </a:r>
            <a:r>
              <a:rPr sz="1600" dirty="0">
                <a:solidFill>
                  <a:srgbClr val="002060"/>
                </a:solidFill>
                <a:latin typeface="Calibri"/>
                <a:cs typeface="Calibri"/>
              </a:rPr>
              <a:t> </a:t>
            </a:r>
            <a:r>
              <a:rPr sz="1600" spc="-10" dirty="0">
                <a:solidFill>
                  <a:srgbClr val="002060"/>
                </a:solidFill>
                <a:latin typeface="Calibri"/>
                <a:cs typeface="Calibri"/>
              </a:rPr>
              <a:t>instead</a:t>
            </a:r>
            <a:r>
              <a:rPr sz="1600" spc="15" dirty="0">
                <a:solidFill>
                  <a:srgbClr val="002060"/>
                </a:solidFill>
                <a:latin typeface="Calibri"/>
                <a:cs typeface="Calibri"/>
              </a:rPr>
              <a:t> </a:t>
            </a:r>
            <a:r>
              <a:rPr sz="1600" spc="-5" dirty="0">
                <a:solidFill>
                  <a:srgbClr val="002060"/>
                </a:solidFill>
                <a:latin typeface="Calibri"/>
                <a:cs typeface="Calibri"/>
              </a:rPr>
              <a:t>of</a:t>
            </a:r>
            <a:r>
              <a:rPr sz="1600" spc="15" dirty="0">
                <a:solidFill>
                  <a:srgbClr val="002060"/>
                </a:solidFill>
                <a:latin typeface="Calibri"/>
                <a:cs typeface="Calibri"/>
              </a:rPr>
              <a:t> </a:t>
            </a:r>
            <a:r>
              <a:rPr sz="1600" spc="-10" dirty="0">
                <a:solidFill>
                  <a:srgbClr val="002060"/>
                </a:solidFill>
                <a:latin typeface="Calibri"/>
                <a:cs typeface="Calibri"/>
              </a:rPr>
              <a:t>trust </a:t>
            </a:r>
            <a:r>
              <a:rPr sz="1600" spc="-390" dirty="0">
                <a:solidFill>
                  <a:srgbClr val="002060"/>
                </a:solidFill>
                <a:latin typeface="Calibri"/>
                <a:cs typeface="Calibri"/>
              </a:rPr>
              <a:t> </a:t>
            </a:r>
            <a:r>
              <a:rPr sz="1600" spc="-15" dirty="0">
                <a:solidFill>
                  <a:srgbClr val="002060"/>
                </a:solidFill>
                <a:latin typeface="Calibri"/>
                <a:cs typeface="Calibri"/>
              </a:rPr>
              <a:t>rates)</a:t>
            </a:r>
            <a:endParaRPr sz="1600" dirty="0">
              <a:solidFill>
                <a:srgbClr val="002060"/>
              </a:solidFill>
              <a:latin typeface="Calibri"/>
              <a:cs typeface="Calibri"/>
            </a:endParaRPr>
          </a:p>
        </p:txBody>
      </p:sp>
      <p:sp>
        <p:nvSpPr>
          <p:cNvPr id="8" name="object 8"/>
          <p:cNvSpPr txBox="1"/>
          <p:nvPr/>
        </p:nvSpPr>
        <p:spPr>
          <a:xfrm>
            <a:off x="9696705" y="4575896"/>
            <a:ext cx="1499870" cy="742315"/>
          </a:xfrm>
          <a:prstGeom prst="rect">
            <a:avLst/>
          </a:prstGeom>
          <a:solidFill>
            <a:srgbClr val="2E5496"/>
          </a:solidFill>
          <a:ln w="12700">
            <a:solidFill>
              <a:srgbClr val="000000"/>
            </a:solidFill>
          </a:ln>
        </p:spPr>
        <p:txBody>
          <a:bodyPr vert="horz" wrap="square" lIns="0" tIns="168910" rIns="0" bIns="0" rtlCol="0">
            <a:spAutoFit/>
          </a:bodyPr>
          <a:lstStyle/>
          <a:p>
            <a:pPr marL="440055">
              <a:lnSpc>
                <a:spcPct val="100000"/>
              </a:lnSpc>
              <a:spcBef>
                <a:spcPts val="1330"/>
              </a:spcBef>
            </a:pPr>
            <a:r>
              <a:rPr sz="2400" spc="-5" dirty="0">
                <a:solidFill>
                  <a:srgbClr val="FFFFFF"/>
                </a:solidFill>
                <a:latin typeface="Calibri"/>
                <a:cs typeface="Calibri"/>
              </a:rPr>
              <a:t>Child</a:t>
            </a:r>
            <a:endParaRPr sz="2400">
              <a:latin typeface="Calibri"/>
              <a:cs typeface="Calibri"/>
            </a:endParaRPr>
          </a:p>
        </p:txBody>
      </p:sp>
      <p:sp>
        <p:nvSpPr>
          <p:cNvPr id="9" name="object 9"/>
          <p:cNvSpPr/>
          <p:nvPr/>
        </p:nvSpPr>
        <p:spPr>
          <a:xfrm>
            <a:off x="10383775" y="2604602"/>
            <a:ext cx="127000" cy="1972310"/>
          </a:xfrm>
          <a:custGeom>
            <a:avLst/>
            <a:gdLst/>
            <a:ahLst/>
            <a:cxnLst/>
            <a:rect l="l" t="t" r="r" b="b"/>
            <a:pathLst>
              <a:path w="127000" h="1972310">
                <a:moveTo>
                  <a:pt x="0" y="1844802"/>
                </a:moveTo>
                <a:lnTo>
                  <a:pt x="63500" y="1971802"/>
                </a:lnTo>
                <a:lnTo>
                  <a:pt x="101600" y="1895602"/>
                </a:lnTo>
                <a:lnTo>
                  <a:pt x="52323" y="1895602"/>
                </a:lnTo>
                <a:lnTo>
                  <a:pt x="52324" y="1886661"/>
                </a:lnTo>
                <a:lnTo>
                  <a:pt x="0" y="1844802"/>
                </a:lnTo>
                <a:close/>
              </a:path>
              <a:path w="127000" h="1972310">
                <a:moveTo>
                  <a:pt x="52324" y="1886661"/>
                </a:moveTo>
                <a:lnTo>
                  <a:pt x="52323" y="1895602"/>
                </a:lnTo>
                <a:lnTo>
                  <a:pt x="63500" y="1895602"/>
                </a:lnTo>
                <a:lnTo>
                  <a:pt x="52324" y="1886661"/>
                </a:lnTo>
                <a:close/>
              </a:path>
              <a:path w="127000" h="1972310">
                <a:moveTo>
                  <a:pt x="74675" y="0"/>
                </a:moveTo>
                <a:lnTo>
                  <a:pt x="52450" y="0"/>
                </a:lnTo>
                <a:lnTo>
                  <a:pt x="52450" y="1886762"/>
                </a:lnTo>
                <a:lnTo>
                  <a:pt x="63500" y="1895602"/>
                </a:lnTo>
                <a:lnTo>
                  <a:pt x="74549" y="1886762"/>
                </a:lnTo>
                <a:lnTo>
                  <a:pt x="74675" y="0"/>
                </a:lnTo>
                <a:close/>
              </a:path>
              <a:path w="127000" h="1972310">
                <a:moveTo>
                  <a:pt x="74549" y="1886762"/>
                </a:moveTo>
                <a:lnTo>
                  <a:pt x="63500" y="1895602"/>
                </a:lnTo>
                <a:lnTo>
                  <a:pt x="74548" y="1895602"/>
                </a:lnTo>
                <a:lnTo>
                  <a:pt x="74549" y="1886762"/>
                </a:lnTo>
                <a:close/>
              </a:path>
              <a:path w="127000" h="1972310">
                <a:moveTo>
                  <a:pt x="127000" y="1844802"/>
                </a:moveTo>
                <a:lnTo>
                  <a:pt x="74675" y="1886661"/>
                </a:lnTo>
                <a:lnTo>
                  <a:pt x="74548" y="1895602"/>
                </a:lnTo>
                <a:lnTo>
                  <a:pt x="101600" y="1895602"/>
                </a:lnTo>
                <a:lnTo>
                  <a:pt x="127000" y="1844802"/>
                </a:lnTo>
                <a:close/>
              </a:path>
            </a:pathLst>
          </a:custGeom>
          <a:solidFill>
            <a:srgbClr val="C00000"/>
          </a:solidFill>
        </p:spPr>
        <p:txBody>
          <a:bodyPr wrap="square" lIns="0" tIns="0" rIns="0" bIns="0" rtlCol="0"/>
          <a:lstStyle/>
          <a:p>
            <a:endParaRPr/>
          </a:p>
        </p:txBody>
      </p:sp>
      <p:sp>
        <p:nvSpPr>
          <p:cNvPr id="10" name="object 10"/>
          <p:cNvSpPr txBox="1"/>
          <p:nvPr/>
        </p:nvSpPr>
        <p:spPr>
          <a:xfrm>
            <a:off x="10476739" y="2754463"/>
            <a:ext cx="1346200" cy="1488440"/>
          </a:xfrm>
          <a:prstGeom prst="rect">
            <a:avLst/>
          </a:prstGeom>
        </p:spPr>
        <p:txBody>
          <a:bodyPr vert="horz" wrap="square" lIns="0" tIns="12065" rIns="0" bIns="0" rtlCol="0">
            <a:spAutoFit/>
          </a:bodyPr>
          <a:lstStyle/>
          <a:p>
            <a:pPr marL="241300" marR="5080" indent="-228600">
              <a:lnSpc>
                <a:spcPct val="100000"/>
              </a:lnSpc>
              <a:spcBef>
                <a:spcPts val="95"/>
              </a:spcBef>
              <a:buFont typeface="Arial"/>
              <a:buChar char="•"/>
              <a:tabLst>
                <a:tab pos="240665" algn="l"/>
                <a:tab pos="241300" algn="l"/>
              </a:tabLst>
            </a:pPr>
            <a:r>
              <a:rPr sz="1600" spc="-10" dirty="0">
                <a:latin typeface="Calibri"/>
                <a:cs typeface="Calibri"/>
              </a:rPr>
              <a:t>required </a:t>
            </a:r>
            <a:r>
              <a:rPr sz="1600" spc="-5" dirty="0">
                <a:latin typeface="Calibri"/>
                <a:cs typeface="Calibri"/>
              </a:rPr>
              <a:t> </a:t>
            </a:r>
            <a:r>
              <a:rPr sz="1600" spc="-10" dirty="0">
                <a:latin typeface="Calibri"/>
                <a:cs typeface="Calibri"/>
              </a:rPr>
              <a:t>income </a:t>
            </a:r>
            <a:r>
              <a:rPr sz="1600" spc="-5" dirty="0">
                <a:latin typeface="Calibri"/>
                <a:cs typeface="Calibri"/>
              </a:rPr>
              <a:t> </a:t>
            </a:r>
            <a:r>
              <a:rPr sz="1600" spc="-10" dirty="0">
                <a:latin typeface="Calibri"/>
                <a:cs typeface="Calibri"/>
              </a:rPr>
              <a:t>distributions;</a:t>
            </a:r>
            <a:endParaRPr sz="1600">
              <a:latin typeface="Calibri"/>
              <a:cs typeface="Calibri"/>
            </a:endParaRPr>
          </a:p>
          <a:p>
            <a:pPr marL="241300" marR="22860" indent="-228600">
              <a:lnSpc>
                <a:spcPct val="100000"/>
              </a:lnSpc>
              <a:buFont typeface="Arial"/>
              <a:buChar char="•"/>
              <a:tabLst>
                <a:tab pos="240665" algn="l"/>
                <a:tab pos="241300" algn="l"/>
              </a:tabLst>
            </a:pPr>
            <a:r>
              <a:rPr sz="1600" spc="-10" dirty="0">
                <a:latin typeface="Calibri"/>
                <a:cs typeface="Calibri"/>
              </a:rPr>
              <a:t>d</a:t>
            </a:r>
            <a:r>
              <a:rPr sz="1600" spc="-5" dirty="0">
                <a:latin typeface="Calibri"/>
                <a:cs typeface="Calibri"/>
              </a:rPr>
              <a:t>i</a:t>
            </a:r>
            <a:r>
              <a:rPr sz="1600" spc="-10" dirty="0">
                <a:latin typeface="Calibri"/>
                <a:cs typeface="Calibri"/>
              </a:rPr>
              <a:t>sc</a:t>
            </a:r>
            <a:r>
              <a:rPr sz="1600" spc="-35" dirty="0">
                <a:latin typeface="Calibri"/>
                <a:cs typeface="Calibri"/>
              </a:rPr>
              <a:t>r</a:t>
            </a:r>
            <a:r>
              <a:rPr sz="1600" spc="-25" dirty="0">
                <a:latin typeface="Calibri"/>
                <a:cs typeface="Calibri"/>
              </a:rPr>
              <a:t>e</a:t>
            </a:r>
            <a:r>
              <a:rPr sz="1600" spc="-5" dirty="0">
                <a:latin typeface="Calibri"/>
                <a:cs typeface="Calibri"/>
              </a:rPr>
              <a:t>t</a:t>
            </a:r>
            <a:r>
              <a:rPr sz="1600" dirty="0">
                <a:latin typeface="Calibri"/>
                <a:cs typeface="Calibri"/>
              </a:rPr>
              <a:t>i</a:t>
            </a:r>
            <a:r>
              <a:rPr sz="1600" spc="-10" dirty="0">
                <a:latin typeface="Calibri"/>
                <a:cs typeface="Calibri"/>
              </a:rPr>
              <a:t>ona</a:t>
            </a:r>
            <a:r>
              <a:rPr sz="1600" spc="-5" dirty="0">
                <a:latin typeface="Calibri"/>
                <a:cs typeface="Calibri"/>
              </a:rPr>
              <a:t>ry  principal </a:t>
            </a:r>
            <a:r>
              <a:rPr sz="1600" dirty="0">
                <a:latin typeface="Calibri"/>
                <a:cs typeface="Calibri"/>
              </a:rPr>
              <a:t> </a:t>
            </a:r>
            <a:r>
              <a:rPr sz="1600" spc="-5" dirty="0">
                <a:latin typeface="Calibri"/>
                <a:cs typeface="Calibri"/>
              </a:rPr>
              <a:t>distributions</a:t>
            </a:r>
            <a:endParaRPr sz="1600">
              <a:latin typeface="Calibri"/>
              <a:cs typeface="Calibri"/>
            </a:endParaRPr>
          </a:p>
        </p:txBody>
      </p:sp>
      <p:sp>
        <p:nvSpPr>
          <p:cNvPr id="11" name="object 11"/>
          <p:cNvSpPr txBox="1">
            <a:spLocks noGrp="1"/>
          </p:cNvSpPr>
          <p:nvPr>
            <p:ph type="title"/>
          </p:nvPr>
        </p:nvSpPr>
        <p:spPr>
          <a:xfrm>
            <a:off x="258063" y="116383"/>
            <a:ext cx="11675873" cy="998350"/>
          </a:xfrm>
          <a:prstGeom prst="rect">
            <a:avLst/>
          </a:prstGeom>
        </p:spPr>
        <p:txBody>
          <a:bodyPr vert="horz" wrap="square" lIns="0" tIns="13335" rIns="0" bIns="0" rtlCol="0">
            <a:spAutoFit/>
          </a:bodyPr>
          <a:lstStyle/>
          <a:p>
            <a:pPr marL="12700">
              <a:lnSpc>
                <a:spcPct val="100000"/>
              </a:lnSpc>
              <a:spcBef>
                <a:spcPts val="105"/>
              </a:spcBef>
            </a:pPr>
            <a:r>
              <a:rPr u="sng" spc="-15" dirty="0">
                <a:solidFill>
                  <a:srgbClr val="002060"/>
                </a:solidFill>
                <a:uFill>
                  <a:solidFill>
                    <a:srgbClr val="000000"/>
                  </a:solidFill>
                </a:uFill>
                <a:latin typeface="Arial" panose="020B0604020202020204" pitchFamily="34" charset="0"/>
                <a:cs typeface="Arial" panose="020B0604020202020204" pitchFamily="34" charset="0"/>
              </a:rPr>
              <a:t>Non-grantor</a:t>
            </a:r>
            <a:r>
              <a:rPr u="sng" spc="-25" dirty="0">
                <a:solidFill>
                  <a:srgbClr val="002060"/>
                </a:solidFill>
                <a:uFill>
                  <a:solidFill>
                    <a:srgbClr val="000000"/>
                  </a:solidFill>
                </a:uFill>
                <a:latin typeface="Arial" panose="020B0604020202020204" pitchFamily="34" charset="0"/>
                <a:cs typeface="Arial" panose="020B0604020202020204" pitchFamily="34" charset="0"/>
              </a:rPr>
              <a:t> </a:t>
            </a:r>
            <a:r>
              <a:rPr u="sng" spc="-10" dirty="0">
                <a:solidFill>
                  <a:srgbClr val="002060"/>
                </a:solidFill>
                <a:uFill>
                  <a:solidFill>
                    <a:srgbClr val="000000"/>
                  </a:solidFill>
                </a:uFill>
                <a:latin typeface="Arial" panose="020B0604020202020204" pitchFamily="34" charset="0"/>
                <a:cs typeface="Arial" panose="020B0604020202020204" pitchFamily="34" charset="0"/>
              </a:rPr>
              <a:t>trust</a:t>
            </a:r>
            <a:r>
              <a:rPr u="sng" spc="-5" dirty="0">
                <a:solidFill>
                  <a:srgbClr val="002060"/>
                </a:solidFill>
                <a:uFill>
                  <a:solidFill>
                    <a:srgbClr val="000000"/>
                  </a:solidFill>
                </a:uFill>
                <a:latin typeface="Arial" panose="020B0604020202020204" pitchFamily="34" charset="0"/>
                <a:cs typeface="Arial" panose="020B0604020202020204" pitchFamily="34" charset="0"/>
              </a:rPr>
              <a:t> </a:t>
            </a:r>
            <a:r>
              <a:rPr u="sng" dirty="0">
                <a:solidFill>
                  <a:srgbClr val="002060"/>
                </a:solidFill>
                <a:uFill>
                  <a:solidFill>
                    <a:srgbClr val="000000"/>
                  </a:solidFill>
                </a:uFill>
                <a:latin typeface="Arial" panose="020B0604020202020204" pitchFamily="34" charset="0"/>
                <a:cs typeface="Arial" panose="020B0604020202020204" pitchFamily="34" charset="0"/>
              </a:rPr>
              <a:t>with</a:t>
            </a:r>
            <a:r>
              <a:rPr u="sng" spc="5" dirty="0">
                <a:solidFill>
                  <a:srgbClr val="002060"/>
                </a:solidFill>
                <a:uFill>
                  <a:solidFill>
                    <a:srgbClr val="000000"/>
                  </a:solidFill>
                </a:uFill>
                <a:latin typeface="Arial" panose="020B0604020202020204" pitchFamily="34" charset="0"/>
                <a:cs typeface="Arial" panose="020B0604020202020204" pitchFamily="34" charset="0"/>
              </a:rPr>
              <a:t> </a:t>
            </a:r>
            <a:r>
              <a:rPr u="sng" spc="-5" dirty="0">
                <a:solidFill>
                  <a:srgbClr val="002060"/>
                </a:solidFill>
                <a:uFill>
                  <a:solidFill>
                    <a:srgbClr val="000000"/>
                  </a:solidFill>
                </a:uFill>
                <a:latin typeface="Arial" panose="020B0604020202020204" pitchFamily="34" charset="0"/>
                <a:cs typeface="Arial" panose="020B0604020202020204" pitchFamily="34" charset="0"/>
              </a:rPr>
              <a:t>beneficiary</a:t>
            </a:r>
            <a:r>
              <a:rPr u="sng" spc="10" dirty="0">
                <a:solidFill>
                  <a:srgbClr val="002060"/>
                </a:solidFill>
                <a:uFill>
                  <a:solidFill>
                    <a:srgbClr val="000000"/>
                  </a:solidFill>
                </a:uFill>
                <a:latin typeface="Arial" panose="020B0604020202020204" pitchFamily="34" charset="0"/>
                <a:cs typeface="Arial" panose="020B0604020202020204" pitchFamily="34" charset="0"/>
              </a:rPr>
              <a:t> </a:t>
            </a:r>
            <a:r>
              <a:rPr u="sng" dirty="0">
                <a:solidFill>
                  <a:srgbClr val="002060"/>
                </a:solidFill>
                <a:uFill>
                  <a:solidFill>
                    <a:srgbClr val="000000"/>
                  </a:solidFill>
                </a:uFill>
                <a:latin typeface="Arial" panose="020B0604020202020204" pitchFamily="34" charset="0"/>
                <a:cs typeface="Arial" panose="020B0604020202020204" pitchFamily="34" charset="0"/>
              </a:rPr>
              <a:t>as</a:t>
            </a:r>
            <a:r>
              <a:rPr u="sng" spc="5" dirty="0">
                <a:solidFill>
                  <a:srgbClr val="002060"/>
                </a:solidFill>
                <a:uFill>
                  <a:solidFill>
                    <a:srgbClr val="000000"/>
                  </a:solidFill>
                </a:uFill>
                <a:latin typeface="Arial" panose="020B0604020202020204" pitchFamily="34" charset="0"/>
                <a:cs typeface="Arial" panose="020B0604020202020204" pitchFamily="34" charset="0"/>
              </a:rPr>
              <a:t> </a:t>
            </a:r>
            <a:r>
              <a:rPr u="sng" spc="-25" dirty="0">
                <a:solidFill>
                  <a:srgbClr val="002060"/>
                </a:solidFill>
                <a:uFill>
                  <a:solidFill>
                    <a:srgbClr val="000000"/>
                  </a:solidFill>
                </a:uFill>
                <a:latin typeface="Arial" panose="020B0604020202020204" pitchFamily="34" charset="0"/>
                <a:cs typeface="Arial" panose="020B0604020202020204" pitchFamily="34" charset="0"/>
              </a:rPr>
              <a:t>taxpayer</a:t>
            </a:r>
            <a:r>
              <a:rPr u="sng" spc="-15" dirty="0">
                <a:solidFill>
                  <a:srgbClr val="002060"/>
                </a:solidFill>
                <a:uFill>
                  <a:solidFill>
                    <a:srgbClr val="000000"/>
                  </a:solidFill>
                </a:uFill>
                <a:latin typeface="Arial" panose="020B0604020202020204" pitchFamily="34" charset="0"/>
                <a:cs typeface="Arial" panose="020B0604020202020204" pitchFamily="34" charset="0"/>
              </a:rPr>
              <a:t> </a:t>
            </a:r>
            <a:r>
              <a:rPr u="sng" dirty="0">
                <a:solidFill>
                  <a:srgbClr val="002060"/>
                </a:solidFill>
                <a:uFill>
                  <a:solidFill>
                    <a:srgbClr val="000000"/>
                  </a:solidFill>
                </a:uFill>
                <a:latin typeface="Arial" panose="020B0604020202020204" pitchFamily="34" charset="0"/>
                <a:cs typeface="Arial" panose="020B0604020202020204" pitchFamily="34" charset="0"/>
              </a:rPr>
              <a:t>using</a:t>
            </a:r>
            <a:r>
              <a:rPr u="sng" spc="5" dirty="0">
                <a:solidFill>
                  <a:srgbClr val="002060"/>
                </a:solidFill>
                <a:uFill>
                  <a:solidFill>
                    <a:srgbClr val="000000"/>
                  </a:solidFill>
                </a:uFill>
                <a:latin typeface="Arial" panose="020B0604020202020204" pitchFamily="34" charset="0"/>
                <a:cs typeface="Arial" panose="020B0604020202020204" pitchFamily="34" charset="0"/>
              </a:rPr>
              <a:t> </a:t>
            </a:r>
            <a:r>
              <a:rPr u="sng" spc="-15" dirty="0">
                <a:solidFill>
                  <a:srgbClr val="002060"/>
                </a:solidFill>
                <a:uFill>
                  <a:solidFill>
                    <a:srgbClr val="000000"/>
                  </a:solidFill>
                </a:uFill>
                <a:latin typeface="Arial" panose="020B0604020202020204" pitchFamily="34" charset="0"/>
                <a:cs typeface="Arial" panose="020B0604020202020204" pitchFamily="34" charset="0"/>
              </a:rPr>
              <a:t>QSST/S-Corp</a:t>
            </a:r>
          </a:p>
        </p:txBody>
      </p:sp>
      <p:sp>
        <p:nvSpPr>
          <p:cNvPr id="12" name="object 12"/>
          <p:cNvSpPr/>
          <p:nvPr/>
        </p:nvSpPr>
        <p:spPr>
          <a:xfrm>
            <a:off x="6824727" y="2086951"/>
            <a:ext cx="2546350" cy="127000"/>
          </a:xfrm>
          <a:custGeom>
            <a:avLst/>
            <a:gdLst/>
            <a:ahLst/>
            <a:cxnLst/>
            <a:rect l="l" t="t" r="r" b="b"/>
            <a:pathLst>
              <a:path w="2546350" h="127000">
                <a:moveTo>
                  <a:pt x="127000" y="0"/>
                </a:moveTo>
                <a:lnTo>
                  <a:pt x="0" y="63500"/>
                </a:lnTo>
                <a:lnTo>
                  <a:pt x="127000" y="127000"/>
                </a:lnTo>
                <a:lnTo>
                  <a:pt x="85039" y="74549"/>
                </a:lnTo>
                <a:lnTo>
                  <a:pt x="76200" y="74549"/>
                </a:lnTo>
                <a:lnTo>
                  <a:pt x="76200" y="52324"/>
                </a:lnTo>
                <a:lnTo>
                  <a:pt x="85140" y="52324"/>
                </a:lnTo>
                <a:lnTo>
                  <a:pt x="127000" y="0"/>
                </a:lnTo>
                <a:close/>
              </a:path>
              <a:path w="2546350" h="127000">
                <a:moveTo>
                  <a:pt x="76200" y="63500"/>
                </a:moveTo>
                <a:lnTo>
                  <a:pt x="76200" y="74549"/>
                </a:lnTo>
                <a:lnTo>
                  <a:pt x="85039" y="74549"/>
                </a:lnTo>
                <a:lnTo>
                  <a:pt x="76200" y="63500"/>
                </a:lnTo>
                <a:close/>
              </a:path>
              <a:path w="2546350" h="127000">
                <a:moveTo>
                  <a:pt x="165100" y="52324"/>
                </a:moveTo>
                <a:lnTo>
                  <a:pt x="85140" y="52324"/>
                </a:lnTo>
                <a:lnTo>
                  <a:pt x="76200" y="63500"/>
                </a:lnTo>
                <a:lnTo>
                  <a:pt x="85039" y="74549"/>
                </a:lnTo>
                <a:lnTo>
                  <a:pt x="165100" y="74549"/>
                </a:lnTo>
                <a:lnTo>
                  <a:pt x="165100" y="52324"/>
                </a:lnTo>
                <a:close/>
              </a:path>
              <a:path w="2546350" h="127000">
                <a:moveTo>
                  <a:pt x="85140" y="52324"/>
                </a:moveTo>
                <a:lnTo>
                  <a:pt x="76200" y="52324"/>
                </a:lnTo>
                <a:lnTo>
                  <a:pt x="76200" y="63500"/>
                </a:lnTo>
                <a:lnTo>
                  <a:pt x="85140" y="52324"/>
                </a:lnTo>
                <a:close/>
              </a:path>
              <a:path w="2546350" h="127000">
                <a:moveTo>
                  <a:pt x="320675" y="52324"/>
                </a:moveTo>
                <a:lnTo>
                  <a:pt x="231775" y="52324"/>
                </a:lnTo>
                <a:lnTo>
                  <a:pt x="231775" y="74549"/>
                </a:lnTo>
                <a:lnTo>
                  <a:pt x="320675" y="74549"/>
                </a:lnTo>
                <a:lnTo>
                  <a:pt x="320675" y="52324"/>
                </a:lnTo>
                <a:close/>
              </a:path>
              <a:path w="2546350" h="127000">
                <a:moveTo>
                  <a:pt x="476250" y="52324"/>
                </a:moveTo>
                <a:lnTo>
                  <a:pt x="387350" y="52324"/>
                </a:lnTo>
                <a:lnTo>
                  <a:pt x="387350" y="74549"/>
                </a:lnTo>
                <a:lnTo>
                  <a:pt x="476250" y="74549"/>
                </a:lnTo>
                <a:lnTo>
                  <a:pt x="476250" y="52324"/>
                </a:lnTo>
                <a:close/>
              </a:path>
              <a:path w="2546350" h="127000">
                <a:moveTo>
                  <a:pt x="631825" y="52324"/>
                </a:moveTo>
                <a:lnTo>
                  <a:pt x="542925" y="52324"/>
                </a:lnTo>
                <a:lnTo>
                  <a:pt x="542925" y="74549"/>
                </a:lnTo>
                <a:lnTo>
                  <a:pt x="631825" y="74549"/>
                </a:lnTo>
                <a:lnTo>
                  <a:pt x="631825" y="52324"/>
                </a:lnTo>
                <a:close/>
              </a:path>
              <a:path w="2546350" h="127000">
                <a:moveTo>
                  <a:pt x="787400" y="52324"/>
                </a:moveTo>
                <a:lnTo>
                  <a:pt x="698500" y="52324"/>
                </a:lnTo>
                <a:lnTo>
                  <a:pt x="698500" y="74549"/>
                </a:lnTo>
                <a:lnTo>
                  <a:pt x="787400" y="74549"/>
                </a:lnTo>
                <a:lnTo>
                  <a:pt x="787400" y="52324"/>
                </a:lnTo>
                <a:close/>
              </a:path>
              <a:path w="2546350" h="127000">
                <a:moveTo>
                  <a:pt x="942975" y="52324"/>
                </a:moveTo>
                <a:lnTo>
                  <a:pt x="854075" y="52324"/>
                </a:lnTo>
                <a:lnTo>
                  <a:pt x="854075" y="74549"/>
                </a:lnTo>
                <a:lnTo>
                  <a:pt x="942975" y="74549"/>
                </a:lnTo>
                <a:lnTo>
                  <a:pt x="942975" y="52324"/>
                </a:lnTo>
                <a:close/>
              </a:path>
              <a:path w="2546350" h="127000">
                <a:moveTo>
                  <a:pt x="1098550" y="52324"/>
                </a:moveTo>
                <a:lnTo>
                  <a:pt x="1009650" y="52324"/>
                </a:lnTo>
                <a:lnTo>
                  <a:pt x="1009650" y="74549"/>
                </a:lnTo>
                <a:lnTo>
                  <a:pt x="1098550" y="74549"/>
                </a:lnTo>
                <a:lnTo>
                  <a:pt x="1098550" y="52324"/>
                </a:lnTo>
                <a:close/>
              </a:path>
              <a:path w="2546350" h="127000">
                <a:moveTo>
                  <a:pt x="1254125" y="52324"/>
                </a:moveTo>
                <a:lnTo>
                  <a:pt x="1165225" y="52324"/>
                </a:lnTo>
                <a:lnTo>
                  <a:pt x="1165225" y="74549"/>
                </a:lnTo>
                <a:lnTo>
                  <a:pt x="1254125" y="74549"/>
                </a:lnTo>
                <a:lnTo>
                  <a:pt x="1254125" y="52324"/>
                </a:lnTo>
                <a:close/>
              </a:path>
              <a:path w="2546350" h="127000">
                <a:moveTo>
                  <a:pt x="1409700" y="52324"/>
                </a:moveTo>
                <a:lnTo>
                  <a:pt x="1320800" y="52324"/>
                </a:lnTo>
                <a:lnTo>
                  <a:pt x="1320800" y="74549"/>
                </a:lnTo>
                <a:lnTo>
                  <a:pt x="1409700" y="74549"/>
                </a:lnTo>
                <a:lnTo>
                  <a:pt x="1409700" y="52324"/>
                </a:lnTo>
                <a:close/>
              </a:path>
              <a:path w="2546350" h="127000">
                <a:moveTo>
                  <a:pt x="1565275" y="52324"/>
                </a:moveTo>
                <a:lnTo>
                  <a:pt x="1476375" y="52324"/>
                </a:lnTo>
                <a:lnTo>
                  <a:pt x="1476375" y="74549"/>
                </a:lnTo>
                <a:lnTo>
                  <a:pt x="1565275" y="74549"/>
                </a:lnTo>
                <a:lnTo>
                  <a:pt x="1565275" y="52324"/>
                </a:lnTo>
                <a:close/>
              </a:path>
              <a:path w="2546350" h="127000">
                <a:moveTo>
                  <a:pt x="1720850" y="52324"/>
                </a:moveTo>
                <a:lnTo>
                  <a:pt x="1631950" y="52324"/>
                </a:lnTo>
                <a:lnTo>
                  <a:pt x="1631950" y="74549"/>
                </a:lnTo>
                <a:lnTo>
                  <a:pt x="1720850" y="74549"/>
                </a:lnTo>
                <a:lnTo>
                  <a:pt x="1720850" y="52324"/>
                </a:lnTo>
                <a:close/>
              </a:path>
              <a:path w="2546350" h="127000">
                <a:moveTo>
                  <a:pt x="1876425" y="52324"/>
                </a:moveTo>
                <a:lnTo>
                  <a:pt x="1787525" y="52324"/>
                </a:lnTo>
                <a:lnTo>
                  <a:pt x="1787525" y="74549"/>
                </a:lnTo>
                <a:lnTo>
                  <a:pt x="1876425" y="74549"/>
                </a:lnTo>
                <a:lnTo>
                  <a:pt x="1876425" y="52324"/>
                </a:lnTo>
                <a:close/>
              </a:path>
              <a:path w="2546350" h="127000">
                <a:moveTo>
                  <a:pt x="2032000" y="52324"/>
                </a:moveTo>
                <a:lnTo>
                  <a:pt x="1943100" y="52324"/>
                </a:lnTo>
                <a:lnTo>
                  <a:pt x="1943100" y="74549"/>
                </a:lnTo>
                <a:lnTo>
                  <a:pt x="2032000" y="74549"/>
                </a:lnTo>
                <a:lnTo>
                  <a:pt x="2032000" y="52324"/>
                </a:lnTo>
                <a:close/>
              </a:path>
              <a:path w="2546350" h="127000">
                <a:moveTo>
                  <a:pt x="2187575" y="52324"/>
                </a:moveTo>
                <a:lnTo>
                  <a:pt x="2098675" y="52324"/>
                </a:lnTo>
                <a:lnTo>
                  <a:pt x="2098675" y="74549"/>
                </a:lnTo>
                <a:lnTo>
                  <a:pt x="2187575" y="74549"/>
                </a:lnTo>
                <a:lnTo>
                  <a:pt x="2187575" y="52324"/>
                </a:lnTo>
                <a:close/>
              </a:path>
              <a:path w="2546350" h="127000">
                <a:moveTo>
                  <a:pt x="2343150" y="52324"/>
                </a:moveTo>
                <a:lnTo>
                  <a:pt x="2254250" y="52324"/>
                </a:lnTo>
                <a:lnTo>
                  <a:pt x="2254250" y="74549"/>
                </a:lnTo>
                <a:lnTo>
                  <a:pt x="2343150" y="74549"/>
                </a:lnTo>
                <a:lnTo>
                  <a:pt x="2343150" y="52324"/>
                </a:lnTo>
                <a:close/>
              </a:path>
              <a:path w="2546350" h="127000">
                <a:moveTo>
                  <a:pt x="2470150" y="63500"/>
                </a:moveTo>
                <a:lnTo>
                  <a:pt x="2419350" y="127000"/>
                </a:lnTo>
                <a:lnTo>
                  <a:pt x="2524252" y="74549"/>
                </a:lnTo>
                <a:lnTo>
                  <a:pt x="2470150" y="74549"/>
                </a:lnTo>
                <a:lnTo>
                  <a:pt x="2470150" y="63500"/>
                </a:lnTo>
                <a:close/>
              </a:path>
              <a:path w="2546350" h="127000">
                <a:moveTo>
                  <a:pt x="2461209" y="52324"/>
                </a:moveTo>
                <a:lnTo>
                  <a:pt x="2409825" y="52324"/>
                </a:lnTo>
                <a:lnTo>
                  <a:pt x="2409825" y="74549"/>
                </a:lnTo>
                <a:lnTo>
                  <a:pt x="2461310" y="74549"/>
                </a:lnTo>
                <a:lnTo>
                  <a:pt x="2470150" y="63500"/>
                </a:lnTo>
                <a:lnTo>
                  <a:pt x="2461209" y="52324"/>
                </a:lnTo>
                <a:close/>
              </a:path>
              <a:path w="2546350" h="127000">
                <a:moveTo>
                  <a:pt x="2523998" y="52324"/>
                </a:moveTo>
                <a:lnTo>
                  <a:pt x="2470150" y="52324"/>
                </a:lnTo>
                <a:lnTo>
                  <a:pt x="2470150" y="74549"/>
                </a:lnTo>
                <a:lnTo>
                  <a:pt x="2524252" y="74549"/>
                </a:lnTo>
                <a:lnTo>
                  <a:pt x="2546350" y="63500"/>
                </a:lnTo>
                <a:lnTo>
                  <a:pt x="2523998" y="52324"/>
                </a:lnTo>
                <a:close/>
              </a:path>
              <a:path w="2546350" h="127000">
                <a:moveTo>
                  <a:pt x="2419350" y="0"/>
                </a:moveTo>
                <a:lnTo>
                  <a:pt x="2470150" y="63500"/>
                </a:lnTo>
                <a:lnTo>
                  <a:pt x="2470150" y="52324"/>
                </a:lnTo>
                <a:lnTo>
                  <a:pt x="2523998" y="52324"/>
                </a:lnTo>
                <a:lnTo>
                  <a:pt x="2419350" y="0"/>
                </a:lnTo>
                <a:close/>
              </a:path>
            </a:pathLst>
          </a:custGeom>
          <a:solidFill>
            <a:srgbClr val="C00000"/>
          </a:solidFill>
        </p:spPr>
        <p:txBody>
          <a:bodyPr wrap="square" lIns="0" tIns="0" rIns="0" bIns="0" rtlCol="0"/>
          <a:lstStyle/>
          <a:p>
            <a:endParaRPr/>
          </a:p>
        </p:txBody>
      </p:sp>
      <p:sp>
        <p:nvSpPr>
          <p:cNvPr id="13" name="object 13"/>
          <p:cNvSpPr txBox="1"/>
          <p:nvPr/>
        </p:nvSpPr>
        <p:spPr>
          <a:xfrm>
            <a:off x="7199884" y="1626448"/>
            <a:ext cx="1796414" cy="513080"/>
          </a:xfrm>
          <a:prstGeom prst="rect">
            <a:avLst/>
          </a:prstGeom>
        </p:spPr>
        <p:txBody>
          <a:bodyPr vert="horz" wrap="square" lIns="0" tIns="12065" rIns="0" bIns="0" rtlCol="0">
            <a:spAutoFit/>
          </a:bodyPr>
          <a:lstStyle/>
          <a:p>
            <a:pPr marL="118745" marR="5080" indent="-106680">
              <a:lnSpc>
                <a:spcPct val="100000"/>
              </a:lnSpc>
              <a:spcBef>
                <a:spcPts val="95"/>
              </a:spcBef>
            </a:pPr>
            <a:r>
              <a:rPr sz="1600" spc="-10" dirty="0">
                <a:latin typeface="Calibri"/>
                <a:cs typeface="Calibri"/>
              </a:rPr>
              <a:t>Capital </a:t>
            </a:r>
            <a:r>
              <a:rPr sz="1600" spc="-15" dirty="0">
                <a:latin typeface="Calibri"/>
                <a:cs typeface="Calibri"/>
              </a:rPr>
              <a:t>exchanged for </a:t>
            </a:r>
            <a:r>
              <a:rPr sz="1600" spc="-350" dirty="0">
                <a:latin typeface="Calibri"/>
                <a:cs typeface="Calibri"/>
              </a:rPr>
              <a:t> </a:t>
            </a:r>
            <a:r>
              <a:rPr sz="1600" spc="-10" dirty="0">
                <a:latin typeface="Calibri"/>
                <a:cs typeface="Calibri"/>
              </a:rPr>
              <a:t>stock</a:t>
            </a:r>
            <a:r>
              <a:rPr sz="1600" spc="-20" dirty="0">
                <a:latin typeface="Calibri"/>
                <a:cs typeface="Calibri"/>
              </a:rPr>
              <a:t> </a:t>
            </a:r>
            <a:r>
              <a:rPr sz="1600" spc="-5" dirty="0">
                <a:latin typeface="Calibri"/>
                <a:cs typeface="Calibri"/>
              </a:rPr>
              <a:t>on </a:t>
            </a:r>
            <a:r>
              <a:rPr sz="1600" spc="-15" dirty="0">
                <a:latin typeface="Calibri"/>
                <a:cs typeface="Calibri"/>
              </a:rPr>
              <a:t>formation</a:t>
            </a:r>
            <a:endParaRPr sz="1600">
              <a:latin typeface="Calibri"/>
              <a:cs typeface="Calibri"/>
            </a:endParaRPr>
          </a:p>
        </p:txBody>
      </p:sp>
      <p:sp>
        <p:nvSpPr>
          <p:cNvPr id="14" name="object 14"/>
          <p:cNvSpPr/>
          <p:nvPr/>
        </p:nvSpPr>
        <p:spPr>
          <a:xfrm>
            <a:off x="6820155" y="2425279"/>
            <a:ext cx="2546350" cy="127000"/>
          </a:xfrm>
          <a:custGeom>
            <a:avLst/>
            <a:gdLst/>
            <a:ahLst/>
            <a:cxnLst/>
            <a:rect l="l" t="t" r="r" b="b"/>
            <a:pathLst>
              <a:path w="2546350" h="127000">
                <a:moveTo>
                  <a:pt x="2470150" y="63500"/>
                </a:moveTo>
                <a:lnTo>
                  <a:pt x="2419350" y="127000"/>
                </a:lnTo>
                <a:lnTo>
                  <a:pt x="2524252" y="74549"/>
                </a:lnTo>
                <a:lnTo>
                  <a:pt x="2470150" y="74549"/>
                </a:lnTo>
                <a:lnTo>
                  <a:pt x="2470150" y="63500"/>
                </a:lnTo>
                <a:close/>
              </a:path>
              <a:path w="2546350" h="127000">
                <a:moveTo>
                  <a:pt x="2461209" y="52324"/>
                </a:moveTo>
                <a:lnTo>
                  <a:pt x="0" y="52324"/>
                </a:lnTo>
                <a:lnTo>
                  <a:pt x="0" y="74549"/>
                </a:lnTo>
                <a:lnTo>
                  <a:pt x="2461310" y="74549"/>
                </a:lnTo>
                <a:lnTo>
                  <a:pt x="2470150" y="63500"/>
                </a:lnTo>
                <a:lnTo>
                  <a:pt x="2461209" y="52324"/>
                </a:lnTo>
                <a:close/>
              </a:path>
              <a:path w="2546350" h="127000">
                <a:moveTo>
                  <a:pt x="2523998" y="52324"/>
                </a:moveTo>
                <a:lnTo>
                  <a:pt x="2470150" y="52324"/>
                </a:lnTo>
                <a:lnTo>
                  <a:pt x="2470150" y="74549"/>
                </a:lnTo>
                <a:lnTo>
                  <a:pt x="2524252" y="74549"/>
                </a:lnTo>
                <a:lnTo>
                  <a:pt x="2546350" y="63500"/>
                </a:lnTo>
                <a:lnTo>
                  <a:pt x="2523998" y="52324"/>
                </a:lnTo>
                <a:close/>
              </a:path>
              <a:path w="2546350" h="127000">
                <a:moveTo>
                  <a:pt x="2419350" y="0"/>
                </a:moveTo>
                <a:lnTo>
                  <a:pt x="2470150" y="63500"/>
                </a:lnTo>
                <a:lnTo>
                  <a:pt x="2470150" y="52324"/>
                </a:lnTo>
                <a:lnTo>
                  <a:pt x="2523998" y="52324"/>
                </a:lnTo>
                <a:lnTo>
                  <a:pt x="2419350" y="0"/>
                </a:lnTo>
                <a:close/>
              </a:path>
            </a:pathLst>
          </a:custGeom>
          <a:solidFill>
            <a:srgbClr val="C00000"/>
          </a:solidFill>
        </p:spPr>
        <p:txBody>
          <a:bodyPr wrap="square" lIns="0" tIns="0" rIns="0" bIns="0" rtlCol="0"/>
          <a:lstStyle/>
          <a:p>
            <a:endParaRPr/>
          </a:p>
        </p:txBody>
      </p:sp>
      <p:sp>
        <p:nvSpPr>
          <p:cNvPr id="15" name="object 15"/>
          <p:cNvSpPr txBox="1"/>
          <p:nvPr/>
        </p:nvSpPr>
        <p:spPr>
          <a:xfrm>
            <a:off x="7562851" y="2469220"/>
            <a:ext cx="836294" cy="269240"/>
          </a:xfrm>
          <a:prstGeom prst="rect">
            <a:avLst/>
          </a:prstGeom>
        </p:spPr>
        <p:txBody>
          <a:bodyPr vert="horz" wrap="square" lIns="0" tIns="12065" rIns="0" bIns="0" rtlCol="0">
            <a:spAutoFit/>
          </a:bodyPr>
          <a:lstStyle/>
          <a:p>
            <a:pPr marL="12700">
              <a:lnSpc>
                <a:spcPct val="100000"/>
              </a:lnSpc>
              <a:spcBef>
                <a:spcPts val="95"/>
              </a:spcBef>
            </a:pPr>
            <a:r>
              <a:rPr sz="1600" spc="-5" dirty="0">
                <a:latin typeface="Calibri"/>
                <a:cs typeface="Calibri"/>
              </a:rPr>
              <a:t>Dividends</a:t>
            </a:r>
            <a:endParaRPr sz="1600">
              <a:latin typeface="Calibri"/>
              <a:cs typeface="Calibri"/>
            </a:endParaRPr>
          </a:p>
        </p:txBody>
      </p:sp>
      <p:sp>
        <p:nvSpPr>
          <p:cNvPr id="16" name="object 16"/>
          <p:cNvSpPr txBox="1"/>
          <p:nvPr/>
        </p:nvSpPr>
        <p:spPr>
          <a:xfrm>
            <a:off x="4746752" y="1200237"/>
            <a:ext cx="1498600" cy="742315"/>
          </a:xfrm>
          <a:prstGeom prst="rect">
            <a:avLst/>
          </a:prstGeom>
          <a:solidFill>
            <a:srgbClr val="2E5496"/>
          </a:solidFill>
          <a:ln w="12700">
            <a:solidFill>
              <a:srgbClr val="000000"/>
            </a:solidFill>
          </a:ln>
        </p:spPr>
        <p:txBody>
          <a:bodyPr vert="horz" wrap="square" lIns="0" tIns="168910" rIns="0" bIns="0" rtlCol="0">
            <a:spAutoFit/>
          </a:bodyPr>
          <a:lstStyle/>
          <a:p>
            <a:pPr marL="438150">
              <a:lnSpc>
                <a:spcPct val="100000"/>
              </a:lnSpc>
              <a:spcBef>
                <a:spcPts val="1330"/>
              </a:spcBef>
            </a:pPr>
            <a:r>
              <a:rPr sz="2400" spc="-5" dirty="0">
                <a:solidFill>
                  <a:srgbClr val="FFFFFF"/>
                </a:solidFill>
                <a:latin typeface="Calibri"/>
                <a:cs typeface="Calibri"/>
              </a:rPr>
              <a:t>Child</a:t>
            </a:r>
            <a:endParaRPr sz="2400">
              <a:latin typeface="Calibri"/>
              <a:cs typeface="Calibri"/>
            </a:endParaRPr>
          </a:p>
        </p:txBody>
      </p:sp>
      <p:sp>
        <p:nvSpPr>
          <p:cNvPr id="17" name="object 17"/>
          <p:cNvSpPr/>
          <p:nvPr/>
        </p:nvSpPr>
        <p:spPr>
          <a:xfrm>
            <a:off x="2235835" y="2409276"/>
            <a:ext cx="2532380" cy="127000"/>
          </a:xfrm>
          <a:custGeom>
            <a:avLst/>
            <a:gdLst/>
            <a:ahLst/>
            <a:cxnLst/>
            <a:rect l="l" t="t" r="r" b="b"/>
            <a:pathLst>
              <a:path w="2532379" h="127000">
                <a:moveTo>
                  <a:pt x="2510212" y="52069"/>
                </a:moveTo>
                <a:lnTo>
                  <a:pt x="2455672" y="52069"/>
                </a:lnTo>
                <a:lnTo>
                  <a:pt x="2455799" y="74294"/>
                </a:lnTo>
                <a:lnTo>
                  <a:pt x="2446911" y="74352"/>
                </a:lnTo>
                <a:lnTo>
                  <a:pt x="2405379" y="127000"/>
                </a:lnTo>
                <a:lnTo>
                  <a:pt x="2531872" y="62737"/>
                </a:lnTo>
                <a:lnTo>
                  <a:pt x="2510212" y="52069"/>
                </a:lnTo>
                <a:close/>
              </a:path>
              <a:path w="2532379" h="127000">
                <a:moveTo>
                  <a:pt x="2446674" y="52127"/>
                </a:moveTo>
                <a:lnTo>
                  <a:pt x="0" y="67817"/>
                </a:lnTo>
                <a:lnTo>
                  <a:pt x="253" y="90042"/>
                </a:lnTo>
                <a:lnTo>
                  <a:pt x="2446911" y="74352"/>
                </a:lnTo>
                <a:lnTo>
                  <a:pt x="2455672" y="63246"/>
                </a:lnTo>
                <a:lnTo>
                  <a:pt x="2446674" y="52127"/>
                </a:lnTo>
                <a:close/>
              </a:path>
              <a:path w="2532379" h="127000">
                <a:moveTo>
                  <a:pt x="2455672" y="52069"/>
                </a:moveTo>
                <a:lnTo>
                  <a:pt x="2446674" y="52127"/>
                </a:lnTo>
                <a:lnTo>
                  <a:pt x="2455672" y="63246"/>
                </a:lnTo>
                <a:lnTo>
                  <a:pt x="2446911" y="74352"/>
                </a:lnTo>
                <a:lnTo>
                  <a:pt x="2455799" y="74294"/>
                </a:lnTo>
                <a:lnTo>
                  <a:pt x="2455672" y="52069"/>
                </a:lnTo>
                <a:close/>
              </a:path>
              <a:path w="2532379" h="127000">
                <a:moveTo>
                  <a:pt x="2404491" y="0"/>
                </a:moveTo>
                <a:lnTo>
                  <a:pt x="2446674" y="52127"/>
                </a:lnTo>
                <a:lnTo>
                  <a:pt x="2510212" y="52069"/>
                </a:lnTo>
                <a:lnTo>
                  <a:pt x="2404491" y="0"/>
                </a:lnTo>
                <a:close/>
              </a:path>
            </a:pathLst>
          </a:custGeom>
          <a:solidFill>
            <a:srgbClr val="C00000"/>
          </a:solidFill>
        </p:spPr>
        <p:txBody>
          <a:bodyPr wrap="square" lIns="0" tIns="0" rIns="0" bIns="0" rtlCol="0"/>
          <a:lstStyle/>
          <a:p>
            <a:endParaRPr/>
          </a:p>
        </p:txBody>
      </p:sp>
      <p:grpSp>
        <p:nvGrpSpPr>
          <p:cNvPr id="19" name="object 3">
            <a:extLst>
              <a:ext uri="{FF2B5EF4-FFF2-40B4-BE49-F238E27FC236}">
                <a16:creationId xmlns="" xmlns:a16="http://schemas.microsoft.com/office/drawing/2014/main" id="{FFD86531-8EF2-70AE-2979-348485A7A71F}"/>
              </a:ext>
            </a:extLst>
          </p:cNvPr>
          <p:cNvGrpSpPr/>
          <p:nvPr/>
        </p:nvGrpSpPr>
        <p:grpSpPr>
          <a:xfrm rot="10800000">
            <a:off x="0" y="5562599"/>
            <a:ext cx="12191999" cy="1278194"/>
            <a:chOff x="0" y="0"/>
            <a:chExt cx="12191999" cy="1584959"/>
          </a:xfrm>
        </p:grpSpPr>
        <p:pic>
          <p:nvPicPr>
            <p:cNvPr id="20" name="object 4">
              <a:extLst>
                <a:ext uri="{FF2B5EF4-FFF2-40B4-BE49-F238E27FC236}">
                  <a16:creationId xmlns="" xmlns:a16="http://schemas.microsoft.com/office/drawing/2014/main" id="{DFA70804-5E86-1498-918E-E38815150FFB}"/>
                </a:ext>
              </a:extLst>
            </p:cNvPr>
            <p:cNvPicPr/>
            <p:nvPr/>
          </p:nvPicPr>
          <p:blipFill>
            <a:blip r:embed="rId2" cstate="print"/>
            <a:stretch>
              <a:fillRect/>
            </a:stretch>
          </p:blipFill>
          <p:spPr>
            <a:xfrm>
              <a:off x="0" y="0"/>
              <a:ext cx="12191999" cy="1520952"/>
            </a:xfrm>
            <a:prstGeom prst="rect">
              <a:avLst/>
            </a:prstGeom>
          </p:spPr>
        </p:pic>
        <p:pic>
          <p:nvPicPr>
            <p:cNvPr id="21" name="object 5">
              <a:extLst>
                <a:ext uri="{FF2B5EF4-FFF2-40B4-BE49-F238E27FC236}">
                  <a16:creationId xmlns="" xmlns:a16="http://schemas.microsoft.com/office/drawing/2014/main" id="{10CDC14B-F489-2E90-6953-769380C5C856}"/>
                </a:ext>
              </a:extLst>
            </p:cNvPr>
            <p:cNvPicPr/>
            <p:nvPr/>
          </p:nvPicPr>
          <p:blipFill>
            <a:blip r:embed="rId3" cstate="print"/>
            <a:stretch>
              <a:fillRect/>
            </a:stretch>
          </p:blipFill>
          <p:spPr>
            <a:xfrm>
              <a:off x="0" y="1360932"/>
              <a:ext cx="12191999" cy="224027"/>
            </a:xfrm>
            <a:prstGeom prst="rect">
              <a:avLst/>
            </a:prstGeom>
          </p:spPr>
        </p:pic>
      </p:grpSp>
      <p:sp>
        <p:nvSpPr>
          <p:cNvPr id="22" name="TextBox 21">
            <a:extLst>
              <a:ext uri="{FF2B5EF4-FFF2-40B4-BE49-F238E27FC236}">
                <a16:creationId xmlns="" xmlns:a16="http://schemas.microsoft.com/office/drawing/2014/main" id="{9059411B-8A0B-D724-37DD-CBA3EB6E4F81}"/>
              </a:ext>
            </a:extLst>
          </p:cNvPr>
          <p:cNvSpPr txBox="1"/>
          <p:nvPr/>
        </p:nvSpPr>
        <p:spPr>
          <a:xfrm>
            <a:off x="11277600" y="6248400"/>
            <a:ext cx="438149" cy="307777"/>
          </a:xfrm>
          <a:prstGeom prst="rect">
            <a:avLst/>
          </a:prstGeom>
          <a:noFill/>
        </p:spPr>
        <p:txBody>
          <a:bodyPr wrap="square" rtlCol="0">
            <a:spAutoFit/>
          </a:bodyPr>
          <a:lstStyle/>
          <a:p>
            <a:pPr algn="ctr"/>
            <a:r>
              <a:rPr lang="en-US" sz="1400" dirty="0">
                <a:solidFill>
                  <a:schemeClr val="bg1"/>
                </a:solidFill>
              </a:rPr>
              <a:t>17</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AC41ADD5-3490-4BF0-8C92-461F7C9285C5}"/>
              </a:ext>
            </a:extLst>
          </p:cNvPr>
          <p:cNvSpPr/>
          <p:nvPr/>
        </p:nvSpPr>
        <p:spPr>
          <a:xfrm>
            <a:off x="4789973" y="1390782"/>
            <a:ext cx="2042048" cy="880201"/>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S-Corporation</a:t>
            </a:r>
          </a:p>
        </p:txBody>
      </p:sp>
      <p:sp>
        <p:nvSpPr>
          <p:cNvPr id="4" name="Rectangle 3">
            <a:extLst>
              <a:ext uri="{FF2B5EF4-FFF2-40B4-BE49-F238E27FC236}">
                <a16:creationId xmlns="" xmlns:a16="http://schemas.microsoft.com/office/drawing/2014/main" id="{C5F1F6AD-7E67-43B7-815A-793F4C96E073}"/>
              </a:ext>
            </a:extLst>
          </p:cNvPr>
          <p:cNvSpPr/>
          <p:nvPr/>
        </p:nvSpPr>
        <p:spPr>
          <a:xfrm>
            <a:off x="586491" y="1390781"/>
            <a:ext cx="1657139" cy="880201"/>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Retirement Assets</a:t>
            </a:r>
          </a:p>
        </p:txBody>
      </p:sp>
      <p:cxnSp>
        <p:nvCxnSpPr>
          <p:cNvPr id="6" name="Straight Arrow Connector 5">
            <a:extLst>
              <a:ext uri="{FF2B5EF4-FFF2-40B4-BE49-F238E27FC236}">
                <a16:creationId xmlns="" xmlns:a16="http://schemas.microsoft.com/office/drawing/2014/main" id="{BC8CFE7E-301D-4B55-9E79-8FDE6B51DF7F}"/>
              </a:ext>
            </a:extLst>
          </p:cNvPr>
          <p:cNvCxnSpPr>
            <a:cxnSpLocks/>
            <a:stCxn id="4" idx="3"/>
            <a:endCxn id="3" idx="1"/>
          </p:cNvCxnSpPr>
          <p:nvPr/>
        </p:nvCxnSpPr>
        <p:spPr>
          <a:xfrm>
            <a:off x="2243630" y="1830882"/>
            <a:ext cx="2546343" cy="1"/>
          </a:xfrm>
          <a:prstGeom prst="straightConnector1">
            <a:avLst/>
          </a:prstGeom>
          <a:ln w="22225">
            <a:solidFill>
              <a:srgbClr val="C00000"/>
            </a:solidFill>
            <a:headEnd type="none" w="lg" len="med"/>
            <a:tailEnd type="stealth" w="lg" len="lg"/>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 xmlns:a16="http://schemas.microsoft.com/office/drawing/2014/main" id="{6CD73553-FB9B-45B1-8FE1-6F93F2A96A51}"/>
              </a:ext>
            </a:extLst>
          </p:cNvPr>
          <p:cNvSpPr/>
          <p:nvPr/>
        </p:nvSpPr>
        <p:spPr>
          <a:xfrm>
            <a:off x="9778335" y="1375485"/>
            <a:ext cx="2152337" cy="880201"/>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QSST (shareholder)</a:t>
            </a:r>
          </a:p>
        </p:txBody>
      </p:sp>
      <p:cxnSp>
        <p:nvCxnSpPr>
          <p:cNvPr id="10" name="Straight Arrow Connector 9">
            <a:extLst>
              <a:ext uri="{FF2B5EF4-FFF2-40B4-BE49-F238E27FC236}">
                <a16:creationId xmlns="" xmlns:a16="http://schemas.microsoft.com/office/drawing/2014/main" id="{4800AE8F-C13B-46E0-9BE4-3A983C3C33A2}"/>
              </a:ext>
            </a:extLst>
          </p:cNvPr>
          <p:cNvCxnSpPr>
            <a:cxnSpLocks/>
            <a:endCxn id="9" idx="1"/>
          </p:cNvCxnSpPr>
          <p:nvPr/>
        </p:nvCxnSpPr>
        <p:spPr>
          <a:xfrm flipV="1">
            <a:off x="6832021" y="1815586"/>
            <a:ext cx="2946314" cy="1348"/>
          </a:xfrm>
          <a:prstGeom prst="straightConnector1">
            <a:avLst/>
          </a:prstGeom>
          <a:ln w="22225">
            <a:solidFill>
              <a:srgbClr val="C00000"/>
            </a:solidFill>
            <a:prstDash val="dash"/>
            <a:headEnd type="stealth" w="lg" len="lg"/>
            <a:tailEnd type="stealth" w="lg" len="lg"/>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 xmlns:a16="http://schemas.microsoft.com/office/drawing/2014/main" id="{12CC2D49-F40C-47E4-A9DB-DE7CBB6E369B}"/>
              </a:ext>
            </a:extLst>
          </p:cNvPr>
          <p:cNvSpPr txBox="1"/>
          <p:nvPr/>
        </p:nvSpPr>
        <p:spPr>
          <a:xfrm>
            <a:off x="2380107" y="1492327"/>
            <a:ext cx="2409865" cy="338554"/>
          </a:xfrm>
          <a:prstGeom prst="rect">
            <a:avLst/>
          </a:prstGeom>
          <a:noFill/>
        </p:spPr>
        <p:txBody>
          <a:bodyPr wrap="square" rtlCol="0">
            <a:spAutoFit/>
          </a:bodyPr>
          <a:lstStyle/>
          <a:p>
            <a:r>
              <a:rPr lang="en-US" sz="1600" dirty="0"/>
              <a:t>Beneficiary Designation</a:t>
            </a:r>
          </a:p>
        </p:txBody>
      </p:sp>
      <p:sp>
        <p:nvSpPr>
          <p:cNvPr id="12" name="TextBox 11">
            <a:extLst>
              <a:ext uri="{FF2B5EF4-FFF2-40B4-BE49-F238E27FC236}">
                <a16:creationId xmlns="" xmlns:a16="http://schemas.microsoft.com/office/drawing/2014/main" id="{C88F30F2-D9CA-4D4E-A4A4-6FE25B50B053}"/>
              </a:ext>
            </a:extLst>
          </p:cNvPr>
          <p:cNvSpPr txBox="1"/>
          <p:nvPr/>
        </p:nvSpPr>
        <p:spPr>
          <a:xfrm>
            <a:off x="6900259" y="1271834"/>
            <a:ext cx="2409865" cy="584775"/>
          </a:xfrm>
          <a:prstGeom prst="rect">
            <a:avLst/>
          </a:prstGeom>
          <a:noFill/>
        </p:spPr>
        <p:txBody>
          <a:bodyPr wrap="square" rtlCol="0">
            <a:spAutoFit/>
          </a:bodyPr>
          <a:lstStyle/>
          <a:p>
            <a:pPr algn="ctr"/>
            <a:r>
              <a:rPr lang="en-US" sz="1600" dirty="0"/>
              <a:t>Capital exchanged for stock on formation</a:t>
            </a:r>
          </a:p>
        </p:txBody>
      </p:sp>
      <p:sp>
        <p:nvSpPr>
          <p:cNvPr id="13" name="TextBox 12">
            <a:extLst>
              <a:ext uri="{FF2B5EF4-FFF2-40B4-BE49-F238E27FC236}">
                <a16:creationId xmlns="" xmlns:a16="http://schemas.microsoft.com/office/drawing/2014/main" id="{C1CFFE42-7E8B-46F2-BB86-95FDD7BABE06}"/>
              </a:ext>
            </a:extLst>
          </p:cNvPr>
          <p:cNvSpPr txBox="1"/>
          <p:nvPr/>
        </p:nvSpPr>
        <p:spPr>
          <a:xfrm>
            <a:off x="30659" y="2753905"/>
            <a:ext cx="10268946" cy="2585323"/>
          </a:xfrm>
          <a:prstGeom prst="rect">
            <a:avLst/>
          </a:prstGeom>
          <a:noFill/>
        </p:spPr>
        <p:txBody>
          <a:bodyPr wrap="square" rtlCol="0">
            <a:spAutoFit/>
          </a:bodyPr>
          <a:lstStyle/>
          <a:p>
            <a:pPr marL="380990" indent="-380990">
              <a:buFont typeface="Arial" panose="020B0604020202020204" pitchFamily="34" charset="0"/>
              <a:buChar char="•"/>
            </a:pPr>
            <a:r>
              <a:rPr lang="en-US" spc="-20" dirty="0">
                <a:solidFill>
                  <a:srgbClr val="001F5F"/>
                </a:solidFill>
                <a:latin typeface="Calibri"/>
                <a:cs typeface="Calibri"/>
              </a:rPr>
              <a:t>QSST and </a:t>
            </a:r>
            <a:r>
              <a:rPr lang="en-US" spc="-20" dirty="0" smtClean="0">
                <a:solidFill>
                  <a:srgbClr val="001F5F"/>
                </a:solidFill>
                <a:latin typeface="Calibri"/>
                <a:cs typeface="Calibri"/>
              </a:rPr>
              <a:t>S-corporation and LLC owned by the S-</a:t>
            </a:r>
            <a:r>
              <a:rPr lang="en-US" spc="-20" dirty="0" err="1" smtClean="0">
                <a:solidFill>
                  <a:srgbClr val="001F5F"/>
                </a:solidFill>
                <a:latin typeface="Calibri"/>
                <a:cs typeface="Calibri"/>
              </a:rPr>
              <a:t>corp</a:t>
            </a:r>
            <a:r>
              <a:rPr lang="en-US" spc="-20" dirty="0" smtClean="0">
                <a:solidFill>
                  <a:srgbClr val="001F5F"/>
                </a:solidFill>
                <a:latin typeface="Calibri"/>
                <a:cs typeface="Calibri"/>
              </a:rPr>
              <a:t> </a:t>
            </a:r>
            <a:r>
              <a:rPr lang="en-US" spc="-20" dirty="0">
                <a:solidFill>
                  <a:srgbClr val="001F5F"/>
                </a:solidFill>
                <a:latin typeface="Calibri"/>
                <a:cs typeface="Calibri"/>
              </a:rPr>
              <a:t>are created before death</a:t>
            </a:r>
          </a:p>
          <a:p>
            <a:pPr marL="380990" indent="-380990">
              <a:buFont typeface="Arial" panose="020B0604020202020204" pitchFamily="34" charset="0"/>
              <a:buChar char="•"/>
            </a:pPr>
            <a:r>
              <a:rPr lang="en-US" spc="-20" dirty="0">
                <a:solidFill>
                  <a:srgbClr val="001F5F"/>
                </a:solidFill>
                <a:latin typeface="Calibri"/>
                <a:cs typeface="Calibri"/>
              </a:rPr>
              <a:t>Beneficiary designation names S-corporation </a:t>
            </a:r>
            <a:r>
              <a:rPr lang="en-US" spc="-20" dirty="0" smtClean="0">
                <a:solidFill>
                  <a:srgbClr val="001F5F"/>
                </a:solidFill>
                <a:latin typeface="Calibri"/>
                <a:cs typeface="Calibri"/>
              </a:rPr>
              <a:t>or the LLC as </a:t>
            </a:r>
            <a:r>
              <a:rPr lang="en-US" spc="-20" dirty="0">
                <a:solidFill>
                  <a:srgbClr val="001F5F"/>
                </a:solidFill>
                <a:latin typeface="Calibri"/>
                <a:cs typeface="Calibri"/>
              </a:rPr>
              <a:t>beneficiary</a:t>
            </a:r>
          </a:p>
          <a:p>
            <a:pPr marL="380990" indent="-380990">
              <a:buFont typeface="Arial" panose="020B0604020202020204" pitchFamily="34" charset="0"/>
              <a:buChar char="•"/>
            </a:pPr>
            <a:r>
              <a:rPr lang="en-US" spc="-20" dirty="0">
                <a:solidFill>
                  <a:srgbClr val="001F5F"/>
                </a:solidFill>
                <a:latin typeface="Calibri"/>
                <a:cs typeface="Calibri"/>
              </a:rPr>
              <a:t>Retirement assets are distributed to S-corporation </a:t>
            </a:r>
            <a:r>
              <a:rPr lang="en-US" spc="-20" dirty="0" smtClean="0">
                <a:solidFill>
                  <a:srgbClr val="001F5F"/>
                </a:solidFill>
                <a:latin typeface="Calibri"/>
                <a:cs typeface="Calibri"/>
              </a:rPr>
              <a:t>or the LLC 5 </a:t>
            </a:r>
            <a:r>
              <a:rPr lang="en-US" spc="-20" dirty="0">
                <a:solidFill>
                  <a:srgbClr val="001F5F"/>
                </a:solidFill>
                <a:latin typeface="Calibri"/>
                <a:cs typeface="Calibri"/>
              </a:rPr>
              <a:t>years after participant’s death</a:t>
            </a:r>
          </a:p>
          <a:p>
            <a:pPr marL="380990" indent="-380990">
              <a:buFont typeface="Arial" panose="020B0604020202020204" pitchFamily="34" charset="0"/>
              <a:buChar char="•"/>
            </a:pPr>
            <a:r>
              <a:rPr lang="en-US" spc="-20" dirty="0">
                <a:solidFill>
                  <a:srgbClr val="001F5F"/>
                </a:solidFill>
                <a:latin typeface="Calibri"/>
                <a:cs typeface="Calibri"/>
              </a:rPr>
              <a:t>Income is taxed to Beneficiary, as the owner for tax purposes of the </a:t>
            </a:r>
            <a:r>
              <a:rPr lang="en-US" spc="-20" dirty="0" smtClean="0">
                <a:solidFill>
                  <a:srgbClr val="001F5F"/>
                </a:solidFill>
                <a:latin typeface="Calibri"/>
                <a:cs typeface="Calibri"/>
              </a:rPr>
              <a:t>QSST (and all income received by the LLC is attributed to the S-</a:t>
            </a:r>
            <a:r>
              <a:rPr lang="en-US" spc="-20" dirty="0" err="1" smtClean="0">
                <a:solidFill>
                  <a:srgbClr val="001F5F"/>
                </a:solidFill>
                <a:latin typeface="Calibri"/>
                <a:cs typeface="Calibri"/>
              </a:rPr>
              <a:t>corp</a:t>
            </a:r>
            <a:r>
              <a:rPr lang="en-US" spc="-20" dirty="0" smtClean="0">
                <a:solidFill>
                  <a:srgbClr val="001F5F"/>
                </a:solidFill>
                <a:latin typeface="Calibri"/>
                <a:cs typeface="Calibri"/>
              </a:rPr>
              <a:t> as its “owner”</a:t>
            </a:r>
            <a:endParaRPr lang="en-US" spc="-20" dirty="0">
              <a:solidFill>
                <a:srgbClr val="001F5F"/>
              </a:solidFill>
              <a:latin typeface="Calibri"/>
              <a:cs typeface="Calibri"/>
            </a:endParaRPr>
          </a:p>
          <a:p>
            <a:pPr marL="380990" indent="-380990">
              <a:buFont typeface="Arial" panose="020B0604020202020204" pitchFamily="34" charset="0"/>
              <a:buChar char="•"/>
            </a:pPr>
            <a:r>
              <a:rPr lang="en-US" spc="-20" dirty="0">
                <a:solidFill>
                  <a:srgbClr val="001F5F"/>
                </a:solidFill>
                <a:latin typeface="Calibri"/>
                <a:cs typeface="Calibri"/>
              </a:rPr>
              <a:t>No distributions are required from the S-corporation to QSST</a:t>
            </a:r>
          </a:p>
          <a:p>
            <a:pPr marL="380990" indent="-380990">
              <a:buFont typeface="Arial" panose="020B0604020202020204" pitchFamily="34" charset="0"/>
              <a:buChar char="•"/>
            </a:pPr>
            <a:r>
              <a:rPr lang="en-US" spc="-20" dirty="0">
                <a:solidFill>
                  <a:srgbClr val="001F5F"/>
                </a:solidFill>
                <a:latin typeface="Calibri"/>
                <a:cs typeface="Calibri"/>
              </a:rPr>
              <a:t>Any FAI in the QSST (i.e., dividends from the S-corporation) must be distributed to Beneficiary</a:t>
            </a:r>
          </a:p>
          <a:p>
            <a:pPr marL="380990" indent="-380990">
              <a:buFont typeface="Arial" panose="020B0604020202020204" pitchFamily="34" charset="0"/>
              <a:buChar char="•"/>
            </a:pPr>
            <a:r>
              <a:rPr lang="en-US" spc="-20" dirty="0">
                <a:solidFill>
                  <a:srgbClr val="001F5F"/>
                </a:solidFill>
                <a:latin typeface="Calibri"/>
                <a:cs typeface="Calibri"/>
              </a:rPr>
              <a:t>Accordingly, assets can be accumulated at the S-corporation level, and only pass to Beneficiary when a dividend is declared, but income is taxed to Beneficiary (at individual rates, instead of trust rates)</a:t>
            </a:r>
          </a:p>
        </p:txBody>
      </p:sp>
      <p:sp>
        <p:nvSpPr>
          <p:cNvPr id="15" name="Rectangle 14">
            <a:extLst>
              <a:ext uri="{FF2B5EF4-FFF2-40B4-BE49-F238E27FC236}">
                <a16:creationId xmlns="" xmlns:a16="http://schemas.microsoft.com/office/drawing/2014/main" id="{B66B14B9-D68C-4BC0-A7D4-CF54713D17C5}"/>
              </a:ext>
            </a:extLst>
          </p:cNvPr>
          <p:cNvSpPr/>
          <p:nvPr/>
        </p:nvSpPr>
        <p:spPr>
          <a:xfrm>
            <a:off x="10031914" y="4267754"/>
            <a:ext cx="1569655" cy="741721"/>
          </a:xfrm>
          <a:prstGeom prst="rect">
            <a:avLst/>
          </a:prstGeom>
          <a:solidFill>
            <a:schemeClr val="accent5">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Beneficiary</a:t>
            </a:r>
          </a:p>
        </p:txBody>
      </p:sp>
      <p:cxnSp>
        <p:nvCxnSpPr>
          <p:cNvPr id="16" name="Straight Arrow Connector 15">
            <a:extLst>
              <a:ext uri="{FF2B5EF4-FFF2-40B4-BE49-F238E27FC236}">
                <a16:creationId xmlns="" xmlns:a16="http://schemas.microsoft.com/office/drawing/2014/main" id="{E9673CCB-2792-4679-BCE2-3E96881ECF06}"/>
              </a:ext>
            </a:extLst>
          </p:cNvPr>
          <p:cNvCxnSpPr>
            <a:cxnSpLocks/>
            <a:stCxn id="9" idx="2"/>
            <a:endCxn id="15" idx="0"/>
          </p:cNvCxnSpPr>
          <p:nvPr/>
        </p:nvCxnSpPr>
        <p:spPr>
          <a:xfrm flipH="1">
            <a:off x="10816742" y="2255686"/>
            <a:ext cx="37762" cy="2012068"/>
          </a:xfrm>
          <a:prstGeom prst="straightConnector1">
            <a:avLst/>
          </a:prstGeom>
          <a:ln w="22225">
            <a:solidFill>
              <a:srgbClr val="C00000"/>
            </a:solidFill>
            <a:headEnd type="none" w="lg" len="med"/>
            <a:tailEnd type="stealth" w="lg" len="lg"/>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 xmlns:a16="http://schemas.microsoft.com/office/drawing/2014/main" id="{A628422D-9E55-4B0D-B960-F1D641556909}"/>
              </a:ext>
            </a:extLst>
          </p:cNvPr>
          <p:cNvSpPr txBox="1"/>
          <p:nvPr/>
        </p:nvSpPr>
        <p:spPr>
          <a:xfrm>
            <a:off x="10833207" y="2461501"/>
            <a:ext cx="1364655" cy="1384995"/>
          </a:xfrm>
          <a:prstGeom prst="rect">
            <a:avLst/>
          </a:prstGeom>
          <a:noFill/>
        </p:spPr>
        <p:txBody>
          <a:bodyPr wrap="square" rtlCol="0">
            <a:spAutoFit/>
          </a:bodyPr>
          <a:lstStyle/>
          <a:p>
            <a:pPr marL="228594" indent="-228594">
              <a:buFont typeface="Arial" panose="020B0604020202020204" pitchFamily="34" charset="0"/>
              <a:buChar char="•"/>
            </a:pPr>
            <a:r>
              <a:rPr lang="en-US" sz="1400" dirty="0"/>
              <a:t>required income distributions</a:t>
            </a:r>
          </a:p>
          <a:p>
            <a:pPr marL="228594" indent="-228594">
              <a:buFont typeface="Arial" panose="020B0604020202020204" pitchFamily="34" charset="0"/>
              <a:buChar char="•"/>
            </a:pPr>
            <a:r>
              <a:rPr lang="en-US" sz="1400" dirty="0"/>
              <a:t>discretionary principal distributions</a:t>
            </a:r>
          </a:p>
        </p:txBody>
      </p:sp>
      <p:sp>
        <p:nvSpPr>
          <p:cNvPr id="20" name="Google Shape;2490;p39">
            <a:extLst>
              <a:ext uri="{FF2B5EF4-FFF2-40B4-BE49-F238E27FC236}">
                <a16:creationId xmlns="" xmlns:a16="http://schemas.microsoft.com/office/drawing/2014/main" id="{0B2CA58F-E90D-40B0-A5BF-54D734A3F6B2}"/>
              </a:ext>
            </a:extLst>
          </p:cNvPr>
          <p:cNvSpPr txBox="1">
            <a:spLocks noGrp="1"/>
          </p:cNvSpPr>
          <p:nvPr>
            <p:ph type="title"/>
          </p:nvPr>
        </p:nvSpPr>
        <p:spPr>
          <a:xfrm>
            <a:off x="729762" y="0"/>
            <a:ext cx="10298000" cy="641600"/>
          </a:xfrm>
          <a:prstGeom prst="rect">
            <a:avLst/>
          </a:prstGeom>
        </p:spPr>
        <p:txBody>
          <a:bodyPr spcFirstLastPara="1" vert="horz" wrap="square" lIns="121900" tIns="121900" rIns="121900" bIns="121900" rtlCol="0" anchor="ctr" anchorCtr="0">
            <a:noAutofit/>
          </a:bodyPr>
          <a:lstStyle/>
          <a:p>
            <a:pPr>
              <a:spcBef>
                <a:spcPts val="0"/>
              </a:spcBef>
            </a:pPr>
            <a:r>
              <a:rPr lang="en" dirty="0"/>
              <a:t>QSST/S-Corporation for </a:t>
            </a:r>
            <a:r>
              <a:rPr lang="en" b="1" i="1" u="sng" dirty="0"/>
              <a:t>Retirement Assets</a:t>
            </a:r>
            <a:r>
              <a:rPr lang="en" dirty="0"/>
              <a:t> </a:t>
            </a:r>
            <a:endParaRPr dirty="0"/>
          </a:p>
        </p:txBody>
      </p:sp>
      <p:cxnSp>
        <p:nvCxnSpPr>
          <p:cNvPr id="21" name="Straight Arrow Connector 20">
            <a:extLst>
              <a:ext uri="{FF2B5EF4-FFF2-40B4-BE49-F238E27FC236}">
                <a16:creationId xmlns="" xmlns:a16="http://schemas.microsoft.com/office/drawing/2014/main" id="{98EF4C1D-BF01-4619-8126-DB029A36C10C}"/>
              </a:ext>
            </a:extLst>
          </p:cNvPr>
          <p:cNvCxnSpPr>
            <a:cxnSpLocks/>
          </p:cNvCxnSpPr>
          <p:nvPr/>
        </p:nvCxnSpPr>
        <p:spPr>
          <a:xfrm>
            <a:off x="6826924" y="2154498"/>
            <a:ext cx="2951411" cy="3018"/>
          </a:xfrm>
          <a:prstGeom prst="straightConnector1">
            <a:avLst/>
          </a:prstGeom>
          <a:ln w="22225">
            <a:solidFill>
              <a:srgbClr val="C00000"/>
            </a:solidFill>
            <a:headEnd type="none" w="lg" len="med"/>
            <a:tailEnd type="stealth" w="lg" len="lg"/>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 xmlns:a16="http://schemas.microsoft.com/office/drawing/2014/main" id="{100462A0-22E7-47B9-B42E-2CCEE94A8F37}"/>
              </a:ext>
            </a:extLst>
          </p:cNvPr>
          <p:cNvSpPr txBox="1"/>
          <p:nvPr/>
        </p:nvSpPr>
        <p:spPr>
          <a:xfrm>
            <a:off x="7490964" y="2114444"/>
            <a:ext cx="1188157" cy="338554"/>
          </a:xfrm>
          <a:prstGeom prst="rect">
            <a:avLst/>
          </a:prstGeom>
          <a:noFill/>
        </p:spPr>
        <p:txBody>
          <a:bodyPr wrap="square" rtlCol="0">
            <a:spAutoFit/>
          </a:bodyPr>
          <a:lstStyle/>
          <a:p>
            <a:r>
              <a:rPr lang="en-US" sz="1600" dirty="0"/>
              <a:t>Dividends</a:t>
            </a:r>
          </a:p>
        </p:txBody>
      </p:sp>
      <p:pic>
        <p:nvPicPr>
          <p:cNvPr id="17" name="Picture 16" descr="A picture containing text, sign&#10;&#10;Description automatically generated">
            <a:extLst>
              <a:ext uri="{FF2B5EF4-FFF2-40B4-BE49-F238E27FC236}">
                <a16:creationId xmlns="" xmlns:a16="http://schemas.microsoft.com/office/drawing/2014/main" id="{7581E83E-760F-4A0D-83A2-651F011F3902}"/>
              </a:ext>
            </a:extLst>
          </p:cNvPr>
          <p:cNvPicPr>
            <a:picLocks noChangeAspect="1"/>
          </p:cNvPicPr>
          <p:nvPr/>
        </p:nvPicPr>
        <p:blipFill>
          <a:blip r:embed="rId2"/>
          <a:stretch>
            <a:fillRect/>
          </a:stretch>
        </p:blipFill>
        <p:spPr>
          <a:xfrm>
            <a:off x="9673527" y="5941191"/>
            <a:ext cx="2294527" cy="312890"/>
          </a:xfrm>
          <a:prstGeom prst="rect">
            <a:avLst/>
          </a:prstGeom>
        </p:spPr>
      </p:pic>
      <p:grpSp>
        <p:nvGrpSpPr>
          <p:cNvPr id="2" name="object 3">
            <a:extLst>
              <a:ext uri="{FF2B5EF4-FFF2-40B4-BE49-F238E27FC236}">
                <a16:creationId xmlns="" xmlns:a16="http://schemas.microsoft.com/office/drawing/2014/main" id="{FA57BA70-7A5E-CB14-3222-A2BBB75FEE35}"/>
              </a:ext>
            </a:extLst>
          </p:cNvPr>
          <p:cNvGrpSpPr/>
          <p:nvPr/>
        </p:nvGrpSpPr>
        <p:grpSpPr>
          <a:xfrm rot="10800000">
            <a:off x="0" y="5562599"/>
            <a:ext cx="12191999" cy="1278194"/>
            <a:chOff x="0" y="0"/>
            <a:chExt cx="12191999" cy="1584959"/>
          </a:xfrm>
        </p:grpSpPr>
        <p:pic>
          <p:nvPicPr>
            <p:cNvPr id="5" name="object 4">
              <a:extLst>
                <a:ext uri="{FF2B5EF4-FFF2-40B4-BE49-F238E27FC236}">
                  <a16:creationId xmlns="" xmlns:a16="http://schemas.microsoft.com/office/drawing/2014/main" id="{FD11685C-0EE8-FD23-DEDB-910A9E7EC308}"/>
                </a:ext>
              </a:extLst>
            </p:cNvPr>
            <p:cNvPicPr/>
            <p:nvPr/>
          </p:nvPicPr>
          <p:blipFill>
            <a:blip r:embed="rId3" cstate="print"/>
            <a:stretch>
              <a:fillRect/>
            </a:stretch>
          </p:blipFill>
          <p:spPr>
            <a:xfrm>
              <a:off x="0" y="0"/>
              <a:ext cx="12191999" cy="1520952"/>
            </a:xfrm>
            <a:prstGeom prst="rect">
              <a:avLst/>
            </a:prstGeom>
          </p:spPr>
        </p:pic>
        <p:pic>
          <p:nvPicPr>
            <p:cNvPr id="7" name="object 5">
              <a:extLst>
                <a:ext uri="{FF2B5EF4-FFF2-40B4-BE49-F238E27FC236}">
                  <a16:creationId xmlns="" xmlns:a16="http://schemas.microsoft.com/office/drawing/2014/main" id="{6B9E7181-6281-5E15-0029-01E1BA23CAF8}"/>
                </a:ext>
              </a:extLst>
            </p:cNvPr>
            <p:cNvPicPr/>
            <p:nvPr/>
          </p:nvPicPr>
          <p:blipFill>
            <a:blip r:embed="rId4" cstate="print"/>
            <a:stretch>
              <a:fillRect/>
            </a:stretch>
          </p:blipFill>
          <p:spPr>
            <a:xfrm>
              <a:off x="0" y="1360932"/>
              <a:ext cx="12191999" cy="224027"/>
            </a:xfrm>
            <a:prstGeom prst="rect">
              <a:avLst/>
            </a:prstGeom>
          </p:spPr>
        </p:pic>
      </p:grpSp>
      <p:sp>
        <p:nvSpPr>
          <p:cNvPr id="8" name="TextBox 7">
            <a:extLst>
              <a:ext uri="{FF2B5EF4-FFF2-40B4-BE49-F238E27FC236}">
                <a16:creationId xmlns="" xmlns:a16="http://schemas.microsoft.com/office/drawing/2014/main" id="{585A3779-1458-45E3-0AE9-26CD8AB17ABB}"/>
              </a:ext>
            </a:extLst>
          </p:cNvPr>
          <p:cNvSpPr txBox="1"/>
          <p:nvPr/>
        </p:nvSpPr>
        <p:spPr>
          <a:xfrm>
            <a:off x="11277600" y="6248400"/>
            <a:ext cx="438149" cy="307777"/>
          </a:xfrm>
          <a:prstGeom prst="rect">
            <a:avLst/>
          </a:prstGeom>
          <a:noFill/>
        </p:spPr>
        <p:txBody>
          <a:bodyPr wrap="square" rtlCol="0">
            <a:spAutoFit/>
          </a:bodyPr>
          <a:lstStyle/>
          <a:p>
            <a:pPr algn="ctr"/>
            <a:r>
              <a:rPr lang="en-US" sz="1400" dirty="0">
                <a:solidFill>
                  <a:schemeClr val="bg1"/>
                </a:solidFill>
              </a:rPr>
              <a:t>18</a:t>
            </a:r>
          </a:p>
        </p:txBody>
      </p:sp>
    </p:spTree>
    <p:extLst>
      <p:ext uri="{BB962C8B-B14F-4D97-AF65-F5344CB8AC3E}">
        <p14:creationId xmlns:p14="http://schemas.microsoft.com/office/powerpoint/2010/main" val="3859541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8BBB04-8BFA-B1DE-8A91-354FCB9BB566}"/>
              </a:ext>
            </a:extLst>
          </p:cNvPr>
          <p:cNvSpPr>
            <a:spLocks noGrp="1"/>
          </p:cNvSpPr>
          <p:nvPr>
            <p:ph type="title"/>
          </p:nvPr>
        </p:nvSpPr>
        <p:spPr>
          <a:xfrm>
            <a:off x="418414" y="155828"/>
            <a:ext cx="11355171" cy="615553"/>
          </a:xfrm>
        </p:spPr>
        <p:txBody>
          <a:bodyPr/>
          <a:lstStyle/>
          <a:p>
            <a:r>
              <a:rPr lang="en-US" sz="4000" dirty="0"/>
              <a:t>Introduction</a:t>
            </a:r>
          </a:p>
        </p:txBody>
      </p:sp>
      <p:sp>
        <p:nvSpPr>
          <p:cNvPr id="3" name="Text Placeholder 2">
            <a:extLst>
              <a:ext uri="{FF2B5EF4-FFF2-40B4-BE49-F238E27FC236}">
                <a16:creationId xmlns="" xmlns:a16="http://schemas.microsoft.com/office/drawing/2014/main" id="{8770E2E8-917A-0388-1924-B1C2761572F0}"/>
              </a:ext>
            </a:extLst>
          </p:cNvPr>
          <p:cNvSpPr>
            <a:spLocks noGrp="1"/>
          </p:cNvSpPr>
          <p:nvPr>
            <p:ph type="body" idx="4294967295"/>
          </p:nvPr>
        </p:nvSpPr>
        <p:spPr>
          <a:xfrm>
            <a:off x="476249" y="2527991"/>
            <a:ext cx="11239500" cy="1231106"/>
          </a:xfrm>
        </p:spPr>
        <p:txBody>
          <a:bodyPr/>
          <a:lstStyle/>
          <a:p>
            <a:pPr algn="ctr"/>
            <a:r>
              <a:rPr lang="en-US" sz="4000" b="1" dirty="0"/>
              <a:t>Overview of planning with flexible beneficiaries</a:t>
            </a:r>
          </a:p>
        </p:txBody>
      </p:sp>
      <p:grpSp>
        <p:nvGrpSpPr>
          <p:cNvPr id="4" name="object 3">
            <a:extLst>
              <a:ext uri="{FF2B5EF4-FFF2-40B4-BE49-F238E27FC236}">
                <a16:creationId xmlns="" xmlns:a16="http://schemas.microsoft.com/office/drawing/2014/main" id="{39345A67-F6C9-DAAC-941C-536AD8D8DD6A}"/>
              </a:ext>
            </a:extLst>
          </p:cNvPr>
          <p:cNvGrpSpPr/>
          <p:nvPr/>
        </p:nvGrpSpPr>
        <p:grpSpPr>
          <a:xfrm rot="10800000">
            <a:off x="0" y="5562599"/>
            <a:ext cx="12191999" cy="1278194"/>
            <a:chOff x="0" y="0"/>
            <a:chExt cx="12191999" cy="1584959"/>
          </a:xfrm>
        </p:grpSpPr>
        <p:pic>
          <p:nvPicPr>
            <p:cNvPr id="5" name="object 4">
              <a:extLst>
                <a:ext uri="{FF2B5EF4-FFF2-40B4-BE49-F238E27FC236}">
                  <a16:creationId xmlns="" xmlns:a16="http://schemas.microsoft.com/office/drawing/2014/main" id="{5BECD76D-1010-67EB-A525-E6F419ADECA7}"/>
                </a:ext>
              </a:extLst>
            </p:cNvPr>
            <p:cNvPicPr/>
            <p:nvPr/>
          </p:nvPicPr>
          <p:blipFill>
            <a:blip r:embed="rId2" cstate="print"/>
            <a:stretch>
              <a:fillRect/>
            </a:stretch>
          </p:blipFill>
          <p:spPr>
            <a:xfrm>
              <a:off x="0" y="0"/>
              <a:ext cx="12191999" cy="1520952"/>
            </a:xfrm>
            <a:prstGeom prst="rect">
              <a:avLst/>
            </a:prstGeom>
          </p:spPr>
        </p:pic>
        <p:pic>
          <p:nvPicPr>
            <p:cNvPr id="6" name="object 5">
              <a:extLst>
                <a:ext uri="{FF2B5EF4-FFF2-40B4-BE49-F238E27FC236}">
                  <a16:creationId xmlns="" xmlns:a16="http://schemas.microsoft.com/office/drawing/2014/main" id="{5F49499A-B5A2-A39D-BE55-2D96F3A7BBEB}"/>
                </a:ext>
              </a:extLst>
            </p:cNvPr>
            <p:cNvPicPr/>
            <p:nvPr/>
          </p:nvPicPr>
          <p:blipFill>
            <a:blip r:embed="rId3" cstate="print"/>
            <a:stretch>
              <a:fillRect/>
            </a:stretch>
          </p:blipFill>
          <p:spPr>
            <a:xfrm>
              <a:off x="0" y="1360932"/>
              <a:ext cx="12191999" cy="224027"/>
            </a:xfrm>
            <a:prstGeom prst="rect">
              <a:avLst/>
            </a:prstGeom>
          </p:spPr>
        </p:pic>
      </p:grpSp>
      <p:sp>
        <p:nvSpPr>
          <p:cNvPr id="8" name="TextBox 7">
            <a:extLst>
              <a:ext uri="{FF2B5EF4-FFF2-40B4-BE49-F238E27FC236}">
                <a16:creationId xmlns="" xmlns:a16="http://schemas.microsoft.com/office/drawing/2014/main" id="{42D2470F-733E-C89E-35D3-0128D0CD75A9}"/>
              </a:ext>
            </a:extLst>
          </p:cNvPr>
          <p:cNvSpPr txBox="1"/>
          <p:nvPr/>
        </p:nvSpPr>
        <p:spPr>
          <a:xfrm>
            <a:off x="11277600" y="6248400"/>
            <a:ext cx="438149" cy="307777"/>
          </a:xfrm>
          <a:prstGeom prst="rect">
            <a:avLst/>
          </a:prstGeom>
          <a:noFill/>
        </p:spPr>
        <p:txBody>
          <a:bodyPr wrap="square" rtlCol="0">
            <a:spAutoFit/>
          </a:bodyPr>
          <a:lstStyle/>
          <a:p>
            <a:pPr algn="ctr"/>
            <a:r>
              <a:rPr lang="en-US" sz="1400" dirty="0">
                <a:solidFill>
                  <a:schemeClr val="bg1"/>
                </a:solidFill>
              </a:rPr>
              <a:t>2</a:t>
            </a:r>
          </a:p>
        </p:txBody>
      </p:sp>
    </p:spTree>
    <p:extLst>
      <p:ext uri="{BB962C8B-B14F-4D97-AF65-F5344CB8AC3E}">
        <p14:creationId xmlns:p14="http://schemas.microsoft.com/office/powerpoint/2010/main" val="20237277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 y="0"/>
            <a:ext cx="3429000" cy="6857997"/>
            <a:chOff x="0" y="0"/>
            <a:chExt cx="3433571" cy="6857997"/>
          </a:xfrm>
        </p:grpSpPr>
        <p:pic>
          <p:nvPicPr>
            <p:cNvPr id="3" name="object 3"/>
            <p:cNvPicPr/>
            <p:nvPr/>
          </p:nvPicPr>
          <p:blipFill>
            <a:blip r:embed="rId2" cstate="print"/>
            <a:stretch>
              <a:fillRect/>
            </a:stretch>
          </p:blipFill>
          <p:spPr>
            <a:xfrm>
              <a:off x="0" y="0"/>
              <a:ext cx="3433571" cy="6857996"/>
            </a:xfrm>
            <a:prstGeom prst="rect">
              <a:avLst/>
            </a:prstGeom>
          </p:spPr>
        </p:pic>
        <p:pic>
          <p:nvPicPr>
            <p:cNvPr id="4" name="object 4"/>
            <p:cNvPicPr/>
            <p:nvPr/>
          </p:nvPicPr>
          <p:blipFill>
            <a:blip r:embed="rId3" cstate="print"/>
            <a:stretch>
              <a:fillRect/>
            </a:stretch>
          </p:blipFill>
          <p:spPr>
            <a:xfrm>
              <a:off x="3253739" y="0"/>
              <a:ext cx="179831" cy="6857997"/>
            </a:xfrm>
            <a:prstGeom prst="rect">
              <a:avLst/>
            </a:prstGeom>
          </p:spPr>
        </p:pic>
      </p:grpSp>
      <p:sp>
        <p:nvSpPr>
          <p:cNvPr id="6" name="object 6"/>
          <p:cNvSpPr txBox="1"/>
          <p:nvPr/>
        </p:nvSpPr>
        <p:spPr>
          <a:xfrm>
            <a:off x="3513582" y="1188465"/>
            <a:ext cx="8334375" cy="5443157"/>
          </a:xfrm>
          <a:prstGeom prst="rect">
            <a:avLst/>
          </a:prstGeom>
        </p:spPr>
        <p:txBody>
          <a:bodyPr vert="horz" wrap="square" lIns="0" tIns="71755" rIns="0" bIns="0" rtlCol="0">
            <a:spAutoFit/>
          </a:bodyPr>
          <a:lstStyle/>
          <a:p>
            <a:pPr marL="299085" marR="368935" indent="-287020">
              <a:lnSpc>
                <a:spcPts val="1920"/>
              </a:lnSpc>
              <a:spcBef>
                <a:spcPts val="565"/>
              </a:spcBef>
              <a:buChar char="•"/>
              <a:tabLst>
                <a:tab pos="299085" algn="l"/>
                <a:tab pos="299720" algn="l"/>
              </a:tabLst>
            </a:pPr>
            <a:r>
              <a:rPr sz="2000" dirty="0">
                <a:solidFill>
                  <a:srgbClr val="001F5F"/>
                </a:solidFill>
                <a:latin typeface="Arial"/>
                <a:cs typeface="Arial"/>
              </a:rPr>
              <a:t>Under</a:t>
            </a:r>
            <a:r>
              <a:rPr sz="2000" spc="-25" dirty="0">
                <a:solidFill>
                  <a:srgbClr val="001F5F"/>
                </a:solidFill>
                <a:latin typeface="Arial"/>
                <a:cs typeface="Arial"/>
              </a:rPr>
              <a:t> </a:t>
            </a:r>
            <a:r>
              <a:rPr sz="2000" dirty="0">
                <a:solidFill>
                  <a:srgbClr val="001F5F"/>
                </a:solidFill>
                <a:latin typeface="Arial"/>
                <a:cs typeface="Arial"/>
              </a:rPr>
              <a:t>current</a:t>
            </a:r>
            <a:r>
              <a:rPr sz="2000" spc="-45" dirty="0">
                <a:solidFill>
                  <a:srgbClr val="001F5F"/>
                </a:solidFill>
                <a:latin typeface="Arial"/>
                <a:cs typeface="Arial"/>
              </a:rPr>
              <a:t> </a:t>
            </a:r>
            <a:r>
              <a:rPr sz="2000" spc="-25" dirty="0">
                <a:solidFill>
                  <a:srgbClr val="001F5F"/>
                </a:solidFill>
                <a:latin typeface="Arial"/>
                <a:cs typeface="Arial"/>
              </a:rPr>
              <a:t>law, </a:t>
            </a:r>
            <a:r>
              <a:rPr sz="2000" dirty="0">
                <a:solidFill>
                  <a:srgbClr val="001F5F"/>
                </a:solidFill>
                <a:latin typeface="Arial"/>
                <a:cs typeface="Arial"/>
              </a:rPr>
              <a:t>grantor</a:t>
            </a:r>
            <a:r>
              <a:rPr sz="2000" spc="-35" dirty="0">
                <a:solidFill>
                  <a:srgbClr val="001F5F"/>
                </a:solidFill>
                <a:latin typeface="Arial"/>
                <a:cs typeface="Arial"/>
              </a:rPr>
              <a:t> </a:t>
            </a:r>
            <a:r>
              <a:rPr sz="2000" dirty="0">
                <a:solidFill>
                  <a:srgbClr val="001F5F"/>
                </a:solidFill>
                <a:latin typeface="Arial"/>
                <a:cs typeface="Arial"/>
              </a:rPr>
              <a:t>trusts</a:t>
            </a:r>
            <a:r>
              <a:rPr sz="2000" spc="-35" dirty="0">
                <a:solidFill>
                  <a:srgbClr val="001F5F"/>
                </a:solidFill>
                <a:latin typeface="Arial"/>
                <a:cs typeface="Arial"/>
              </a:rPr>
              <a:t> </a:t>
            </a:r>
            <a:r>
              <a:rPr sz="2000" dirty="0">
                <a:solidFill>
                  <a:srgbClr val="001F5F"/>
                </a:solidFill>
                <a:latin typeface="Arial"/>
                <a:cs typeface="Arial"/>
              </a:rPr>
              <a:t>are</a:t>
            </a:r>
            <a:r>
              <a:rPr sz="2000" spc="-15" dirty="0">
                <a:solidFill>
                  <a:srgbClr val="001F5F"/>
                </a:solidFill>
                <a:latin typeface="Arial"/>
                <a:cs typeface="Arial"/>
              </a:rPr>
              <a:t> </a:t>
            </a:r>
            <a:r>
              <a:rPr sz="2000" spc="-5" dirty="0">
                <a:solidFill>
                  <a:srgbClr val="001F5F"/>
                </a:solidFill>
                <a:latin typeface="Arial"/>
                <a:cs typeface="Arial"/>
              </a:rPr>
              <a:t>often</a:t>
            </a:r>
            <a:r>
              <a:rPr sz="2000" spc="-25" dirty="0">
                <a:solidFill>
                  <a:srgbClr val="001F5F"/>
                </a:solidFill>
                <a:latin typeface="Arial"/>
                <a:cs typeface="Arial"/>
              </a:rPr>
              <a:t> </a:t>
            </a:r>
            <a:r>
              <a:rPr sz="2000" dirty="0">
                <a:solidFill>
                  <a:srgbClr val="001F5F"/>
                </a:solidFill>
                <a:latin typeface="Arial"/>
                <a:cs typeface="Arial"/>
              </a:rPr>
              <a:t>an</a:t>
            </a:r>
            <a:r>
              <a:rPr sz="2000" spc="-15" dirty="0">
                <a:solidFill>
                  <a:srgbClr val="001F5F"/>
                </a:solidFill>
                <a:latin typeface="Arial"/>
                <a:cs typeface="Arial"/>
              </a:rPr>
              <a:t> </a:t>
            </a:r>
            <a:r>
              <a:rPr sz="2000" spc="-5" dirty="0">
                <a:solidFill>
                  <a:srgbClr val="001F5F"/>
                </a:solidFill>
                <a:latin typeface="Arial"/>
                <a:cs typeface="Arial"/>
              </a:rPr>
              <a:t>effective</a:t>
            </a:r>
            <a:r>
              <a:rPr sz="2000" spc="-10" dirty="0">
                <a:solidFill>
                  <a:srgbClr val="001F5F"/>
                </a:solidFill>
                <a:latin typeface="Arial"/>
                <a:cs typeface="Arial"/>
              </a:rPr>
              <a:t> </a:t>
            </a:r>
            <a:r>
              <a:rPr sz="2000" dirty="0">
                <a:solidFill>
                  <a:srgbClr val="001F5F"/>
                </a:solidFill>
                <a:latin typeface="Arial"/>
                <a:cs typeface="Arial"/>
              </a:rPr>
              <a:t>tool</a:t>
            </a:r>
            <a:r>
              <a:rPr sz="2000" spc="-10" dirty="0">
                <a:solidFill>
                  <a:srgbClr val="001F5F"/>
                </a:solidFill>
                <a:latin typeface="Arial"/>
                <a:cs typeface="Arial"/>
              </a:rPr>
              <a:t> </a:t>
            </a:r>
            <a:r>
              <a:rPr sz="2000" dirty="0">
                <a:solidFill>
                  <a:srgbClr val="001F5F"/>
                </a:solidFill>
                <a:latin typeface="Arial"/>
                <a:cs typeface="Arial"/>
              </a:rPr>
              <a:t>for</a:t>
            </a:r>
            <a:r>
              <a:rPr sz="2000" spc="-30" dirty="0">
                <a:solidFill>
                  <a:srgbClr val="001F5F"/>
                </a:solidFill>
                <a:latin typeface="Arial"/>
                <a:cs typeface="Arial"/>
              </a:rPr>
              <a:t> </a:t>
            </a:r>
            <a:r>
              <a:rPr sz="2000" dirty="0">
                <a:solidFill>
                  <a:srgbClr val="001F5F"/>
                </a:solidFill>
                <a:latin typeface="Arial"/>
                <a:cs typeface="Arial"/>
              </a:rPr>
              <a:t>estate </a:t>
            </a:r>
            <a:r>
              <a:rPr sz="2000" spc="-540" dirty="0">
                <a:solidFill>
                  <a:srgbClr val="001F5F"/>
                </a:solidFill>
                <a:latin typeface="Arial"/>
                <a:cs typeface="Arial"/>
              </a:rPr>
              <a:t> </a:t>
            </a:r>
            <a:r>
              <a:rPr sz="2000" dirty="0">
                <a:solidFill>
                  <a:srgbClr val="001F5F"/>
                </a:solidFill>
                <a:latin typeface="Arial"/>
                <a:cs typeface="Arial"/>
              </a:rPr>
              <a:t>planning.</a:t>
            </a:r>
            <a:endParaRPr sz="2000" dirty="0">
              <a:latin typeface="Arial"/>
              <a:cs typeface="Arial"/>
            </a:endParaRPr>
          </a:p>
          <a:p>
            <a:pPr marL="299085" marR="123825" indent="-287020">
              <a:lnSpc>
                <a:spcPts val="1920"/>
              </a:lnSpc>
              <a:spcBef>
                <a:spcPts val="1805"/>
              </a:spcBef>
              <a:buChar char="•"/>
              <a:tabLst>
                <a:tab pos="299085" algn="l"/>
                <a:tab pos="299720" algn="l"/>
              </a:tabLst>
            </a:pPr>
            <a:r>
              <a:rPr sz="2000" spc="-15" dirty="0">
                <a:solidFill>
                  <a:srgbClr val="001F5F"/>
                </a:solidFill>
                <a:latin typeface="Arial"/>
                <a:cs typeface="Arial"/>
              </a:rPr>
              <a:t>However,</a:t>
            </a:r>
            <a:r>
              <a:rPr sz="2000" spc="-35" dirty="0">
                <a:solidFill>
                  <a:srgbClr val="001F5F"/>
                </a:solidFill>
                <a:latin typeface="Arial"/>
                <a:cs typeface="Arial"/>
              </a:rPr>
              <a:t> </a:t>
            </a:r>
            <a:r>
              <a:rPr sz="2000" dirty="0">
                <a:solidFill>
                  <a:srgbClr val="001F5F"/>
                </a:solidFill>
                <a:latin typeface="Arial"/>
                <a:cs typeface="Arial"/>
              </a:rPr>
              <a:t>a</a:t>
            </a:r>
            <a:r>
              <a:rPr sz="2000" spc="-10" dirty="0">
                <a:solidFill>
                  <a:srgbClr val="001F5F"/>
                </a:solidFill>
                <a:latin typeface="Arial"/>
                <a:cs typeface="Arial"/>
              </a:rPr>
              <a:t> </a:t>
            </a:r>
            <a:r>
              <a:rPr sz="2000" dirty="0">
                <a:solidFill>
                  <a:srgbClr val="001F5F"/>
                </a:solidFill>
                <a:latin typeface="Arial"/>
                <a:cs typeface="Arial"/>
              </a:rPr>
              <a:t>trust</a:t>
            </a:r>
            <a:r>
              <a:rPr sz="2000" spc="-35" dirty="0">
                <a:solidFill>
                  <a:srgbClr val="001F5F"/>
                </a:solidFill>
                <a:latin typeface="Arial"/>
                <a:cs typeface="Arial"/>
              </a:rPr>
              <a:t> </a:t>
            </a:r>
            <a:r>
              <a:rPr sz="2000" dirty="0">
                <a:solidFill>
                  <a:srgbClr val="001F5F"/>
                </a:solidFill>
                <a:latin typeface="Arial"/>
                <a:cs typeface="Arial"/>
              </a:rPr>
              <a:t>cannot</a:t>
            </a:r>
            <a:r>
              <a:rPr sz="2000" spc="-25" dirty="0">
                <a:solidFill>
                  <a:srgbClr val="001F5F"/>
                </a:solidFill>
                <a:latin typeface="Arial"/>
                <a:cs typeface="Arial"/>
              </a:rPr>
              <a:t> </a:t>
            </a:r>
            <a:r>
              <a:rPr sz="2000" dirty="0">
                <a:solidFill>
                  <a:srgbClr val="001F5F"/>
                </a:solidFill>
                <a:latin typeface="Arial"/>
                <a:cs typeface="Arial"/>
              </a:rPr>
              <a:t>be</a:t>
            </a:r>
            <a:r>
              <a:rPr sz="2000" spc="-10" dirty="0">
                <a:solidFill>
                  <a:srgbClr val="001F5F"/>
                </a:solidFill>
                <a:latin typeface="Arial"/>
                <a:cs typeface="Arial"/>
              </a:rPr>
              <a:t> </a:t>
            </a:r>
            <a:r>
              <a:rPr sz="2000" dirty="0">
                <a:solidFill>
                  <a:srgbClr val="001F5F"/>
                </a:solidFill>
                <a:latin typeface="Arial"/>
                <a:cs typeface="Arial"/>
              </a:rPr>
              <a:t>governed</a:t>
            </a:r>
            <a:r>
              <a:rPr sz="2000" spc="-30" dirty="0">
                <a:solidFill>
                  <a:srgbClr val="001F5F"/>
                </a:solidFill>
                <a:latin typeface="Arial"/>
                <a:cs typeface="Arial"/>
              </a:rPr>
              <a:t> </a:t>
            </a:r>
            <a:r>
              <a:rPr sz="2000" dirty="0">
                <a:solidFill>
                  <a:srgbClr val="001F5F"/>
                </a:solidFill>
                <a:latin typeface="Arial"/>
                <a:cs typeface="Arial"/>
              </a:rPr>
              <a:t>by</a:t>
            </a:r>
            <a:r>
              <a:rPr sz="2000" spc="-5" dirty="0">
                <a:solidFill>
                  <a:srgbClr val="001F5F"/>
                </a:solidFill>
                <a:latin typeface="Arial"/>
                <a:cs typeface="Arial"/>
              </a:rPr>
              <a:t> </a:t>
            </a:r>
            <a:r>
              <a:rPr sz="2000" dirty="0">
                <a:solidFill>
                  <a:srgbClr val="001F5F"/>
                </a:solidFill>
                <a:latin typeface="Arial"/>
                <a:cs typeface="Arial"/>
              </a:rPr>
              <a:t>the</a:t>
            </a:r>
            <a:r>
              <a:rPr sz="2000" spc="-15" dirty="0">
                <a:solidFill>
                  <a:srgbClr val="001F5F"/>
                </a:solidFill>
                <a:latin typeface="Arial"/>
                <a:cs typeface="Arial"/>
              </a:rPr>
              <a:t> </a:t>
            </a:r>
            <a:r>
              <a:rPr sz="2000" dirty="0">
                <a:solidFill>
                  <a:srgbClr val="001F5F"/>
                </a:solidFill>
                <a:latin typeface="Arial"/>
                <a:cs typeface="Arial"/>
              </a:rPr>
              <a:t>grantor</a:t>
            </a:r>
            <a:r>
              <a:rPr sz="2000" spc="-35" dirty="0">
                <a:solidFill>
                  <a:srgbClr val="001F5F"/>
                </a:solidFill>
                <a:latin typeface="Arial"/>
                <a:cs typeface="Arial"/>
              </a:rPr>
              <a:t> </a:t>
            </a:r>
            <a:r>
              <a:rPr sz="2000" dirty="0">
                <a:solidFill>
                  <a:srgbClr val="001F5F"/>
                </a:solidFill>
                <a:latin typeface="Arial"/>
                <a:cs typeface="Arial"/>
              </a:rPr>
              <a:t>trust</a:t>
            </a:r>
            <a:r>
              <a:rPr sz="2000" spc="-40" dirty="0">
                <a:solidFill>
                  <a:srgbClr val="001F5F"/>
                </a:solidFill>
                <a:latin typeface="Arial"/>
                <a:cs typeface="Arial"/>
              </a:rPr>
              <a:t> </a:t>
            </a:r>
            <a:r>
              <a:rPr sz="2000" dirty="0">
                <a:solidFill>
                  <a:srgbClr val="001F5F"/>
                </a:solidFill>
                <a:latin typeface="Arial"/>
                <a:cs typeface="Arial"/>
              </a:rPr>
              <a:t>rules</a:t>
            </a:r>
            <a:r>
              <a:rPr sz="2000" spc="-10" dirty="0">
                <a:solidFill>
                  <a:srgbClr val="001F5F"/>
                </a:solidFill>
                <a:latin typeface="Arial"/>
                <a:cs typeface="Arial"/>
              </a:rPr>
              <a:t> </a:t>
            </a:r>
            <a:r>
              <a:rPr sz="2000" dirty="0">
                <a:solidFill>
                  <a:srgbClr val="001F5F"/>
                </a:solidFill>
                <a:latin typeface="Arial"/>
                <a:cs typeface="Arial"/>
              </a:rPr>
              <a:t>once</a:t>
            </a:r>
            <a:r>
              <a:rPr sz="2000" spc="-30" dirty="0">
                <a:solidFill>
                  <a:srgbClr val="001F5F"/>
                </a:solidFill>
                <a:latin typeface="Arial"/>
                <a:cs typeface="Arial"/>
              </a:rPr>
              <a:t> </a:t>
            </a:r>
            <a:r>
              <a:rPr sz="2000" dirty="0">
                <a:solidFill>
                  <a:srgbClr val="001F5F"/>
                </a:solidFill>
                <a:latin typeface="Arial"/>
                <a:cs typeface="Arial"/>
              </a:rPr>
              <a:t>its </a:t>
            </a:r>
            <a:r>
              <a:rPr sz="2000" spc="-540" dirty="0">
                <a:solidFill>
                  <a:srgbClr val="001F5F"/>
                </a:solidFill>
                <a:latin typeface="Arial"/>
                <a:cs typeface="Arial"/>
              </a:rPr>
              <a:t> </a:t>
            </a:r>
            <a:r>
              <a:rPr sz="2000" spc="-5" dirty="0">
                <a:solidFill>
                  <a:srgbClr val="001F5F"/>
                </a:solidFill>
                <a:latin typeface="Arial"/>
                <a:cs typeface="Arial"/>
              </a:rPr>
              <a:t>“deemed</a:t>
            </a:r>
            <a:r>
              <a:rPr sz="2000" spc="-45" dirty="0">
                <a:solidFill>
                  <a:srgbClr val="001F5F"/>
                </a:solidFill>
                <a:latin typeface="Arial"/>
                <a:cs typeface="Arial"/>
              </a:rPr>
              <a:t> </a:t>
            </a:r>
            <a:r>
              <a:rPr sz="2000" dirty="0">
                <a:solidFill>
                  <a:srgbClr val="001F5F"/>
                </a:solidFill>
                <a:latin typeface="Arial"/>
                <a:cs typeface="Arial"/>
              </a:rPr>
              <a:t>owner”</a:t>
            </a:r>
            <a:r>
              <a:rPr sz="2000" spc="-35" dirty="0">
                <a:solidFill>
                  <a:srgbClr val="001F5F"/>
                </a:solidFill>
                <a:latin typeface="Arial"/>
                <a:cs typeface="Arial"/>
              </a:rPr>
              <a:t> </a:t>
            </a:r>
            <a:r>
              <a:rPr sz="2000" spc="-5" dirty="0">
                <a:solidFill>
                  <a:srgbClr val="001F5F"/>
                </a:solidFill>
                <a:latin typeface="Arial"/>
                <a:cs typeface="Arial"/>
              </a:rPr>
              <a:t>dies</a:t>
            </a:r>
            <a:endParaRPr sz="2000" dirty="0">
              <a:latin typeface="Arial"/>
              <a:cs typeface="Arial"/>
            </a:endParaRPr>
          </a:p>
          <a:p>
            <a:pPr marL="299085" marR="406400" indent="-287020">
              <a:lnSpc>
                <a:spcPct val="80000"/>
              </a:lnSpc>
              <a:spcBef>
                <a:spcPts val="1814"/>
              </a:spcBef>
              <a:buChar char="•"/>
              <a:tabLst>
                <a:tab pos="299085" algn="l"/>
                <a:tab pos="299720" algn="l"/>
              </a:tabLst>
            </a:pPr>
            <a:r>
              <a:rPr sz="2000" dirty="0">
                <a:solidFill>
                  <a:srgbClr val="001F5F"/>
                </a:solidFill>
                <a:latin typeface="Arial"/>
                <a:cs typeface="Arial"/>
              </a:rPr>
              <a:t>Non-grantor trusts may be beneficial for certain purposes, such as </a:t>
            </a:r>
            <a:r>
              <a:rPr sz="2000" spc="5" dirty="0">
                <a:solidFill>
                  <a:srgbClr val="001F5F"/>
                </a:solidFill>
                <a:latin typeface="Arial"/>
                <a:cs typeface="Arial"/>
              </a:rPr>
              <a:t> </a:t>
            </a:r>
            <a:r>
              <a:rPr sz="2000" dirty="0">
                <a:solidFill>
                  <a:srgbClr val="001F5F"/>
                </a:solidFill>
                <a:latin typeface="Arial"/>
                <a:cs typeface="Arial"/>
              </a:rPr>
              <a:t>avoiding</a:t>
            </a:r>
            <a:r>
              <a:rPr sz="2000" spc="-5" dirty="0">
                <a:solidFill>
                  <a:srgbClr val="001F5F"/>
                </a:solidFill>
                <a:latin typeface="Arial"/>
                <a:cs typeface="Arial"/>
              </a:rPr>
              <a:t> </a:t>
            </a:r>
            <a:r>
              <a:rPr sz="2000" dirty="0">
                <a:solidFill>
                  <a:srgbClr val="001F5F"/>
                </a:solidFill>
                <a:latin typeface="Arial"/>
                <a:cs typeface="Arial"/>
              </a:rPr>
              <a:t>state</a:t>
            </a:r>
            <a:r>
              <a:rPr sz="2000" spc="-30" dirty="0">
                <a:solidFill>
                  <a:srgbClr val="001F5F"/>
                </a:solidFill>
                <a:latin typeface="Arial"/>
                <a:cs typeface="Arial"/>
              </a:rPr>
              <a:t> </a:t>
            </a:r>
            <a:r>
              <a:rPr sz="2000" dirty="0">
                <a:solidFill>
                  <a:srgbClr val="001F5F"/>
                </a:solidFill>
                <a:latin typeface="Arial"/>
                <a:cs typeface="Arial"/>
              </a:rPr>
              <a:t>income</a:t>
            </a:r>
            <a:r>
              <a:rPr sz="2000" spc="-30" dirty="0">
                <a:solidFill>
                  <a:srgbClr val="001F5F"/>
                </a:solidFill>
                <a:latin typeface="Arial"/>
                <a:cs typeface="Arial"/>
              </a:rPr>
              <a:t> </a:t>
            </a:r>
            <a:r>
              <a:rPr sz="2000" dirty="0">
                <a:solidFill>
                  <a:srgbClr val="001F5F"/>
                </a:solidFill>
                <a:latin typeface="Arial"/>
                <a:cs typeface="Arial"/>
              </a:rPr>
              <a:t>tax</a:t>
            </a:r>
            <a:r>
              <a:rPr sz="2000" spc="-10" dirty="0">
                <a:solidFill>
                  <a:srgbClr val="001F5F"/>
                </a:solidFill>
                <a:latin typeface="Arial"/>
                <a:cs typeface="Arial"/>
              </a:rPr>
              <a:t> </a:t>
            </a:r>
            <a:r>
              <a:rPr sz="2000" dirty="0">
                <a:solidFill>
                  <a:srgbClr val="001F5F"/>
                </a:solidFill>
                <a:latin typeface="Arial"/>
                <a:cs typeface="Arial"/>
              </a:rPr>
              <a:t>or</a:t>
            </a:r>
            <a:r>
              <a:rPr sz="2000" spc="-15" dirty="0">
                <a:solidFill>
                  <a:srgbClr val="001F5F"/>
                </a:solidFill>
                <a:latin typeface="Arial"/>
                <a:cs typeface="Arial"/>
              </a:rPr>
              <a:t> </a:t>
            </a:r>
            <a:r>
              <a:rPr sz="2000" dirty="0">
                <a:solidFill>
                  <a:srgbClr val="001F5F"/>
                </a:solidFill>
                <a:latin typeface="Arial"/>
                <a:cs typeface="Arial"/>
              </a:rPr>
              <a:t>providing</a:t>
            </a:r>
            <a:r>
              <a:rPr sz="2000" spc="-20" dirty="0">
                <a:solidFill>
                  <a:srgbClr val="001F5F"/>
                </a:solidFill>
                <a:latin typeface="Arial"/>
                <a:cs typeface="Arial"/>
              </a:rPr>
              <a:t> </a:t>
            </a:r>
            <a:r>
              <a:rPr sz="2000" dirty="0">
                <a:solidFill>
                  <a:srgbClr val="001F5F"/>
                </a:solidFill>
                <a:latin typeface="Arial"/>
                <a:cs typeface="Arial"/>
              </a:rPr>
              <a:t>certain</a:t>
            </a:r>
            <a:r>
              <a:rPr sz="2000" spc="-30" dirty="0">
                <a:solidFill>
                  <a:srgbClr val="001F5F"/>
                </a:solidFill>
                <a:latin typeface="Arial"/>
                <a:cs typeface="Arial"/>
              </a:rPr>
              <a:t> </a:t>
            </a:r>
            <a:r>
              <a:rPr sz="2000" dirty="0">
                <a:solidFill>
                  <a:srgbClr val="001F5F"/>
                </a:solidFill>
                <a:latin typeface="Arial"/>
                <a:cs typeface="Arial"/>
              </a:rPr>
              <a:t>additional</a:t>
            </a:r>
            <a:r>
              <a:rPr sz="2000" spc="-20" dirty="0">
                <a:solidFill>
                  <a:srgbClr val="001F5F"/>
                </a:solidFill>
                <a:latin typeface="Arial"/>
                <a:cs typeface="Arial"/>
              </a:rPr>
              <a:t> </a:t>
            </a:r>
            <a:r>
              <a:rPr sz="2000" dirty="0">
                <a:solidFill>
                  <a:srgbClr val="001F5F"/>
                </a:solidFill>
                <a:latin typeface="Arial"/>
                <a:cs typeface="Arial"/>
              </a:rPr>
              <a:t>tax</a:t>
            </a:r>
            <a:r>
              <a:rPr sz="2000" spc="-5" dirty="0">
                <a:solidFill>
                  <a:srgbClr val="001F5F"/>
                </a:solidFill>
                <a:latin typeface="Arial"/>
                <a:cs typeface="Arial"/>
              </a:rPr>
              <a:t> </a:t>
            </a:r>
            <a:r>
              <a:rPr sz="2000" dirty="0">
                <a:solidFill>
                  <a:srgbClr val="001F5F"/>
                </a:solidFill>
                <a:latin typeface="Arial"/>
                <a:cs typeface="Arial"/>
              </a:rPr>
              <a:t>benefits </a:t>
            </a:r>
            <a:r>
              <a:rPr sz="2000" spc="-540" dirty="0">
                <a:solidFill>
                  <a:srgbClr val="001F5F"/>
                </a:solidFill>
                <a:latin typeface="Arial"/>
                <a:cs typeface="Arial"/>
              </a:rPr>
              <a:t> </a:t>
            </a:r>
            <a:r>
              <a:rPr sz="2000" dirty="0">
                <a:solidFill>
                  <a:srgbClr val="001F5F"/>
                </a:solidFill>
                <a:latin typeface="Arial"/>
                <a:cs typeface="Arial"/>
              </a:rPr>
              <a:t>(such</a:t>
            </a:r>
            <a:r>
              <a:rPr sz="2000" spc="-40" dirty="0">
                <a:solidFill>
                  <a:srgbClr val="001F5F"/>
                </a:solidFill>
                <a:latin typeface="Arial"/>
                <a:cs typeface="Arial"/>
              </a:rPr>
              <a:t> </a:t>
            </a:r>
            <a:r>
              <a:rPr sz="2000" dirty="0">
                <a:solidFill>
                  <a:srgbClr val="001F5F"/>
                </a:solidFill>
                <a:latin typeface="Arial"/>
                <a:cs typeface="Arial"/>
              </a:rPr>
              <a:t>as</a:t>
            </a:r>
            <a:r>
              <a:rPr sz="2000" spc="-15" dirty="0">
                <a:solidFill>
                  <a:srgbClr val="001F5F"/>
                </a:solidFill>
                <a:latin typeface="Arial"/>
                <a:cs typeface="Arial"/>
              </a:rPr>
              <a:t> </a:t>
            </a:r>
            <a:r>
              <a:rPr sz="2000" dirty="0">
                <a:solidFill>
                  <a:srgbClr val="001F5F"/>
                </a:solidFill>
                <a:latin typeface="Arial"/>
                <a:cs typeface="Arial"/>
              </a:rPr>
              <a:t>an</a:t>
            </a:r>
            <a:r>
              <a:rPr sz="2000" spc="-15" dirty="0">
                <a:solidFill>
                  <a:srgbClr val="001F5F"/>
                </a:solidFill>
                <a:latin typeface="Arial"/>
                <a:cs typeface="Arial"/>
              </a:rPr>
              <a:t> </a:t>
            </a:r>
            <a:r>
              <a:rPr sz="2000" dirty="0">
                <a:solidFill>
                  <a:srgbClr val="001F5F"/>
                </a:solidFill>
                <a:latin typeface="Arial"/>
                <a:cs typeface="Arial"/>
              </a:rPr>
              <a:t>additional</a:t>
            </a:r>
            <a:r>
              <a:rPr sz="2000" spc="5" dirty="0">
                <a:solidFill>
                  <a:srgbClr val="001F5F"/>
                </a:solidFill>
                <a:latin typeface="Arial"/>
                <a:cs typeface="Arial"/>
              </a:rPr>
              <a:t> </a:t>
            </a:r>
            <a:r>
              <a:rPr sz="2000" spc="-40" dirty="0">
                <a:solidFill>
                  <a:srgbClr val="001F5F"/>
                </a:solidFill>
                <a:latin typeface="Arial"/>
                <a:cs typeface="Arial"/>
              </a:rPr>
              <a:t>SALT</a:t>
            </a:r>
            <a:r>
              <a:rPr sz="2000" spc="-35" dirty="0">
                <a:solidFill>
                  <a:srgbClr val="001F5F"/>
                </a:solidFill>
                <a:latin typeface="Arial"/>
                <a:cs typeface="Arial"/>
              </a:rPr>
              <a:t> </a:t>
            </a:r>
            <a:r>
              <a:rPr sz="2000" dirty="0">
                <a:solidFill>
                  <a:srgbClr val="001F5F"/>
                </a:solidFill>
                <a:latin typeface="Arial"/>
                <a:cs typeface="Arial"/>
              </a:rPr>
              <a:t>deduction</a:t>
            </a:r>
            <a:r>
              <a:rPr sz="2000" spc="-35" dirty="0">
                <a:solidFill>
                  <a:srgbClr val="001F5F"/>
                </a:solidFill>
                <a:latin typeface="Arial"/>
                <a:cs typeface="Arial"/>
              </a:rPr>
              <a:t> </a:t>
            </a:r>
            <a:r>
              <a:rPr sz="2000" dirty="0">
                <a:solidFill>
                  <a:srgbClr val="001F5F"/>
                </a:solidFill>
                <a:latin typeface="Arial"/>
                <a:cs typeface="Arial"/>
              </a:rPr>
              <a:t>or</a:t>
            </a:r>
            <a:r>
              <a:rPr sz="2000" spc="-20" dirty="0">
                <a:solidFill>
                  <a:srgbClr val="001F5F"/>
                </a:solidFill>
                <a:latin typeface="Arial"/>
                <a:cs typeface="Arial"/>
              </a:rPr>
              <a:t> </a:t>
            </a:r>
            <a:r>
              <a:rPr sz="2000" dirty="0">
                <a:solidFill>
                  <a:srgbClr val="001F5F"/>
                </a:solidFill>
                <a:latin typeface="Arial"/>
                <a:cs typeface="Arial"/>
              </a:rPr>
              <a:t>Section</a:t>
            </a:r>
            <a:r>
              <a:rPr sz="2000" spc="-15" dirty="0">
                <a:solidFill>
                  <a:srgbClr val="001F5F"/>
                </a:solidFill>
                <a:latin typeface="Arial"/>
                <a:cs typeface="Arial"/>
              </a:rPr>
              <a:t> </a:t>
            </a:r>
            <a:r>
              <a:rPr sz="2000" dirty="0">
                <a:solidFill>
                  <a:srgbClr val="001F5F"/>
                </a:solidFill>
                <a:latin typeface="Arial"/>
                <a:cs typeface="Arial"/>
              </a:rPr>
              <a:t>199A</a:t>
            </a:r>
            <a:r>
              <a:rPr sz="2000" spc="-110" dirty="0">
                <a:solidFill>
                  <a:srgbClr val="001F5F"/>
                </a:solidFill>
                <a:latin typeface="Arial"/>
                <a:cs typeface="Arial"/>
              </a:rPr>
              <a:t> </a:t>
            </a:r>
            <a:r>
              <a:rPr sz="2000" dirty="0">
                <a:solidFill>
                  <a:srgbClr val="001F5F"/>
                </a:solidFill>
                <a:latin typeface="Arial"/>
                <a:cs typeface="Arial"/>
              </a:rPr>
              <a:t>deduction)</a:t>
            </a:r>
            <a:endParaRPr sz="2000" dirty="0">
              <a:latin typeface="Arial"/>
              <a:cs typeface="Arial"/>
            </a:endParaRPr>
          </a:p>
          <a:p>
            <a:pPr marL="299085" marR="5080" indent="-287020">
              <a:lnSpc>
                <a:spcPct val="80000"/>
              </a:lnSpc>
              <a:spcBef>
                <a:spcPts val="1800"/>
              </a:spcBef>
              <a:buChar char="•"/>
              <a:tabLst>
                <a:tab pos="299085" algn="l"/>
                <a:tab pos="299720" algn="l"/>
              </a:tabLst>
            </a:pPr>
            <a:r>
              <a:rPr sz="2000" spc="-10" dirty="0">
                <a:solidFill>
                  <a:srgbClr val="001F5F"/>
                </a:solidFill>
                <a:latin typeface="Arial"/>
                <a:cs typeface="Arial"/>
              </a:rPr>
              <a:t>Unfortunately, </a:t>
            </a:r>
            <a:r>
              <a:rPr sz="2000" dirty="0">
                <a:solidFill>
                  <a:srgbClr val="001F5F"/>
                </a:solidFill>
                <a:latin typeface="Arial"/>
                <a:cs typeface="Arial"/>
              </a:rPr>
              <a:t>non-grantor trusts face extremely high federal income </a:t>
            </a:r>
            <a:r>
              <a:rPr sz="2000" spc="5" dirty="0">
                <a:solidFill>
                  <a:srgbClr val="001F5F"/>
                </a:solidFill>
                <a:latin typeface="Arial"/>
                <a:cs typeface="Arial"/>
              </a:rPr>
              <a:t> </a:t>
            </a:r>
            <a:r>
              <a:rPr sz="2000" spc="-5" dirty="0">
                <a:solidFill>
                  <a:srgbClr val="001F5F"/>
                </a:solidFill>
                <a:latin typeface="Arial"/>
                <a:cs typeface="Arial"/>
              </a:rPr>
              <a:t>taxes</a:t>
            </a:r>
            <a:r>
              <a:rPr sz="2000" spc="-15" dirty="0">
                <a:solidFill>
                  <a:srgbClr val="001F5F"/>
                </a:solidFill>
                <a:latin typeface="Arial"/>
                <a:cs typeface="Arial"/>
              </a:rPr>
              <a:t> </a:t>
            </a:r>
            <a:r>
              <a:rPr sz="2000" dirty="0">
                <a:solidFill>
                  <a:srgbClr val="001F5F"/>
                </a:solidFill>
                <a:latin typeface="Arial"/>
                <a:cs typeface="Arial"/>
              </a:rPr>
              <a:t>compared</a:t>
            </a:r>
            <a:r>
              <a:rPr sz="2000" spc="-45" dirty="0">
                <a:solidFill>
                  <a:srgbClr val="001F5F"/>
                </a:solidFill>
                <a:latin typeface="Arial"/>
                <a:cs typeface="Arial"/>
              </a:rPr>
              <a:t> </a:t>
            </a:r>
            <a:r>
              <a:rPr sz="2000" dirty="0">
                <a:solidFill>
                  <a:srgbClr val="001F5F"/>
                </a:solidFill>
                <a:latin typeface="Arial"/>
                <a:cs typeface="Arial"/>
              </a:rPr>
              <a:t>to</a:t>
            </a:r>
            <a:r>
              <a:rPr sz="2000" spc="-10" dirty="0">
                <a:solidFill>
                  <a:srgbClr val="001F5F"/>
                </a:solidFill>
                <a:latin typeface="Arial"/>
                <a:cs typeface="Arial"/>
              </a:rPr>
              <a:t> </a:t>
            </a:r>
            <a:r>
              <a:rPr sz="2000" dirty="0">
                <a:solidFill>
                  <a:srgbClr val="001F5F"/>
                </a:solidFill>
                <a:latin typeface="Arial"/>
                <a:cs typeface="Arial"/>
              </a:rPr>
              <a:t>individuals,</a:t>
            </a:r>
            <a:r>
              <a:rPr sz="2000" spc="-10" dirty="0">
                <a:solidFill>
                  <a:srgbClr val="001F5F"/>
                </a:solidFill>
                <a:latin typeface="Arial"/>
                <a:cs typeface="Arial"/>
              </a:rPr>
              <a:t> </a:t>
            </a:r>
            <a:r>
              <a:rPr sz="2000" dirty="0">
                <a:solidFill>
                  <a:srgbClr val="001F5F"/>
                </a:solidFill>
                <a:latin typeface="Arial"/>
                <a:cs typeface="Arial"/>
              </a:rPr>
              <a:t>but distributions</a:t>
            </a:r>
            <a:r>
              <a:rPr sz="2000" spc="-35" dirty="0">
                <a:solidFill>
                  <a:srgbClr val="001F5F"/>
                </a:solidFill>
                <a:latin typeface="Arial"/>
                <a:cs typeface="Arial"/>
              </a:rPr>
              <a:t> </a:t>
            </a:r>
            <a:r>
              <a:rPr sz="2000" dirty="0">
                <a:solidFill>
                  <a:srgbClr val="001F5F"/>
                </a:solidFill>
                <a:latin typeface="Arial"/>
                <a:cs typeface="Arial"/>
              </a:rPr>
              <a:t>of</a:t>
            </a:r>
            <a:r>
              <a:rPr sz="2000" spc="-15" dirty="0">
                <a:solidFill>
                  <a:srgbClr val="001F5F"/>
                </a:solidFill>
                <a:latin typeface="Arial"/>
                <a:cs typeface="Arial"/>
              </a:rPr>
              <a:t> </a:t>
            </a:r>
            <a:r>
              <a:rPr sz="2000" dirty="0">
                <a:solidFill>
                  <a:srgbClr val="001F5F"/>
                </a:solidFill>
                <a:latin typeface="Arial"/>
                <a:cs typeface="Arial"/>
              </a:rPr>
              <a:t>trust</a:t>
            </a:r>
            <a:r>
              <a:rPr sz="2000" spc="-35" dirty="0">
                <a:solidFill>
                  <a:srgbClr val="001F5F"/>
                </a:solidFill>
                <a:latin typeface="Arial"/>
                <a:cs typeface="Arial"/>
              </a:rPr>
              <a:t> </a:t>
            </a:r>
            <a:r>
              <a:rPr sz="2000" dirty="0">
                <a:solidFill>
                  <a:srgbClr val="001F5F"/>
                </a:solidFill>
                <a:latin typeface="Arial"/>
                <a:cs typeface="Arial"/>
              </a:rPr>
              <a:t>income</a:t>
            </a:r>
            <a:r>
              <a:rPr sz="2000" spc="-20" dirty="0">
                <a:solidFill>
                  <a:srgbClr val="001F5F"/>
                </a:solidFill>
                <a:latin typeface="Arial"/>
                <a:cs typeface="Arial"/>
              </a:rPr>
              <a:t> </a:t>
            </a:r>
            <a:r>
              <a:rPr sz="2000" dirty="0">
                <a:solidFill>
                  <a:srgbClr val="001F5F"/>
                </a:solidFill>
                <a:latin typeface="Arial"/>
                <a:cs typeface="Arial"/>
              </a:rPr>
              <a:t>can,</a:t>
            </a:r>
            <a:r>
              <a:rPr sz="2000" spc="-15" dirty="0">
                <a:solidFill>
                  <a:srgbClr val="001F5F"/>
                </a:solidFill>
                <a:latin typeface="Arial"/>
                <a:cs typeface="Arial"/>
              </a:rPr>
              <a:t> </a:t>
            </a:r>
            <a:r>
              <a:rPr sz="2000" dirty="0">
                <a:solidFill>
                  <a:srgbClr val="001F5F"/>
                </a:solidFill>
                <a:latin typeface="Arial"/>
                <a:cs typeface="Arial"/>
              </a:rPr>
              <a:t>in a </a:t>
            </a:r>
            <a:r>
              <a:rPr sz="2000" spc="-540" dirty="0">
                <a:solidFill>
                  <a:srgbClr val="001F5F"/>
                </a:solidFill>
                <a:latin typeface="Arial"/>
                <a:cs typeface="Arial"/>
              </a:rPr>
              <a:t> </a:t>
            </a:r>
            <a:r>
              <a:rPr sz="2000" dirty="0">
                <a:solidFill>
                  <a:srgbClr val="001F5F"/>
                </a:solidFill>
                <a:latin typeface="Arial"/>
                <a:cs typeface="Arial"/>
              </a:rPr>
              <a:t>flexibly drafted trust, be distributed to charity and/or non-charitable </a:t>
            </a:r>
            <a:r>
              <a:rPr sz="2000" spc="5" dirty="0">
                <a:solidFill>
                  <a:srgbClr val="001F5F"/>
                </a:solidFill>
                <a:latin typeface="Arial"/>
                <a:cs typeface="Arial"/>
              </a:rPr>
              <a:t> </a:t>
            </a:r>
            <a:r>
              <a:rPr sz="2000" dirty="0">
                <a:solidFill>
                  <a:srgbClr val="001F5F"/>
                </a:solidFill>
                <a:latin typeface="Arial"/>
                <a:cs typeface="Arial"/>
              </a:rPr>
              <a:t>beneficiaries that may include descendants, their spouses, </a:t>
            </a:r>
            <a:r>
              <a:rPr lang="en-US" sz="2000" dirty="0">
                <a:solidFill>
                  <a:srgbClr val="001F5F"/>
                </a:solidFill>
                <a:latin typeface="Arial"/>
                <a:cs typeface="Arial"/>
              </a:rPr>
              <a:t>CLTs, </a:t>
            </a:r>
            <a:r>
              <a:rPr sz="2000" spc="-60" dirty="0">
                <a:solidFill>
                  <a:srgbClr val="001F5F"/>
                </a:solidFill>
                <a:latin typeface="Arial"/>
                <a:cs typeface="Arial"/>
              </a:rPr>
              <a:t>CRTs </a:t>
            </a:r>
            <a:r>
              <a:rPr sz="2000" dirty="0">
                <a:solidFill>
                  <a:srgbClr val="001F5F"/>
                </a:solidFill>
                <a:latin typeface="Arial"/>
                <a:cs typeface="Arial"/>
              </a:rPr>
              <a:t>for </a:t>
            </a:r>
            <a:r>
              <a:rPr sz="2000" spc="5" dirty="0">
                <a:solidFill>
                  <a:srgbClr val="001F5F"/>
                </a:solidFill>
                <a:latin typeface="Arial"/>
                <a:cs typeface="Arial"/>
              </a:rPr>
              <a:t> </a:t>
            </a:r>
            <a:r>
              <a:rPr sz="2000" dirty="0">
                <a:solidFill>
                  <a:srgbClr val="001F5F"/>
                </a:solidFill>
                <a:latin typeface="Arial"/>
                <a:cs typeface="Arial"/>
              </a:rPr>
              <a:t>them and S corporations of which descendants or </a:t>
            </a:r>
            <a:r>
              <a:rPr sz="2000" spc="-45" dirty="0">
                <a:solidFill>
                  <a:srgbClr val="001F5F"/>
                </a:solidFill>
                <a:latin typeface="Arial"/>
                <a:cs typeface="Arial"/>
              </a:rPr>
              <a:t>QSSTs </a:t>
            </a:r>
            <a:r>
              <a:rPr sz="2000" dirty="0">
                <a:solidFill>
                  <a:srgbClr val="001F5F"/>
                </a:solidFill>
                <a:latin typeface="Arial"/>
                <a:cs typeface="Arial"/>
              </a:rPr>
              <a:t>for them are </a:t>
            </a:r>
            <a:r>
              <a:rPr sz="2000" spc="5" dirty="0">
                <a:solidFill>
                  <a:srgbClr val="001F5F"/>
                </a:solidFill>
                <a:latin typeface="Arial"/>
                <a:cs typeface="Arial"/>
              </a:rPr>
              <a:t> </a:t>
            </a:r>
            <a:r>
              <a:rPr sz="2000" dirty="0">
                <a:solidFill>
                  <a:srgbClr val="001F5F"/>
                </a:solidFill>
                <a:latin typeface="Arial"/>
                <a:cs typeface="Arial"/>
              </a:rPr>
              <a:t>the</a:t>
            </a:r>
            <a:r>
              <a:rPr sz="2000" spc="-25" dirty="0">
                <a:solidFill>
                  <a:srgbClr val="001F5F"/>
                </a:solidFill>
                <a:latin typeface="Arial"/>
                <a:cs typeface="Arial"/>
              </a:rPr>
              <a:t> </a:t>
            </a:r>
            <a:r>
              <a:rPr sz="2000" dirty="0">
                <a:solidFill>
                  <a:srgbClr val="001F5F"/>
                </a:solidFill>
                <a:latin typeface="Arial"/>
                <a:cs typeface="Arial"/>
              </a:rPr>
              <a:t>shareholders</a:t>
            </a:r>
            <a:endParaRPr sz="2000" dirty="0">
              <a:latin typeface="Arial"/>
              <a:cs typeface="Arial"/>
            </a:endParaRPr>
          </a:p>
          <a:p>
            <a:pPr marL="299085" marR="120650" indent="-287020">
              <a:lnSpc>
                <a:spcPct val="80000"/>
              </a:lnSpc>
              <a:spcBef>
                <a:spcPts val="994"/>
              </a:spcBef>
              <a:buChar char="•"/>
              <a:tabLst>
                <a:tab pos="299085" algn="l"/>
                <a:tab pos="299720" algn="l"/>
              </a:tabLst>
            </a:pPr>
            <a:r>
              <a:rPr sz="2000" dirty="0">
                <a:solidFill>
                  <a:srgbClr val="001F5F"/>
                </a:solidFill>
                <a:latin typeface="Arial"/>
                <a:cs typeface="Arial"/>
              </a:rPr>
              <a:t>And remember the </a:t>
            </a:r>
            <a:r>
              <a:rPr sz="2000" spc="-5" dirty="0">
                <a:solidFill>
                  <a:srgbClr val="001F5F"/>
                </a:solidFill>
                <a:latin typeface="Arial"/>
                <a:cs typeface="Arial"/>
              </a:rPr>
              <a:t>flexibility </a:t>
            </a:r>
            <a:r>
              <a:rPr sz="2000" dirty="0">
                <a:solidFill>
                  <a:srgbClr val="001F5F"/>
                </a:solidFill>
                <a:latin typeface="Arial"/>
                <a:cs typeface="Arial"/>
              </a:rPr>
              <a:t>of the Section 663(b) </a:t>
            </a:r>
            <a:r>
              <a:rPr lang="en-US" sz="2000" spc="-5" dirty="0">
                <a:solidFill>
                  <a:srgbClr val="001F5F"/>
                </a:solidFill>
                <a:latin typeface="Arial"/>
                <a:cs typeface="Arial"/>
              </a:rPr>
              <a:t>sixty-five-day</a:t>
            </a:r>
            <a:r>
              <a:rPr sz="2000" dirty="0">
                <a:solidFill>
                  <a:srgbClr val="001F5F"/>
                </a:solidFill>
                <a:latin typeface="Arial"/>
                <a:cs typeface="Arial"/>
              </a:rPr>
              <a:t> rule </a:t>
            </a:r>
            <a:r>
              <a:rPr sz="2000" spc="5" dirty="0">
                <a:solidFill>
                  <a:srgbClr val="001F5F"/>
                </a:solidFill>
                <a:latin typeface="Arial"/>
                <a:cs typeface="Arial"/>
              </a:rPr>
              <a:t> </a:t>
            </a:r>
            <a:r>
              <a:rPr sz="2000" dirty="0">
                <a:solidFill>
                  <a:srgbClr val="001F5F"/>
                </a:solidFill>
                <a:latin typeface="Arial"/>
                <a:cs typeface="Arial"/>
              </a:rPr>
              <a:t>that</a:t>
            </a:r>
            <a:r>
              <a:rPr sz="2000" spc="-25" dirty="0">
                <a:solidFill>
                  <a:srgbClr val="001F5F"/>
                </a:solidFill>
                <a:latin typeface="Arial"/>
                <a:cs typeface="Arial"/>
              </a:rPr>
              <a:t> </a:t>
            </a:r>
            <a:r>
              <a:rPr sz="2000" dirty="0">
                <a:solidFill>
                  <a:srgbClr val="001F5F"/>
                </a:solidFill>
                <a:latin typeface="Arial"/>
                <a:cs typeface="Arial"/>
              </a:rPr>
              <a:t>applies</a:t>
            </a:r>
            <a:r>
              <a:rPr sz="2000" spc="-10" dirty="0">
                <a:solidFill>
                  <a:srgbClr val="001F5F"/>
                </a:solidFill>
                <a:latin typeface="Arial"/>
                <a:cs typeface="Arial"/>
              </a:rPr>
              <a:t> </a:t>
            </a:r>
            <a:r>
              <a:rPr sz="2000" dirty="0">
                <a:solidFill>
                  <a:srgbClr val="001F5F"/>
                </a:solidFill>
                <a:latin typeface="Arial"/>
                <a:cs typeface="Arial"/>
              </a:rPr>
              <a:t>to</a:t>
            </a:r>
            <a:r>
              <a:rPr sz="2000" spc="-20" dirty="0">
                <a:solidFill>
                  <a:srgbClr val="001F5F"/>
                </a:solidFill>
                <a:latin typeface="Arial"/>
                <a:cs typeface="Arial"/>
              </a:rPr>
              <a:t> </a:t>
            </a:r>
            <a:r>
              <a:rPr sz="2000" dirty="0">
                <a:solidFill>
                  <a:srgbClr val="001F5F"/>
                </a:solidFill>
                <a:latin typeface="Arial"/>
                <a:cs typeface="Arial"/>
              </a:rPr>
              <a:t>distributions</a:t>
            </a:r>
            <a:r>
              <a:rPr sz="2000" spc="-20" dirty="0">
                <a:solidFill>
                  <a:srgbClr val="001F5F"/>
                </a:solidFill>
                <a:latin typeface="Arial"/>
                <a:cs typeface="Arial"/>
              </a:rPr>
              <a:t> </a:t>
            </a:r>
            <a:r>
              <a:rPr sz="2000" dirty="0">
                <a:solidFill>
                  <a:srgbClr val="001F5F"/>
                </a:solidFill>
                <a:latin typeface="Arial"/>
                <a:cs typeface="Arial"/>
              </a:rPr>
              <a:t>of</a:t>
            </a:r>
            <a:r>
              <a:rPr sz="2000" spc="-20" dirty="0">
                <a:solidFill>
                  <a:srgbClr val="001F5F"/>
                </a:solidFill>
                <a:latin typeface="Arial"/>
                <a:cs typeface="Arial"/>
              </a:rPr>
              <a:t> </a:t>
            </a:r>
            <a:r>
              <a:rPr sz="2000" dirty="0">
                <a:solidFill>
                  <a:srgbClr val="001F5F"/>
                </a:solidFill>
                <a:latin typeface="Arial"/>
                <a:cs typeface="Arial"/>
              </a:rPr>
              <a:t>DNI</a:t>
            </a:r>
            <a:r>
              <a:rPr sz="2000" spc="-25" dirty="0">
                <a:solidFill>
                  <a:srgbClr val="001F5F"/>
                </a:solidFill>
                <a:latin typeface="Arial"/>
                <a:cs typeface="Arial"/>
              </a:rPr>
              <a:t> </a:t>
            </a:r>
            <a:r>
              <a:rPr sz="2000" dirty="0">
                <a:solidFill>
                  <a:srgbClr val="001F5F"/>
                </a:solidFill>
                <a:latin typeface="Arial"/>
                <a:cs typeface="Arial"/>
              </a:rPr>
              <a:t>(and</a:t>
            </a:r>
            <a:r>
              <a:rPr sz="2000" spc="-10" dirty="0">
                <a:solidFill>
                  <a:srgbClr val="001F5F"/>
                </a:solidFill>
                <a:latin typeface="Arial"/>
                <a:cs typeface="Arial"/>
              </a:rPr>
              <a:t> </a:t>
            </a:r>
            <a:r>
              <a:rPr sz="2000" dirty="0">
                <a:solidFill>
                  <a:srgbClr val="001F5F"/>
                </a:solidFill>
                <a:latin typeface="Arial"/>
                <a:cs typeface="Arial"/>
              </a:rPr>
              <a:t>for</a:t>
            </a:r>
            <a:r>
              <a:rPr sz="2000" spc="-30" dirty="0">
                <a:solidFill>
                  <a:srgbClr val="001F5F"/>
                </a:solidFill>
                <a:latin typeface="Arial"/>
                <a:cs typeface="Arial"/>
              </a:rPr>
              <a:t> </a:t>
            </a:r>
            <a:r>
              <a:rPr sz="2000" dirty="0">
                <a:solidFill>
                  <a:srgbClr val="001F5F"/>
                </a:solidFill>
                <a:latin typeface="Arial"/>
                <a:cs typeface="Arial"/>
              </a:rPr>
              <a:t>Section</a:t>
            </a:r>
            <a:r>
              <a:rPr sz="2000" spc="-15" dirty="0">
                <a:solidFill>
                  <a:srgbClr val="001F5F"/>
                </a:solidFill>
                <a:latin typeface="Arial"/>
                <a:cs typeface="Arial"/>
              </a:rPr>
              <a:t> </a:t>
            </a:r>
            <a:r>
              <a:rPr sz="2000" dirty="0">
                <a:solidFill>
                  <a:srgbClr val="001F5F"/>
                </a:solidFill>
                <a:latin typeface="Arial"/>
                <a:cs typeface="Arial"/>
              </a:rPr>
              <a:t>642(c)</a:t>
            </a:r>
            <a:r>
              <a:rPr sz="2000" spc="-30" dirty="0">
                <a:solidFill>
                  <a:srgbClr val="001F5F"/>
                </a:solidFill>
                <a:latin typeface="Arial"/>
                <a:cs typeface="Arial"/>
              </a:rPr>
              <a:t> </a:t>
            </a:r>
            <a:r>
              <a:rPr sz="2000" dirty="0">
                <a:solidFill>
                  <a:srgbClr val="001F5F"/>
                </a:solidFill>
                <a:latin typeface="Arial"/>
                <a:cs typeface="Arial"/>
              </a:rPr>
              <a:t>the</a:t>
            </a:r>
            <a:r>
              <a:rPr sz="2000" spc="-20" dirty="0">
                <a:solidFill>
                  <a:srgbClr val="001F5F"/>
                </a:solidFill>
                <a:latin typeface="Arial"/>
                <a:cs typeface="Arial"/>
              </a:rPr>
              <a:t> </a:t>
            </a:r>
            <a:r>
              <a:rPr sz="2000" dirty="0">
                <a:solidFill>
                  <a:srgbClr val="001F5F"/>
                </a:solidFill>
                <a:latin typeface="Arial"/>
                <a:cs typeface="Arial"/>
              </a:rPr>
              <a:t>trust</a:t>
            </a:r>
            <a:r>
              <a:rPr sz="2000" spc="-35" dirty="0">
                <a:solidFill>
                  <a:srgbClr val="001F5F"/>
                </a:solidFill>
                <a:latin typeface="Arial"/>
                <a:cs typeface="Arial"/>
              </a:rPr>
              <a:t> </a:t>
            </a:r>
            <a:r>
              <a:rPr sz="2000" dirty="0">
                <a:solidFill>
                  <a:srgbClr val="001F5F"/>
                </a:solidFill>
                <a:latin typeface="Arial"/>
                <a:cs typeface="Arial"/>
              </a:rPr>
              <a:t>has </a:t>
            </a:r>
            <a:r>
              <a:rPr sz="2000" spc="-540" dirty="0">
                <a:solidFill>
                  <a:srgbClr val="001F5F"/>
                </a:solidFill>
                <a:latin typeface="Arial"/>
                <a:cs typeface="Arial"/>
              </a:rPr>
              <a:t> </a:t>
            </a:r>
            <a:r>
              <a:rPr sz="2000" dirty="0">
                <a:solidFill>
                  <a:srgbClr val="001F5F"/>
                </a:solidFill>
                <a:latin typeface="Arial"/>
                <a:cs typeface="Arial"/>
              </a:rPr>
              <a:t>the</a:t>
            </a:r>
            <a:r>
              <a:rPr sz="2000" spc="-25" dirty="0">
                <a:solidFill>
                  <a:srgbClr val="001F5F"/>
                </a:solidFill>
                <a:latin typeface="Arial"/>
                <a:cs typeface="Arial"/>
              </a:rPr>
              <a:t> </a:t>
            </a:r>
            <a:r>
              <a:rPr sz="2000" dirty="0">
                <a:solidFill>
                  <a:srgbClr val="001F5F"/>
                </a:solidFill>
                <a:latin typeface="Arial"/>
                <a:cs typeface="Arial"/>
              </a:rPr>
              <a:t>entire</a:t>
            </a:r>
            <a:r>
              <a:rPr sz="2000" spc="-15" dirty="0">
                <a:solidFill>
                  <a:srgbClr val="001F5F"/>
                </a:solidFill>
                <a:latin typeface="Arial"/>
                <a:cs typeface="Arial"/>
              </a:rPr>
              <a:t> </a:t>
            </a:r>
            <a:r>
              <a:rPr sz="2000" dirty="0">
                <a:solidFill>
                  <a:srgbClr val="001F5F"/>
                </a:solidFill>
                <a:latin typeface="Arial"/>
                <a:cs typeface="Arial"/>
              </a:rPr>
              <a:t>next</a:t>
            </a:r>
            <a:r>
              <a:rPr sz="2000" spc="-25" dirty="0">
                <a:solidFill>
                  <a:srgbClr val="001F5F"/>
                </a:solidFill>
                <a:latin typeface="Arial"/>
                <a:cs typeface="Arial"/>
              </a:rPr>
              <a:t> </a:t>
            </a:r>
            <a:r>
              <a:rPr sz="2000" dirty="0">
                <a:solidFill>
                  <a:srgbClr val="001F5F"/>
                </a:solidFill>
                <a:latin typeface="Arial"/>
                <a:cs typeface="Arial"/>
              </a:rPr>
              <a:t>year</a:t>
            </a:r>
            <a:r>
              <a:rPr sz="2000" spc="-15" dirty="0">
                <a:solidFill>
                  <a:srgbClr val="001F5F"/>
                </a:solidFill>
                <a:latin typeface="Arial"/>
                <a:cs typeface="Arial"/>
              </a:rPr>
              <a:t> </a:t>
            </a:r>
            <a:r>
              <a:rPr sz="2000" dirty="0">
                <a:solidFill>
                  <a:srgbClr val="001F5F"/>
                </a:solidFill>
                <a:latin typeface="Arial"/>
                <a:cs typeface="Arial"/>
              </a:rPr>
              <a:t>to</a:t>
            </a:r>
            <a:r>
              <a:rPr sz="2000" spc="-20" dirty="0">
                <a:solidFill>
                  <a:srgbClr val="001F5F"/>
                </a:solidFill>
                <a:latin typeface="Arial"/>
                <a:cs typeface="Arial"/>
              </a:rPr>
              <a:t> </a:t>
            </a:r>
            <a:r>
              <a:rPr sz="2000" dirty="0">
                <a:solidFill>
                  <a:srgbClr val="001F5F"/>
                </a:solidFill>
                <a:latin typeface="Arial"/>
                <a:cs typeface="Arial"/>
              </a:rPr>
              <a:t>make</a:t>
            </a:r>
            <a:r>
              <a:rPr sz="2000" spc="-30" dirty="0">
                <a:solidFill>
                  <a:srgbClr val="001F5F"/>
                </a:solidFill>
                <a:latin typeface="Arial"/>
                <a:cs typeface="Arial"/>
              </a:rPr>
              <a:t> </a:t>
            </a:r>
            <a:r>
              <a:rPr sz="2000" dirty="0">
                <a:solidFill>
                  <a:srgbClr val="001F5F"/>
                </a:solidFill>
                <a:latin typeface="Arial"/>
                <a:cs typeface="Arial"/>
              </a:rPr>
              <a:t>the</a:t>
            </a:r>
            <a:r>
              <a:rPr sz="2000" spc="-20" dirty="0">
                <a:solidFill>
                  <a:srgbClr val="001F5F"/>
                </a:solidFill>
                <a:latin typeface="Arial"/>
                <a:cs typeface="Arial"/>
              </a:rPr>
              <a:t> </a:t>
            </a:r>
            <a:r>
              <a:rPr sz="2000" dirty="0">
                <a:solidFill>
                  <a:srgbClr val="001F5F"/>
                </a:solidFill>
                <a:latin typeface="Arial"/>
                <a:cs typeface="Arial"/>
              </a:rPr>
              <a:t>distribution)</a:t>
            </a:r>
            <a:endParaRPr lang="en-US" sz="2000" dirty="0">
              <a:solidFill>
                <a:srgbClr val="001F5F"/>
              </a:solidFill>
              <a:latin typeface="Arial"/>
              <a:cs typeface="Arial"/>
            </a:endParaRPr>
          </a:p>
          <a:p>
            <a:pPr marL="299085" marR="120650" indent="-287020">
              <a:lnSpc>
                <a:spcPct val="80000"/>
              </a:lnSpc>
              <a:spcBef>
                <a:spcPts val="994"/>
              </a:spcBef>
              <a:buChar char="•"/>
              <a:tabLst>
                <a:tab pos="299085" algn="l"/>
                <a:tab pos="299720" algn="l"/>
              </a:tabLst>
            </a:pPr>
            <a:r>
              <a:rPr lang="en-US" sz="2000" dirty="0">
                <a:solidFill>
                  <a:srgbClr val="001F5F"/>
                </a:solidFill>
                <a:latin typeface="Arial"/>
                <a:cs typeface="Arial"/>
              </a:rPr>
              <a:t>But in all events, the family’s tax advisors (</a:t>
            </a:r>
            <a:r>
              <a:rPr lang="en-US" sz="2000" dirty="0" err="1">
                <a:solidFill>
                  <a:srgbClr val="001F5F"/>
                </a:solidFill>
                <a:latin typeface="Arial"/>
                <a:cs typeface="Arial"/>
              </a:rPr>
              <a:t>e</a:t>
            </a:r>
            <a:r>
              <a:rPr lang="en-US" sz="2000" err="1">
                <a:solidFill>
                  <a:srgbClr val="001F5F"/>
                </a:solidFill>
                <a:latin typeface="Arial"/>
                <a:cs typeface="Arial"/>
              </a:rPr>
              <a:t>.</a:t>
            </a:r>
            <a:r>
              <a:rPr lang="en-US" sz="2000">
                <a:solidFill>
                  <a:srgbClr val="001F5F"/>
                </a:solidFill>
                <a:latin typeface="Arial"/>
                <a:cs typeface="Arial"/>
              </a:rPr>
              <a:t>g., </a:t>
            </a:r>
            <a:r>
              <a:rPr lang="en-US" sz="2000" dirty="0">
                <a:solidFill>
                  <a:srgbClr val="001F5F"/>
                </a:solidFill>
                <a:latin typeface="Arial"/>
                <a:cs typeface="Arial"/>
              </a:rPr>
              <a:t>CPAs) need to be fully looped in on trust administration and projections.</a:t>
            </a:r>
          </a:p>
        </p:txBody>
      </p:sp>
      <p:sp>
        <p:nvSpPr>
          <p:cNvPr id="8" name="object 8"/>
          <p:cNvSpPr txBox="1">
            <a:spLocks noGrp="1"/>
          </p:cNvSpPr>
          <p:nvPr>
            <p:ph type="sldNum" sz="quarter" idx="7"/>
          </p:nvPr>
        </p:nvSpPr>
        <p:spPr>
          <a:xfrm>
            <a:off x="10824336" y="6585610"/>
            <a:ext cx="244475" cy="156068"/>
          </a:xfrm>
          <a:prstGeom prst="rect">
            <a:avLst/>
          </a:prstGeom>
        </p:spPr>
        <p:txBody>
          <a:bodyPr vert="horz" wrap="square" lIns="0" tIns="0" rIns="0" bIns="0" rtlCol="0">
            <a:spAutoFit/>
          </a:bodyPr>
          <a:lstStyle/>
          <a:p>
            <a:pPr marL="38100">
              <a:lnSpc>
                <a:spcPts val="1240"/>
              </a:lnSpc>
            </a:pPr>
            <a:endParaRPr dirty="0"/>
          </a:p>
        </p:txBody>
      </p:sp>
      <p:sp>
        <p:nvSpPr>
          <p:cNvPr id="7" name="object 7"/>
          <p:cNvSpPr txBox="1">
            <a:spLocks noGrp="1"/>
          </p:cNvSpPr>
          <p:nvPr>
            <p:ph type="title"/>
          </p:nvPr>
        </p:nvSpPr>
        <p:spPr>
          <a:xfrm>
            <a:off x="3790315" y="280796"/>
            <a:ext cx="4533265" cy="482600"/>
          </a:xfrm>
          <a:prstGeom prst="rect">
            <a:avLst/>
          </a:prstGeom>
        </p:spPr>
        <p:txBody>
          <a:bodyPr vert="horz" wrap="square" lIns="0" tIns="12700" rIns="0" bIns="0" rtlCol="0">
            <a:spAutoFit/>
          </a:bodyPr>
          <a:lstStyle/>
          <a:p>
            <a:pPr marL="12700">
              <a:lnSpc>
                <a:spcPct val="100000"/>
              </a:lnSpc>
              <a:spcBef>
                <a:spcPts val="100"/>
              </a:spcBef>
            </a:pPr>
            <a:r>
              <a:rPr sz="3000" spc="-5" dirty="0"/>
              <a:t>Summary</a:t>
            </a:r>
            <a:r>
              <a:rPr sz="3000" spc="-55" dirty="0"/>
              <a:t> </a:t>
            </a:r>
            <a:r>
              <a:rPr sz="3000" spc="-5" dirty="0"/>
              <a:t>&amp;</a:t>
            </a:r>
            <a:r>
              <a:rPr sz="3000" spc="-30" dirty="0"/>
              <a:t> </a:t>
            </a:r>
            <a:r>
              <a:rPr sz="3000" dirty="0"/>
              <a:t>Conclusions</a:t>
            </a:r>
            <a:endParaRPr sz="3000"/>
          </a:p>
        </p:txBody>
      </p:sp>
      <p:sp>
        <p:nvSpPr>
          <p:cNvPr id="9" name="TextBox 8">
            <a:extLst>
              <a:ext uri="{FF2B5EF4-FFF2-40B4-BE49-F238E27FC236}">
                <a16:creationId xmlns="" xmlns:a16="http://schemas.microsoft.com/office/drawing/2014/main" id="{B1D0CE6A-96FF-4676-A31B-350FDCCF5A27}"/>
              </a:ext>
            </a:extLst>
          </p:cNvPr>
          <p:cNvSpPr txBox="1"/>
          <p:nvPr/>
        </p:nvSpPr>
        <p:spPr>
          <a:xfrm>
            <a:off x="11277600" y="6248400"/>
            <a:ext cx="438149" cy="307777"/>
          </a:xfrm>
          <a:prstGeom prst="rect">
            <a:avLst/>
          </a:prstGeom>
          <a:noFill/>
        </p:spPr>
        <p:txBody>
          <a:bodyPr wrap="square" rtlCol="0">
            <a:spAutoFit/>
          </a:bodyPr>
          <a:lstStyle/>
          <a:p>
            <a:pPr algn="ctr"/>
            <a:r>
              <a:rPr lang="en-US" sz="1400" dirty="0"/>
              <a:t>18</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85EB6E1-FFA3-D479-13BB-089E8C1AE2D7}"/>
              </a:ext>
            </a:extLst>
          </p:cNvPr>
          <p:cNvSpPr>
            <a:spLocks noGrp="1"/>
          </p:cNvSpPr>
          <p:nvPr>
            <p:ph type="title"/>
          </p:nvPr>
        </p:nvSpPr>
        <p:spPr>
          <a:xfrm>
            <a:off x="418414" y="155828"/>
            <a:ext cx="11355171" cy="492443"/>
          </a:xfrm>
        </p:spPr>
        <p:txBody>
          <a:bodyPr/>
          <a:lstStyle/>
          <a:p>
            <a:r>
              <a:rPr lang="en-US" dirty="0"/>
              <a:t>Trust Tax Rates</a:t>
            </a:r>
          </a:p>
        </p:txBody>
      </p:sp>
      <p:pic>
        <p:nvPicPr>
          <p:cNvPr id="1026" name="Picture 2">
            <a:extLst>
              <a:ext uri="{FF2B5EF4-FFF2-40B4-BE49-F238E27FC236}">
                <a16:creationId xmlns="" xmlns:a16="http://schemas.microsoft.com/office/drawing/2014/main" id="{3C853D29-1583-0DD2-7115-F3EDDAC2E6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914400"/>
            <a:ext cx="7620000" cy="428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75297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0A391A0-965C-10FE-5426-DD5774D97B9D}"/>
              </a:ext>
            </a:extLst>
          </p:cNvPr>
          <p:cNvSpPr>
            <a:spLocks noGrp="1"/>
          </p:cNvSpPr>
          <p:nvPr>
            <p:ph type="title"/>
          </p:nvPr>
        </p:nvSpPr>
        <p:spPr>
          <a:xfrm>
            <a:off x="418414" y="155828"/>
            <a:ext cx="11355171" cy="492443"/>
          </a:xfrm>
        </p:spPr>
        <p:txBody>
          <a:bodyPr/>
          <a:lstStyle/>
          <a:p>
            <a:r>
              <a:rPr lang="en-US" dirty="0"/>
              <a:t>Why Flexible Beneficiary Trusts</a:t>
            </a:r>
          </a:p>
        </p:txBody>
      </p:sp>
      <p:sp>
        <p:nvSpPr>
          <p:cNvPr id="3" name="Text Placeholder 2">
            <a:extLst>
              <a:ext uri="{FF2B5EF4-FFF2-40B4-BE49-F238E27FC236}">
                <a16:creationId xmlns="" xmlns:a16="http://schemas.microsoft.com/office/drawing/2014/main" id="{6A1A45CD-09DE-D5CD-5DFA-F0C8CFB3F16B}"/>
              </a:ext>
            </a:extLst>
          </p:cNvPr>
          <p:cNvSpPr>
            <a:spLocks noGrp="1"/>
          </p:cNvSpPr>
          <p:nvPr>
            <p:ph type="body" idx="1"/>
          </p:nvPr>
        </p:nvSpPr>
        <p:spPr>
          <a:xfrm>
            <a:off x="476783" y="1371345"/>
            <a:ext cx="11238433" cy="3600986"/>
          </a:xfrm>
        </p:spPr>
        <p:txBody>
          <a:bodyPr/>
          <a:lstStyle/>
          <a:p>
            <a:r>
              <a:rPr lang="en-US" sz="1800" dirty="0"/>
              <a:t>Adding a broader array of beneficiaries is not mandated and, in fact, is rarely used. But adding a broader array of beneficiaries is discretionary and may facilitate income tax reduction and more. The “flexible” beneficiaries don’t have to be used if incorporated into a trust but may when and as appropriate. </a:t>
            </a:r>
          </a:p>
          <a:p>
            <a:endParaRPr lang="en-US" sz="1800" dirty="0"/>
          </a:p>
          <a:p>
            <a:r>
              <a:rPr lang="en-US" sz="1800" dirty="0"/>
              <a:t>If you choose to distribute all income every year to an individual beneficiary, the Flexible Beneficiary Trust format may not help much. But in many if not most trusts simply distributing all trust income is not optimal, Because distributing all income negates income tax planning and asset protection planning.</a:t>
            </a:r>
          </a:p>
          <a:p>
            <a:endParaRPr lang="en-US" sz="1800" dirty="0"/>
          </a:p>
          <a:p>
            <a:r>
              <a:rPr lang="en-US" sz="1800" dirty="0"/>
              <a:t>Introducing different types of beneficiaries, that might be deemed to have received the income so it is “taxable” to them, may save income tax at the trust level.  This will also permit tax benefits without forcing distributions to actually be made to beneficiaries so it can facilitate protecting beneficiaries from loss of governmental benefits and creditor claims.</a:t>
            </a:r>
          </a:p>
          <a:p>
            <a:endParaRPr lang="en-US" sz="1800" dirty="0"/>
          </a:p>
        </p:txBody>
      </p:sp>
      <p:grpSp>
        <p:nvGrpSpPr>
          <p:cNvPr id="4" name="object 3">
            <a:extLst>
              <a:ext uri="{FF2B5EF4-FFF2-40B4-BE49-F238E27FC236}">
                <a16:creationId xmlns="" xmlns:a16="http://schemas.microsoft.com/office/drawing/2014/main" id="{56BE0AE8-0B43-07A9-26CC-973C0823363F}"/>
              </a:ext>
            </a:extLst>
          </p:cNvPr>
          <p:cNvGrpSpPr/>
          <p:nvPr/>
        </p:nvGrpSpPr>
        <p:grpSpPr>
          <a:xfrm rot="10800000">
            <a:off x="0" y="5562599"/>
            <a:ext cx="12191999" cy="1278194"/>
            <a:chOff x="0" y="0"/>
            <a:chExt cx="12191999" cy="1584959"/>
          </a:xfrm>
        </p:grpSpPr>
        <p:pic>
          <p:nvPicPr>
            <p:cNvPr id="5" name="object 4">
              <a:extLst>
                <a:ext uri="{FF2B5EF4-FFF2-40B4-BE49-F238E27FC236}">
                  <a16:creationId xmlns="" xmlns:a16="http://schemas.microsoft.com/office/drawing/2014/main" id="{0C184C9C-2E4A-290F-7CF6-F0BF2B0D60A9}"/>
                </a:ext>
              </a:extLst>
            </p:cNvPr>
            <p:cNvPicPr/>
            <p:nvPr/>
          </p:nvPicPr>
          <p:blipFill>
            <a:blip r:embed="rId2" cstate="print"/>
            <a:stretch>
              <a:fillRect/>
            </a:stretch>
          </p:blipFill>
          <p:spPr>
            <a:xfrm>
              <a:off x="0" y="0"/>
              <a:ext cx="12191999" cy="1520952"/>
            </a:xfrm>
            <a:prstGeom prst="rect">
              <a:avLst/>
            </a:prstGeom>
          </p:spPr>
        </p:pic>
        <p:pic>
          <p:nvPicPr>
            <p:cNvPr id="6" name="object 5">
              <a:extLst>
                <a:ext uri="{FF2B5EF4-FFF2-40B4-BE49-F238E27FC236}">
                  <a16:creationId xmlns="" xmlns:a16="http://schemas.microsoft.com/office/drawing/2014/main" id="{AFDDC761-6CF8-BC0F-4492-90F9F94C66F7}"/>
                </a:ext>
              </a:extLst>
            </p:cNvPr>
            <p:cNvPicPr/>
            <p:nvPr/>
          </p:nvPicPr>
          <p:blipFill>
            <a:blip r:embed="rId3" cstate="print"/>
            <a:stretch>
              <a:fillRect/>
            </a:stretch>
          </p:blipFill>
          <p:spPr>
            <a:xfrm>
              <a:off x="0" y="1360932"/>
              <a:ext cx="12191999" cy="224027"/>
            </a:xfrm>
            <a:prstGeom prst="rect">
              <a:avLst/>
            </a:prstGeom>
          </p:spPr>
        </p:pic>
      </p:grpSp>
      <p:sp>
        <p:nvSpPr>
          <p:cNvPr id="8" name="TextBox 7">
            <a:extLst>
              <a:ext uri="{FF2B5EF4-FFF2-40B4-BE49-F238E27FC236}">
                <a16:creationId xmlns="" xmlns:a16="http://schemas.microsoft.com/office/drawing/2014/main" id="{C1ED426F-CB3D-87E5-A6A7-28772FB923A6}"/>
              </a:ext>
            </a:extLst>
          </p:cNvPr>
          <p:cNvSpPr txBox="1"/>
          <p:nvPr/>
        </p:nvSpPr>
        <p:spPr>
          <a:xfrm>
            <a:off x="11277600" y="6248400"/>
            <a:ext cx="438149" cy="307777"/>
          </a:xfrm>
          <a:prstGeom prst="rect">
            <a:avLst/>
          </a:prstGeom>
          <a:noFill/>
        </p:spPr>
        <p:txBody>
          <a:bodyPr wrap="square" rtlCol="0">
            <a:spAutoFit/>
          </a:bodyPr>
          <a:lstStyle/>
          <a:p>
            <a:pPr algn="ctr"/>
            <a:r>
              <a:rPr lang="en-US" sz="1400" dirty="0">
                <a:solidFill>
                  <a:schemeClr val="bg1"/>
                </a:solidFill>
              </a:rPr>
              <a:t>3</a:t>
            </a:r>
          </a:p>
        </p:txBody>
      </p:sp>
    </p:spTree>
    <p:extLst>
      <p:ext uri="{BB962C8B-B14F-4D97-AF65-F5344CB8AC3E}">
        <p14:creationId xmlns:p14="http://schemas.microsoft.com/office/powerpoint/2010/main" val="2384254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45FEF40-6AEE-2A63-CAE1-14BCD7602464}"/>
              </a:ext>
            </a:extLst>
          </p:cNvPr>
          <p:cNvSpPr>
            <a:spLocks noGrp="1"/>
          </p:cNvSpPr>
          <p:nvPr>
            <p:ph type="title"/>
          </p:nvPr>
        </p:nvSpPr>
        <p:spPr>
          <a:xfrm>
            <a:off x="418414" y="155828"/>
            <a:ext cx="11355171" cy="984885"/>
          </a:xfrm>
        </p:spPr>
        <p:txBody>
          <a:bodyPr/>
          <a:lstStyle/>
          <a:p>
            <a:r>
              <a:rPr lang="en-US" dirty="0"/>
              <a:t>Planning is the Key to Benefit from a Flexible Beneficiary Trust</a:t>
            </a:r>
          </a:p>
        </p:txBody>
      </p:sp>
      <p:sp>
        <p:nvSpPr>
          <p:cNvPr id="5" name="Text Placeholder 4">
            <a:extLst>
              <a:ext uri="{FF2B5EF4-FFF2-40B4-BE49-F238E27FC236}">
                <a16:creationId xmlns="" xmlns:a16="http://schemas.microsoft.com/office/drawing/2014/main" id="{144560F4-4C8F-41E9-9B99-8CAB10DB4309}"/>
              </a:ext>
            </a:extLst>
          </p:cNvPr>
          <p:cNvSpPr>
            <a:spLocks noGrp="1"/>
          </p:cNvSpPr>
          <p:nvPr>
            <p:ph type="body" idx="1"/>
          </p:nvPr>
        </p:nvSpPr>
        <p:spPr>
          <a:xfrm>
            <a:off x="476783" y="1371345"/>
            <a:ext cx="11238433" cy="4001095"/>
          </a:xfrm>
        </p:spPr>
        <p:txBody>
          <a:bodyPr/>
          <a:lstStyle/>
          <a:p>
            <a:r>
              <a:rPr lang="en-US" dirty="0"/>
              <a:t>Section 663 allows the trustee to elect to treat any distribution made within 65-days of the close of the trust’s tax year (generally December 31) which usually is March 4 of the following year as though it were made in the prior tax year up to the extent of DNI.</a:t>
            </a:r>
          </a:p>
          <a:p>
            <a:endParaRPr lang="en-US" dirty="0"/>
          </a:p>
          <a:p>
            <a:r>
              <a:rPr lang="en-US" dirty="0"/>
              <a:t>By working with the tax advisers (e.g., CPAs, trust officer and attorneys) of the family members, a determination can be made as to whom (or to what as it may not be an individual) income should be distributed.</a:t>
            </a:r>
          </a:p>
          <a:p>
            <a:endParaRPr lang="en-US" dirty="0"/>
          </a:p>
          <a:p>
            <a:r>
              <a:rPr lang="en-US" dirty="0"/>
              <a:t>So, the trustee can determine results for a given tax year and then within 65 days in consultation with the trust’s advisers determine whether distributions deemed made in the prior year should be made to individual or flexible beneficiaries or a combination of them.</a:t>
            </a:r>
          </a:p>
          <a:p>
            <a:endParaRPr lang="en-US" dirty="0"/>
          </a:p>
          <a:p>
            <a:endParaRPr lang="en-US" dirty="0"/>
          </a:p>
        </p:txBody>
      </p:sp>
      <p:grpSp>
        <p:nvGrpSpPr>
          <p:cNvPr id="3" name="object 3">
            <a:extLst>
              <a:ext uri="{FF2B5EF4-FFF2-40B4-BE49-F238E27FC236}">
                <a16:creationId xmlns="" xmlns:a16="http://schemas.microsoft.com/office/drawing/2014/main" id="{463E3C8C-5467-E2D2-6F99-786A60236C85}"/>
              </a:ext>
            </a:extLst>
          </p:cNvPr>
          <p:cNvGrpSpPr/>
          <p:nvPr/>
        </p:nvGrpSpPr>
        <p:grpSpPr>
          <a:xfrm rot="10800000">
            <a:off x="0" y="5562599"/>
            <a:ext cx="12191999" cy="1278194"/>
            <a:chOff x="0" y="0"/>
            <a:chExt cx="12191999" cy="1584959"/>
          </a:xfrm>
        </p:grpSpPr>
        <p:pic>
          <p:nvPicPr>
            <p:cNvPr id="4" name="object 4">
              <a:extLst>
                <a:ext uri="{FF2B5EF4-FFF2-40B4-BE49-F238E27FC236}">
                  <a16:creationId xmlns="" xmlns:a16="http://schemas.microsoft.com/office/drawing/2014/main" id="{DA0314F5-A726-0AC0-4F0C-86FAF48D469D}"/>
                </a:ext>
              </a:extLst>
            </p:cNvPr>
            <p:cNvPicPr/>
            <p:nvPr/>
          </p:nvPicPr>
          <p:blipFill>
            <a:blip r:embed="rId2" cstate="print"/>
            <a:stretch>
              <a:fillRect/>
            </a:stretch>
          </p:blipFill>
          <p:spPr>
            <a:xfrm>
              <a:off x="0" y="0"/>
              <a:ext cx="12191999" cy="1520952"/>
            </a:xfrm>
            <a:prstGeom prst="rect">
              <a:avLst/>
            </a:prstGeom>
          </p:spPr>
        </p:pic>
        <p:pic>
          <p:nvPicPr>
            <p:cNvPr id="6" name="object 5">
              <a:extLst>
                <a:ext uri="{FF2B5EF4-FFF2-40B4-BE49-F238E27FC236}">
                  <a16:creationId xmlns="" xmlns:a16="http://schemas.microsoft.com/office/drawing/2014/main" id="{F2A28BFC-D2A9-F02D-A5E4-D638CEAA7209}"/>
                </a:ext>
              </a:extLst>
            </p:cNvPr>
            <p:cNvPicPr/>
            <p:nvPr/>
          </p:nvPicPr>
          <p:blipFill>
            <a:blip r:embed="rId3" cstate="print"/>
            <a:stretch>
              <a:fillRect/>
            </a:stretch>
          </p:blipFill>
          <p:spPr>
            <a:xfrm>
              <a:off x="0" y="1360932"/>
              <a:ext cx="12191999" cy="224027"/>
            </a:xfrm>
            <a:prstGeom prst="rect">
              <a:avLst/>
            </a:prstGeom>
          </p:spPr>
        </p:pic>
      </p:grpSp>
      <p:sp>
        <p:nvSpPr>
          <p:cNvPr id="8" name="TextBox 7">
            <a:extLst>
              <a:ext uri="{FF2B5EF4-FFF2-40B4-BE49-F238E27FC236}">
                <a16:creationId xmlns="" xmlns:a16="http://schemas.microsoft.com/office/drawing/2014/main" id="{DC6DCB3B-4C6B-E657-21CD-EB764916D031}"/>
              </a:ext>
            </a:extLst>
          </p:cNvPr>
          <p:cNvSpPr txBox="1"/>
          <p:nvPr/>
        </p:nvSpPr>
        <p:spPr>
          <a:xfrm>
            <a:off x="11277600" y="6248400"/>
            <a:ext cx="438149" cy="307777"/>
          </a:xfrm>
          <a:prstGeom prst="rect">
            <a:avLst/>
          </a:prstGeom>
          <a:noFill/>
        </p:spPr>
        <p:txBody>
          <a:bodyPr wrap="square" rtlCol="0">
            <a:spAutoFit/>
          </a:bodyPr>
          <a:lstStyle/>
          <a:p>
            <a:pPr algn="ctr"/>
            <a:r>
              <a:rPr lang="en-US" sz="1400" dirty="0">
                <a:solidFill>
                  <a:schemeClr val="bg1"/>
                </a:solidFill>
              </a:rPr>
              <a:t>4</a:t>
            </a:r>
          </a:p>
        </p:txBody>
      </p:sp>
    </p:spTree>
    <p:extLst>
      <p:ext uri="{BB962C8B-B14F-4D97-AF65-F5344CB8AC3E}">
        <p14:creationId xmlns:p14="http://schemas.microsoft.com/office/powerpoint/2010/main" val="3095446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EBCA400-8644-343A-D97E-271BDFADAA2C}"/>
              </a:ext>
            </a:extLst>
          </p:cNvPr>
          <p:cNvSpPr>
            <a:spLocks noGrp="1"/>
          </p:cNvSpPr>
          <p:nvPr>
            <p:ph type="title"/>
          </p:nvPr>
        </p:nvSpPr>
        <p:spPr>
          <a:xfrm>
            <a:off x="418414" y="155828"/>
            <a:ext cx="11355171" cy="492443"/>
          </a:xfrm>
        </p:spPr>
        <p:txBody>
          <a:bodyPr/>
          <a:lstStyle/>
          <a:p>
            <a:r>
              <a:rPr lang="en-US" dirty="0"/>
              <a:t>Who Might Be a Flexible Beneficiary?</a:t>
            </a:r>
          </a:p>
        </p:txBody>
      </p:sp>
      <p:sp>
        <p:nvSpPr>
          <p:cNvPr id="3" name="Text Placeholder 2">
            <a:extLst>
              <a:ext uri="{FF2B5EF4-FFF2-40B4-BE49-F238E27FC236}">
                <a16:creationId xmlns="" xmlns:a16="http://schemas.microsoft.com/office/drawing/2014/main" id="{62E4E7C2-C7DD-B68F-B7A4-9BA209540DCD}"/>
              </a:ext>
            </a:extLst>
          </p:cNvPr>
          <p:cNvSpPr>
            <a:spLocks noGrp="1"/>
          </p:cNvSpPr>
          <p:nvPr>
            <p:ph type="body" idx="1"/>
          </p:nvPr>
        </p:nvSpPr>
        <p:spPr>
          <a:xfrm>
            <a:off x="476783" y="1371345"/>
            <a:ext cx="11238433" cy="3939540"/>
          </a:xfrm>
        </p:spPr>
        <p:txBody>
          <a:bodyPr/>
          <a:lstStyle/>
          <a:p>
            <a:r>
              <a:rPr lang="en-US" sz="1600" dirty="0"/>
              <a:t>This is a trust that permits distributions not just to family members, but it also permits distributions to other entities that may reduce the income tax on income ultimately received by family members. These might include:</a:t>
            </a:r>
          </a:p>
          <a:p>
            <a:pPr marL="457200" indent="-457200">
              <a:buAutoNum type="arabicPeriod"/>
            </a:pPr>
            <a:r>
              <a:rPr lang="en-US" sz="1600" dirty="0">
                <a:solidFill>
                  <a:schemeClr val="tx2"/>
                </a:solidFill>
              </a:rPr>
              <a:t>A </a:t>
            </a:r>
            <a:r>
              <a:rPr lang="en-US" sz="1600" b="1" dirty="0">
                <a:solidFill>
                  <a:srgbClr val="FF0000"/>
                </a:solidFill>
              </a:rPr>
              <a:t>broad class of individual beneficiaries </a:t>
            </a:r>
            <a:r>
              <a:rPr lang="en-US" sz="1600" dirty="0">
                <a:solidFill>
                  <a:schemeClr val="tx2"/>
                </a:solidFill>
              </a:rPr>
              <a:t>rather than a single beneficiary. This might permit the avoidance of state income tax or distributions to a beneficiary in a lower income tax bracket.</a:t>
            </a:r>
          </a:p>
          <a:p>
            <a:pPr marL="457200" indent="-457200">
              <a:buAutoNum type="arabicPeriod"/>
            </a:pPr>
            <a:r>
              <a:rPr lang="en-US" sz="1600" b="1" dirty="0">
                <a:solidFill>
                  <a:srgbClr val="FF0000"/>
                </a:solidFill>
              </a:rPr>
              <a:t>Spouse</a:t>
            </a:r>
            <a:r>
              <a:rPr lang="en-US" sz="1600" dirty="0"/>
              <a:t> of family member in case the family member is under the threat of a creditor or is under asset management problems (e.g., addiction) or is incompetent. Often spouses of beneficiaries are not included but perhaps they should be.</a:t>
            </a:r>
          </a:p>
          <a:p>
            <a:pPr marL="457200" indent="-457200">
              <a:buAutoNum type="arabicPeriod"/>
            </a:pPr>
            <a:r>
              <a:rPr lang="en-US" sz="1600" dirty="0"/>
              <a:t>Charitable Remainder Trust (“</a:t>
            </a:r>
            <a:r>
              <a:rPr lang="en-US" sz="1600" b="1" dirty="0">
                <a:solidFill>
                  <a:srgbClr val="FF0000"/>
                </a:solidFill>
              </a:rPr>
              <a:t>CRT</a:t>
            </a:r>
            <a:r>
              <a:rPr lang="en-US" sz="1600" dirty="0"/>
              <a:t>”), most likely a NIMCRUT, which will avoid current taxation of the income. This could include an entity (e.g., a single member LLC) owned by the CRT, thereby minimizing Fiduciary Accounting Income which may have to be currently distributed (and income taxed).</a:t>
            </a:r>
          </a:p>
          <a:p>
            <a:pPr marL="457200" indent="-457200">
              <a:buFontTx/>
              <a:buAutoNum type="arabicPeriod"/>
            </a:pPr>
            <a:r>
              <a:rPr lang="en-US" sz="1600" dirty="0"/>
              <a:t>A Qualified Subchapter S Trust (“</a:t>
            </a:r>
            <a:r>
              <a:rPr lang="en-US" sz="1600" b="1" dirty="0">
                <a:solidFill>
                  <a:srgbClr val="FF0000"/>
                </a:solidFill>
              </a:rPr>
              <a:t>QSST</a:t>
            </a:r>
            <a:r>
              <a:rPr lang="en-US" sz="1600" dirty="0"/>
              <a:t>”) which may allow the income to be taxed to a family member in a tax bracket lower than the trust income tax bracket without an actual distribution. This could include an entity (e.g., a single member LLC) owned by the QSST.</a:t>
            </a:r>
          </a:p>
          <a:p>
            <a:pPr marL="457200" indent="-457200">
              <a:buAutoNum type="arabicPeriod"/>
            </a:pPr>
            <a:r>
              <a:rPr lang="en-US" sz="1600" dirty="0"/>
              <a:t>Distribution to </a:t>
            </a:r>
            <a:r>
              <a:rPr lang="en-US" sz="1600" b="1" dirty="0">
                <a:solidFill>
                  <a:srgbClr val="FF0000"/>
                </a:solidFill>
              </a:rPr>
              <a:t>charity</a:t>
            </a:r>
            <a:r>
              <a:rPr lang="en-US" sz="1600" dirty="0"/>
              <a:t> to avoid the limitations on charitable contribution deductions faced by individual taxpayers.</a:t>
            </a:r>
          </a:p>
          <a:p>
            <a:pPr marL="457200" indent="-457200">
              <a:buAutoNum type="arabicPeriod"/>
            </a:pPr>
            <a:r>
              <a:rPr lang="en-US" sz="1600" dirty="0"/>
              <a:t>A Charitable Lead Trust (“</a:t>
            </a:r>
            <a:r>
              <a:rPr lang="en-US" sz="1600" b="1" dirty="0">
                <a:solidFill>
                  <a:srgbClr val="FF0000"/>
                </a:solidFill>
              </a:rPr>
              <a:t>CLT</a:t>
            </a:r>
            <a:r>
              <a:rPr lang="en-US" sz="1600" dirty="0"/>
              <a:t>”) which will entitle the distributing trust to a charitable deduction under Section 642(c) for the gross income set aside for charity.</a:t>
            </a:r>
          </a:p>
        </p:txBody>
      </p:sp>
      <p:grpSp>
        <p:nvGrpSpPr>
          <p:cNvPr id="4" name="object 3">
            <a:extLst>
              <a:ext uri="{FF2B5EF4-FFF2-40B4-BE49-F238E27FC236}">
                <a16:creationId xmlns="" xmlns:a16="http://schemas.microsoft.com/office/drawing/2014/main" id="{27B5D9AD-B91D-90D5-F6F0-84804F196D3B}"/>
              </a:ext>
            </a:extLst>
          </p:cNvPr>
          <p:cNvGrpSpPr/>
          <p:nvPr/>
        </p:nvGrpSpPr>
        <p:grpSpPr>
          <a:xfrm rot="10800000">
            <a:off x="0" y="5562599"/>
            <a:ext cx="12191999" cy="1278194"/>
            <a:chOff x="0" y="0"/>
            <a:chExt cx="12191999" cy="1584959"/>
          </a:xfrm>
        </p:grpSpPr>
        <p:pic>
          <p:nvPicPr>
            <p:cNvPr id="5" name="object 4">
              <a:extLst>
                <a:ext uri="{FF2B5EF4-FFF2-40B4-BE49-F238E27FC236}">
                  <a16:creationId xmlns="" xmlns:a16="http://schemas.microsoft.com/office/drawing/2014/main" id="{18E8FA52-2CD0-525E-D3C1-8DD7B8B224F2}"/>
                </a:ext>
              </a:extLst>
            </p:cNvPr>
            <p:cNvPicPr/>
            <p:nvPr/>
          </p:nvPicPr>
          <p:blipFill>
            <a:blip r:embed="rId2" cstate="print"/>
            <a:stretch>
              <a:fillRect/>
            </a:stretch>
          </p:blipFill>
          <p:spPr>
            <a:xfrm>
              <a:off x="0" y="0"/>
              <a:ext cx="12191999" cy="1520952"/>
            </a:xfrm>
            <a:prstGeom prst="rect">
              <a:avLst/>
            </a:prstGeom>
          </p:spPr>
        </p:pic>
        <p:pic>
          <p:nvPicPr>
            <p:cNvPr id="6" name="object 5">
              <a:extLst>
                <a:ext uri="{FF2B5EF4-FFF2-40B4-BE49-F238E27FC236}">
                  <a16:creationId xmlns="" xmlns:a16="http://schemas.microsoft.com/office/drawing/2014/main" id="{E42DD1E8-E324-39D0-08A3-B8D90BA0FC04}"/>
                </a:ext>
              </a:extLst>
            </p:cNvPr>
            <p:cNvPicPr/>
            <p:nvPr/>
          </p:nvPicPr>
          <p:blipFill>
            <a:blip r:embed="rId3" cstate="print"/>
            <a:stretch>
              <a:fillRect/>
            </a:stretch>
          </p:blipFill>
          <p:spPr>
            <a:xfrm>
              <a:off x="0" y="1360932"/>
              <a:ext cx="12191999" cy="224027"/>
            </a:xfrm>
            <a:prstGeom prst="rect">
              <a:avLst/>
            </a:prstGeom>
          </p:spPr>
        </p:pic>
      </p:grpSp>
      <p:sp>
        <p:nvSpPr>
          <p:cNvPr id="8" name="TextBox 7">
            <a:extLst>
              <a:ext uri="{FF2B5EF4-FFF2-40B4-BE49-F238E27FC236}">
                <a16:creationId xmlns="" xmlns:a16="http://schemas.microsoft.com/office/drawing/2014/main" id="{755FD414-B8B7-BF67-F117-3C407E8BDC21}"/>
              </a:ext>
            </a:extLst>
          </p:cNvPr>
          <p:cNvSpPr txBox="1"/>
          <p:nvPr/>
        </p:nvSpPr>
        <p:spPr>
          <a:xfrm>
            <a:off x="11277600" y="6248400"/>
            <a:ext cx="438149" cy="307777"/>
          </a:xfrm>
          <a:prstGeom prst="rect">
            <a:avLst/>
          </a:prstGeom>
          <a:noFill/>
        </p:spPr>
        <p:txBody>
          <a:bodyPr wrap="square" rtlCol="0">
            <a:spAutoFit/>
          </a:bodyPr>
          <a:lstStyle/>
          <a:p>
            <a:pPr algn="ctr"/>
            <a:r>
              <a:rPr lang="en-US" sz="1400" dirty="0">
                <a:solidFill>
                  <a:schemeClr val="bg1"/>
                </a:solidFill>
              </a:rPr>
              <a:t>5</a:t>
            </a:r>
          </a:p>
        </p:txBody>
      </p:sp>
    </p:spTree>
    <p:extLst>
      <p:ext uri="{BB962C8B-B14F-4D97-AF65-F5344CB8AC3E}">
        <p14:creationId xmlns:p14="http://schemas.microsoft.com/office/powerpoint/2010/main" val="1171592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B0315F0-BF21-AA5F-AC10-B62E590B5ADA}"/>
              </a:ext>
            </a:extLst>
          </p:cNvPr>
          <p:cNvSpPr>
            <a:spLocks noGrp="1"/>
          </p:cNvSpPr>
          <p:nvPr>
            <p:ph type="title"/>
          </p:nvPr>
        </p:nvSpPr>
        <p:spPr>
          <a:xfrm>
            <a:off x="418414" y="155828"/>
            <a:ext cx="11355171" cy="492443"/>
          </a:xfrm>
        </p:spPr>
        <p:txBody>
          <a:bodyPr/>
          <a:lstStyle/>
          <a:p>
            <a:r>
              <a:rPr lang="en-US" dirty="0"/>
              <a:t>How Can I Create a Flexible Beneficiary Trust for a Client?</a:t>
            </a:r>
          </a:p>
        </p:txBody>
      </p:sp>
      <p:sp>
        <p:nvSpPr>
          <p:cNvPr id="3" name="Text Placeholder 2">
            <a:extLst>
              <a:ext uri="{FF2B5EF4-FFF2-40B4-BE49-F238E27FC236}">
                <a16:creationId xmlns="" xmlns:a16="http://schemas.microsoft.com/office/drawing/2014/main" id="{2A6EF776-E4B3-038D-60F4-A78B669B3C9F}"/>
              </a:ext>
            </a:extLst>
          </p:cNvPr>
          <p:cNvSpPr>
            <a:spLocks noGrp="1"/>
          </p:cNvSpPr>
          <p:nvPr>
            <p:ph type="body" idx="1"/>
          </p:nvPr>
        </p:nvSpPr>
        <p:spPr>
          <a:xfrm>
            <a:off x="476783" y="1371345"/>
            <a:ext cx="11238433" cy="3600986"/>
          </a:xfrm>
        </p:spPr>
        <p:txBody>
          <a:bodyPr/>
          <a:lstStyle/>
          <a:p>
            <a:r>
              <a:rPr lang="en-US" sz="1800" dirty="0"/>
              <a:t>For new trusts, plan and draft more flexibly by adding broader classes of beneficiaries.</a:t>
            </a:r>
          </a:p>
          <a:p>
            <a:endParaRPr lang="en-US" sz="1800" dirty="0"/>
          </a:p>
          <a:p>
            <a:r>
              <a:rPr lang="en-US" sz="1800" dirty="0"/>
              <a:t>Revise wills to recast trusts in a more flexible manner.</a:t>
            </a:r>
          </a:p>
          <a:p>
            <a:endParaRPr lang="en-US" sz="1800" dirty="0"/>
          </a:p>
          <a:p>
            <a:r>
              <a:rPr lang="en-US" sz="1800" dirty="0"/>
              <a:t>For existing trusts all may not be lost. It may be feasible to grant or to use powers of appointment to appoint assets to more flexible trusts. Note that the IRS has held that such a decanting, which permits distributions to charity, will not enable those distributions to qualify for a charitable deduction under Sec. 642(c). </a:t>
            </a:r>
          </a:p>
          <a:p>
            <a:endParaRPr lang="en-US" sz="1800" dirty="0"/>
          </a:p>
          <a:p>
            <a:r>
              <a:rPr lang="en-US" sz="1800" dirty="0"/>
              <a:t>Moreover, the “pursuant to the terms of the governing instrument” requirement under the section has been strictly construed. See Brownstone v. US, </a:t>
            </a:r>
            <a:r>
              <a:rPr lang="es-ES" sz="1800" dirty="0"/>
              <a:t>465 F.3d 525 (2d Cir. 2006).  </a:t>
            </a:r>
            <a:r>
              <a:rPr lang="en-US" sz="1800" dirty="0"/>
              <a:t>However, this should not block a distributions deduction to a CRT. Moreover, even a trust that does not provide for gross income to be paid to charity may be entitled to a Sec. 642(c) deduction if the trust is a partner in a partnership and the partnership makes distributions of its income to charity which flow to the trust via the K-1. See Rev. Rul. 2004-5.</a:t>
            </a:r>
            <a:endParaRPr lang="en-US" sz="1800" dirty="0">
              <a:highlight>
                <a:srgbClr val="FFFF00"/>
              </a:highlight>
            </a:endParaRPr>
          </a:p>
        </p:txBody>
      </p:sp>
      <p:grpSp>
        <p:nvGrpSpPr>
          <p:cNvPr id="4" name="object 3">
            <a:extLst>
              <a:ext uri="{FF2B5EF4-FFF2-40B4-BE49-F238E27FC236}">
                <a16:creationId xmlns="" xmlns:a16="http://schemas.microsoft.com/office/drawing/2014/main" id="{FBF55A1F-1CAB-8DC9-DE17-DA2E9027F265}"/>
              </a:ext>
            </a:extLst>
          </p:cNvPr>
          <p:cNvGrpSpPr/>
          <p:nvPr/>
        </p:nvGrpSpPr>
        <p:grpSpPr>
          <a:xfrm rot="10800000">
            <a:off x="0" y="5562599"/>
            <a:ext cx="12191999" cy="1278194"/>
            <a:chOff x="0" y="0"/>
            <a:chExt cx="12191999" cy="1584959"/>
          </a:xfrm>
        </p:grpSpPr>
        <p:pic>
          <p:nvPicPr>
            <p:cNvPr id="5" name="object 4">
              <a:extLst>
                <a:ext uri="{FF2B5EF4-FFF2-40B4-BE49-F238E27FC236}">
                  <a16:creationId xmlns="" xmlns:a16="http://schemas.microsoft.com/office/drawing/2014/main" id="{9A4467D3-A220-CE81-6B78-5A551063582D}"/>
                </a:ext>
              </a:extLst>
            </p:cNvPr>
            <p:cNvPicPr/>
            <p:nvPr/>
          </p:nvPicPr>
          <p:blipFill>
            <a:blip r:embed="rId2" cstate="print"/>
            <a:stretch>
              <a:fillRect/>
            </a:stretch>
          </p:blipFill>
          <p:spPr>
            <a:xfrm>
              <a:off x="0" y="0"/>
              <a:ext cx="12191999" cy="1520952"/>
            </a:xfrm>
            <a:prstGeom prst="rect">
              <a:avLst/>
            </a:prstGeom>
          </p:spPr>
        </p:pic>
        <p:pic>
          <p:nvPicPr>
            <p:cNvPr id="6" name="object 5">
              <a:extLst>
                <a:ext uri="{FF2B5EF4-FFF2-40B4-BE49-F238E27FC236}">
                  <a16:creationId xmlns="" xmlns:a16="http://schemas.microsoft.com/office/drawing/2014/main" id="{27CCA552-2D62-E63E-E4DB-9CC9D027A021}"/>
                </a:ext>
              </a:extLst>
            </p:cNvPr>
            <p:cNvPicPr/>
            <p:nvPr/>
          </p:nvPicPr>
          <p:blipFill>
            <a:blip r:embed="rId3" cstate="print"/>
            <a:stretch>
              <a:fillRect/>
            </a:stretch>
          </p:blipFill>
          <p:spPr>
            <a:xfrm>
              <a:off x="0" y="1360932"/>
              <a:ext cx="12191999" cy="224027"/>
            </a:xfrm>
            <a:prstGeom prst="rect">
              <a:avLst/>
            </a:prstGeom>
          </p:spPr>
        </p:pic>
      </p:grpSp>
      <p:sp>
        <p:nvSpPr>
          <p:cNvPr id="8" name="TextBox 7">
            <a:extLst>
              <a:ext uri="{FF2B5EF4-FFF2-40B4-BE49-F238E27FC236}">
                <a16:creationId xmlns="" xmlns:a16="http://schemas.microsoft.com/office/drawing/2014/main" id="{AE33CFF8-C4D3-8582-4C9F-E7DDC9869948}"/>
              </a:ext>
            </a:extLst>
          </p:cNvPr>
          <p:cNvSpPr txBox="1"/>
          <p:nvPr/>
        </p:nvSpPr>
        <p:spPr>
          <a:xfrm>
            <a:off x="11277600" y="6248400"/>
            <a:ext cx="438149" cy="307777"/>
          </a:xfrm>
          <a:prstGeom prst="rect">
            <a:avLst/>
          </a:prstGeom>
          <a:noFill/>
        </p:spPr>
        <p:txBody>
          <a:bodyPr wrap="square" rtlCol="0">
            <a:spAutoFit/>
          </a:bodyPr>
          <a:lstStyle/>
          <a:p>
            <a:pPr algn="ctr"/>
            <a:r>
              <a:rPr lang="en-US" sz="1400" dirty="0">
                <a:solidFill>
                  <a:schemeClr val="bg1"/>
                </a:solidFill>
              </a:rPr>
              <a:t>6</a:t>
            </a:r>
          </a:p>
        </p:txBody>
      </p:sp>
    </p:spTree>
    <p:extLst>
      <p:ext uri="{BB962C8B-B14F-4D97-AF65-F5344CB8AC3E}">
        <p14:creationId xmlns:p14="http://schemas.microsoft.com/office/powerpoint/2010/main" val="2870909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7CBCC25-15F3-3500-5308-B7578A7F87FD}"/>
              </a:ext>
            </a:extLst>
          </p:cNvPr>
          <p:cNvSpPr>
            <a:spLocks noGrp="1"/>
          </p:cNvSpPr>
          <p:nvPr>
            <p:ph type="title"/>
          </p:nvPr>
        </p:nvSpPr>
        <p:spPr>
          <a:xfrm>
            <a:off x="418414" y="155828"/>
            <a:ext cx="11355171" cy="492443"/>
          </a:xfrm>
        </p:spPr>
        <p:txBody>
          <a:bodyPr/>
          <a:lstStyle/>
          <a:p>
            <a:r>
              <a:rPr lang="en-US" dirty="0"/>
              <a:t>Detailed Discussion</a:t>
            </a:r>
          </a:p>
        </p:txBody>
      </p:sp>
      <p:sp>
        <p:nvSpPr>
          <p:cNvPr id="3" name="Text Placeholder 2">
            <a:extLst>
              <a:ext uri="{FF2B5EF4-FFF2-40B4-BE49-F238E27FC236}">
                <a16:creationId xmlns="" xmlns:a16="http://schemas.microsoft.com/office/drawing/2014/main" id="{E68BF3BE-A1A9-E2AD-92DD-411AA7351A2A}"/>
              </a:ext>
            </a:extLst>
          </p:cNvPr>
          <p:cNvSpPr>
            <a:spLocks noGrp="1"/>
          </p:cNvSpPr>
          <p:nvPr>
            <p:ph type="body" idx="1"/>
          </p:nvPr>
        </p:nvSpPr>
        <p:spPr>
          <a:xfrm>
            <a:off x="476782" y="1447800"/>
            <a:ext cx="11238433" cy="1231106"/>
          </a:xfrm>
        </p:spPr>
        <p:txBody>
          <a:bodyPr/>
          <a:lstStyle/>
          <a:p>
            <a:pPr algn="ctr"/>
            <a:r>
              <a:rPr lang="en-US" sz="4000" b="1" dirty="0"/>
              <a:t>Specific analysis of various flexible beneficiaries</a:t>
            </a:r>
          </a:p>
        </p:txBody>
      </p:sp>
      <p:grpSp>
        <p:nvGrpSpPr>
          <p:cNvPr id="4" name="object 3">
            <a:extLst>
              <a:ext uri="{FF2B5EF4-FFF2-40B4-BE49-F238E27FC236}">
                <a16:creationId xmlns="" xmlns:a16="http://schemas.microsoft.com/office/drawing/2014/main" id="{38A3C047-2C5A-5343-ABCF-51540D8F8F47}"/>
              </a:ext>
            </a:extLst>
          </p:cNvPr>
          <p:cNvGrpSpPr/>
          <p:nvPr/>
        </p:nvGrpSpPr>
        <p:grpSpPr>
          <a:xfrm rot="10800000">
            <a:off x="0" y="5562599"/>
            <a:ext cx="12191999" cy="1278194"/>
            <a:chOff x="0" y="0"/>
            <a:chExt cx="12191999" cy="1584959"/>
          </a:xfrm>
        </p:grpSpPr>
        <p:pic>
          <p:nvPicPr>
            <p:cNvPr id="5" name="object 4">
              <a:extLst>
                <a:ext uri="{FF2B5EF4-FFF2-40B4-BE49-F238E27FC236}">
                  <a16:creationId xmlns="" xmlns:a16="http://schemas.microsoft.com/office/drawing/2014/main" id="{D5E7C2A7-8366-0126-7A74-43C4E312CE12}"/>
                </a:ext>
              </a:extLst>
            </p:cNvPr>
            <p:cNvPicPr/>
            <p:nvPr/>
          </p:nvPicPr>
          <p:blipFill>
            <a:blip r:embed="rId2" cstate="print"/>
            <a:stretch>
              <a:fillRect/>
            </a:stretch>
          </p:blipFill>
          <p:spPr>
            <a:xfrm>
              <a:off x="0" y="0"/>
              <a:ext cx="12191999" cy="1520952"/>
            </a:xfrm>
            <a:prstGeom prst="rect">
              <a:avLst/>
            </a:prstGeom>
          </p:spPr>
        </p:pic>
        <p:pic>
          <p:nvPicPr>
            <p:cNvPr id="6" name="object 5">
              <a:extLst>
                <a:ext uri="{FF2B5EF4-FFF2-40B4-BE49-F238E27FC236}">
                  <a16:creationId xmlns="" xmlns:a16="http://schemas.microsoft.com/office/drawing/2014/main" id="{CD71837A-34B1-5DA6-7A98-39B5D9D9AD8A}"/>
                </a:ext>
              </a:extLst>
            </p:cNvPr>
            <p:cNvPicPr/>
            <p:nvPr/>
          </p:nvPicPr>
          <p:blipFill>
            <a:blip r:embed="rId3" cstate="print"/>
            <a:stretch>
              <a:fillRect/>
            </a:stretch>
          </p:blipFill>
          <p:spPr>
            <a:xfrm>
              <a:off x="0" y="1360932"/>
              <a:ext cx="12191999" cy="224027"/>
            </a:xfrm>
            <a:prstGeom prst="rect">
              <a:avLst/>
            </a:prstGeom>
          </p:spPr>
        </p:pic>
      </p:grpSp>
      <p:sp>
        <p:nvSpPr>
          <p:cNvPr id="8" name="TextBox 7">
            <a:extLst>
              <a:ext uri="{FF2B5EF4-FFF2-40B4-BE49-F238E27FC236}">
                <a16:creationId xmlns="" xmlns:a16="http://schemas.microsoft.com/office/drawing/2014/main" id="{2613860E-BC2D-F5E0-86F4-913EAD32B5A9}"/>
              </a:ext>
            </a:extLst>
          </p:cNvPr>
          <p:cNvSpPr txBox="1"/>
          <p:nvPr/>
        </p:nvSpPr>
        <p:spPr>
          <a:xfrm>
            <a:off x="11277600" y="6248400"/>
            <a:ext cx="438149" cy="307777"/>
          </a:xfrm>
          <a:prstGeom prst="rect">
            <a:avLst/>
          </a:prstGeom>
          <a:noFill/>
        </p:spPr>
        <p:txBody>
          <a:bodyPr wrap="square" rtlCol="0">
            <a:spAutoFit/>
          </a:bodyPr>
          <a:lstStyle/>
          <a:p>
            <a:pPr algn="ctr"/>
            <a:r>
              <a:rPr lang="en-US" sz="1400" dirty="0">
                <a:solidFill>
                  <a:schemeClr val="bg1"/>
                </a:solidFill>
              </a:rPr>
              <a:t>7</a:t>
            </a:r>
          </a:p>
        </p:txBody>
      </p:sp>
    </p:spTree>
    <p:extLst>
      <p:ext uri="{BB962C8B-B14F-4D97-AF65-F5344CB8AC3E}">
        <p14:creationId xmlns:p14="http://schemas.microsoft.com/office/powerpoint/2010/main" val="23557090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21059D8-98D9-A855-59BD-02708D72547D}"/>
              </a:ext>
            </a:extLst>
          </p:cNvPr>
          <p:cNvSpPr>
            <a:spLocks noGrp="1"/>
          </p:cNvSpPr>
          <p:nvPr>
            <p:ph type="title"/>
          </p:nvPr>
        </p:nvSpPr>
        <p:spPr>
          <a:xfrm>
            <a:off x="418414" y="155828"/>
            <a:ext cx="11355171" cy="492443"/>
          </a:xfrm>
        </p:spPr>
        <p:txBody>
          <a:bodyPr/>
          <a:lstStyle/>
          <a:p>
            <a:r>
              <a:rPr lang="en-US" u="none" dirty="0"/>
              <a:t>Charity and Estate and Income Tax Planning</a:t>
            </a:r>
          </a:p>
        </p:txBody>
      </p:sp>
      <p:sp>
        <p:nvSpPr>
          <p:cNvPr id="3" name="Text Placeholder 2">
            <a:extLst>
              <a:ext uri="{FF2B5EF4-FFF2-40B4-BE49-F238E27FC236}">
                <a16:creationId xmlns="" xmlns:a16="http://schemas.microsoft.com/office/drawing/2014/main" id="{5618A6AA-BE5D-44D2-832A-CD0604EA5301}"/>
              </a:ext>
            </a:extLst>
          </p:cNvPr>
          <p:cNvSpPr>
            <a:spLocks noGrp="1"/>
          </p:cNvSpPr>
          <p:nvPr>
            <p:ph type="body" idx="1"/>
          </p:nvPr>
        </p:nvSpPr>
        <p:spPr>
          <a:xfrm>
            <a:off x="476783" y="1371345"/>
            <a:ext cx="11238433" cy="3385542"/>
          </a:xfrm>
        </p:spPr>
        <p:txBody>
          <a:bodyPr/>
          <a:lstStyle/>
          <a:p>
            <a:r>
              <a:rPr lang="en-US" dirty="0"/>
              <a:t>This may also provide an additional opportunity for estate tax planning by having income paid over to a charitable lead trust (“CLT”) for which the trust would get a Section 642(c) charitable deduction.</a:t>
            </a:r>
          </a:p>
          <a:p>
            <a:endParaRPr lang="en-US" dirty="0"/>
          </a:p>
          <a:p>
            <a:r>
              <a:rPr lang="en-US" dirty="0"/>
              <a:t>Having a trust given gross income to charity can be better than giving the income to a beneficiary for that beneficiary to give the income to charity. The individual will face the Pease deduction limiting which cuts back itemized deductions, the beneficiary will have to exceed the standard deduction and would face the 20%, 30</a:t>
            </a:r>
            <a:r>
              <a:rPr lang="en-US" dirty="0" smtClean="0"/>
              <a:t>%, 50% </a:t>
            </a:r>
            <a:r>
              <a:rPr lang="en-US" dirty="0"/>
              <a:t>and </a:t>
            </a:r>
            <a:r>
              <a:rPr lang="en-US" dirty="0" smtClean="0"/>
              <a:t>60</a:t>
            </a:r>
            <a:r>
              <a:rPr lang="en-US" dirty="0"/>
              <a:t>% limitations. Trusts do not.</a:t>
            </a:r>
          </a:p>
          <a:p>
            <a:endParaRPr lang="en-US" dirty="0"/>
          </a:p>
          <a:p>
            <a:r>
              <a:rPr lang="en-US" dirty="0"/>
              <a:t>If the trust pays it over to a zeroed out CLAT, the distributing the trust should get a 642(c) deduction.  The CLAT will not have any taxable income and possibly a portion of the payment can be preserved for the family, if the CLAT has good investment experience.</a:t>
            </a:r>
          </a:p>
        </p:txBody>
      </p:sp>
      <p:grpSp>
        <p:nvGrpSpPr>
          <p:cNvPr id="4" name="object 3">
            <a:extLst>
              <a:ext uri="{FF2B5EF4-FFF2-40B4-BE49-F238E27FC236}">
                <a16:creationId xmlns="" xmlns:a16="http://schemas.microsoft.com/office/drawing/2014/main" id="{F8370155-476B-97D2-9B1A-661050BD9E63}"/>
              </a:ext>
            </a:extLst>
          </p:cNvPr>
          <p:cNvGrpSpPr/>
          <p:nvPr/>
        </p:nvGrpSpPr>
        <p:grpSpPr>
          <a:xfrm rot="10800000">
            <a:off x="0" y="5562599"/>
            <a:ext cx="12191999" cy="1278194"/>
            <a:chOff x="0" y="0"/>
            <a:chExt cx="12191999" cy="1584959"/>
          </a:xfrm>
        </p:grpSpPr>
        <p:pic>
          <p:nvPicPr>
            <p:cNvPr id="5" name="object 4">
              <a:extLst>
                <a:ext uri="{FF2B5EF4-FFF2-40B4-BE49-F238E27FC236}">
                  <a16:creationId xmlns="" xmlns:a16="http://schemas.microsoft.com/office/drawing/2014/main" id="{438A656B-BE4A-142E-255D-D4CD2C97BC59}"/>
                </a:ext>
              </a:extLst>
            </p:cNvPr>
            <p:cNvPicPr/>
            <p:nvPr/>
          </p:nvPicPr>
          <p:blipFill>
            <a:blip r:embed="rId2" cstate="print"/>
            <a:stretch>
              <a:fillRect/>
            </a:stretch>
          </p:blipFill>
          <p:spPr>
            <a:xfrm>
              <a:off x="0" y="0"/>
              <a:ext cx="12191999" cy="1520952"/>
            </a:xfrm>
            <a:prstGeom prst="rect">
              <a:avLst/>
            </a:prstGeom>
          </p:spPr>
        </p:pic>
        <p:pic>
          <p:nvPicPr>
            <p:cNvPr id="6" name="object 5">
              <a:extLst>
                <a:ext uri="{FF2B5EF4-FFF2-40B4-BE49-F238E27FC236}">
                  <a16:creationId xmlns="" xmlns:a16="http://schemas.microsoft.com/office/drawing/2014/main" id="{24399615-18EF-CA36-773A-6B61ECDF08EE}"/>
                </a:ext>
              </a:extLst>
            </p:cNvPr>
            <p:cNvPicPr/>
            <p:nvPr/>
          </p:nvPicPr>
          <p:blipFill>
            <a:blip r:embed="rId3" cstate="print"/>
            <a:stretch>
              <a:fillRect/>
            </a:stretch>
          </p:blipFill>
          <p:spPr>
            <a:xfrm>
              <a:off x="0" y="1360932"/>
              <a:ext cx="12191999" cy="224027"/>
            </a:xfrm>
            <a:prstGeom prst="rect">
              <a:avLst/>
            </a:prstGeom>
          </p:spPr>
        </p:pic>
      </p:grpSp>
      <p:sp>
        <p:nvSpPr>
          <p:cNvPr id="8" name="TextBox 7">
            <a:extLst>
              <a:ext uri="{FF2B5EF4-FFF2-40B4-BE49-F238E27FC236}">
                <a16:creationId xmlns="" xmlns:a16="http://schemas.microsoft.com/office/drawing/2014/main" id="{0F3DCBED-1E05-1259-F12F-CB400BF26178}"/>
              </a:ext>
            </a:extLst>
          </p:cNvPr>
          <p:cNvSpPr txBox="1"/>
          <p:nvPr/>
        </p:nvSpPr>
        <p:spPr>
          <a:xfrm>
            <a:off x="11277600" y="6248400"/>
            <a:ext cx="438149" cy="307777"/>
          </a:xfrm>
          <a:prstGeom prst="rect">
            <a:avLst/>
          </a:prstGeom>
          <a:noFill/>
        </p:spPr>
        <p:txBody>
          <a:bodyPr wrap="square" rtlCol="0">
            <a:spAutoFit/>
          </a:bodyPr>
          <a:lstStyle/>
          <a:p>
            <a:pPr algn="ctr"/>
            <a:r>
              <a:rPr lang="en-US" sz="1400" dirty="0">
                <a:solidFill>
                  <a:schemeClr val="bg1"/>
                </a:solidFill>
              </a:rPr>
              <a:t>8</a:t>
            </a:r>
          </a:p>
        </p:txBody>
      </p:sp>
    </p:spTree>
    <p:extLst>
      <p:ext uri="{BB962C8B-B14F-4D97-AF65-F5344CB8AC3E}">
        <p14:creationId xmlns:p14="http://schemas.microsoft.com/office/powerpoint/2010/main" val="7531743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173567B4B0FF74791E08A8A7F384545" ma:contentTypeVersion="14" ma:contentTypeDescription="Create a new document." ma:contentTypeScope="" ma:versionID="c7f855b08824e86d77a19bd626805a0d">
  <xsd:schema xmlns:xsd="http://www.w3.org/2001/XMLSchema" xmlns:xs="http://www.w3.org/2001/XMLSchema" xmlns:p="http://schemas.microsoft.com/office/2006/metadata/properties" xmlns:ns2="3e6757a2-e2d1-4cd1-a2ce-d5154e03349e" xmlns:ns3="0b261bc0-61ff-47cb-bba4-d89fc94f950b" targetNamespace="http://schemas.microsoft.com/office/2006/metadata/properties" ma:root="true" ma:fieldsID="560ddba4b30825d84b2c5519082232a5" ns2:_="" ns3:_="">
    <xsd:import namespace="3e6757a2-e2d1-4cd1-a2ce-d5154e03349e"/>
    <xsd:import namespace="0b261bc0-61ff-47cb-bba4-d89fc94f950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LengthInSeconds" minOccurs="0"/>
                <xsd:element ref="ns2:MediaServiceLocation" minOccurs="0"/>
                <xsd:element ref="ns2:MediaServiceOCR"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6757a2-e2d1-4cd1-a2ce-d5154e03349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Location" ma:index="17" nillable="true" ma:displayName="Location"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baa4f26e-e359-466f-9122-edfecaeafaa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b261bc0-61ff-47cb-bba4-d89fc94f950b"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3360ceeb-1207-4619-b6ae-6a3316bd6522}" ma:internalName="TaxCatchAll" ma:showField="CatchAllData" ma:web="0b261bc0-61ff-47cb-bba4-d89fc94f950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7412E99-DA28-45DF-A2A3-69D57F87AD92}">
  <ds:schemaRefs>
    <ds:schemaRef ds:uri="http://schemas.microsoft.com/sharepoint/v3/contenttype/forms"/>
  </ds:schemaRefs>
</ds:datastoreItem>
</file>

<file path=customXml/itemProps2.xml><?xml version="1.0" encoding="utf-8"?>
<ds:datastoreItem xmlns:ds="http://schemas.openxmlformats.org/officeDocument/2006/customXml" ds:itemID="{53FD8F1B-51A7-405B-A679-448B4A28CD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6757a2-e2d1-4cd1-a2ce-d5154e03349e"/>
    <ds:schemaRef ds:uri="0b261bc0-61ff-47cb-bba4-d89fc94f950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2330</TotalTime>
  <Words>3406</Words>
  <Application>Microsoft Office PowerPoint</Application>
  <PresentationFormat>Widescreen</PresentationFormat>
  <Paragraphs>175</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Wingdings</vt:lpstr>
      <vt:lpstr>Office Theme</vt:lpstr>
      <vt:lpstr>Flex Your Beneficiaries: Reducing the Income Tax  Burden on Non-Grantor Trusts</vt:lpstr>
      <vt:lpstr>Introduction</vt:lpstr>
      <vt:lpstr>Trust Tax Rates</vt:lpstr>
      <vt:lpstr>Why Flexible Beneficiary Trusts</vt:lpstr>
      <vt:lpstr>Planning is the Key to Benefit from a Flexible Beneficiary Trust</vt:lpstr>
      <vt:lpstr>Who Might Be a Flexible Beneficiary?</vt:lpstr>
      <vt:lpstr>How Can I Create a Flexible Beneficiary Trust for a Client?</vt:lpstr>
      <vt:lpstr>Detailed Discussion</vt:lpstr>
      <vt:lpstr>Charity and Estate and Income Tax Planning</vt:lpstr>
      <vt:lpstr>Reduce Income Tax on Trust Income by Distributing Gross  Income to Charity</vt:lpstr>
      <vt:lpstr>Reduce Income Tax on Trust Income by Distributing Gross  Income to a Charitable Lead Trust</vt:lpstr>
      <vt:lpstr>Reduce Income Tax on Trust Income by Distributing DNI  to Beneficiaries</vt:lpstr>
      <vt:lpstr>Distributing DNI Among a Class of Beneficiaries that May  Include the Spouses of Descendants</vt:lpstr>
      <vt:lpstr>Distributing DNI Among a Class of Beneficiaries that  Includes Other Trusts, Such as CRTs for Descendants</vt:lpstr>
      <vt:lpstr>Consider this for Qualified Plan Assets</vt:lpstr>
      <vt:lpstr>More on Distributing DNI to CRTs for Descendants</vt:lpstr>
      <vt:lpstr>Distributing DNI to an S Corporation Which Has Descendants  or a QSSTs for Descendants as its Shareholders</vt:lpstr>
      <vt:lpstr>Non-grantor trust with beneficiary as taxpayer using QSST/S-Corp</vt:lpstr>
      <vt:lpstr>QSST/S-Corporation for Retirement Assets </vt:lpstr>
      <vt:lpstr>Summary &amp; Conclusions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Flexible Beneficiary Trusts Webinar Feb 2022</dc:title>
  <dc:creator>Matthew Tove</dc:creator>
  <cp:lastModifiedBy>Jonathan Blattmachr</cp:lastModifiedBy>
  <cp:revision>62</cp:revision>
  <dcterms:created xsi:type="dcterms:W3CDTF">2022-02-26T17:25:05Z</dcterms:created>
  <dcterms:modified xsi:type="dcterms:W3CDTF">2022-10-06T17:46:30Z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2022-02-09T00:00:00Z</vt:filetime>
  </property>
  <property fmtid="{D5CDD505-2E9C-101B-9397-08002B2CF9AE}" pid="3" name="Creator">
    <vt:lpwstr>Microsoft® PowerPoint® for Microsoft 365</vt:lpwstr>
  </property>
  <property fmtid="{D5CDD505-2E9C-101B-9397-08002B2CF9AE}" pid="4" name="LastSaved">
    <vt:filetime>2022-02-26T00:00:00Z</vt:filetime>
  </property>
</Properties>
</file>