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5143500" type="screen16x9"/>
  <p:notesSz cx="6858000" cy="9144000"/>
  <p:embeddedFontLst>
    <p:embeddedFont>
      <p:font typeface="Economica" panose="020B060402020202020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Helvetica Neue" panose="020B0604020202020204" charset="0"/>
      <p:regular r:id="rId59"/>
      <p:bold r:id="rId60"/>
      <p:italic r:id="rId61"/>
      <p:boldItalic r:id="rId62"/>
    </p:embeddedFont>
    <p:embeddedFont>
      <p:font typeface="Roboto" panose="02000000000000000000" pitchFamily="2"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4fd1bf26f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4fd1bf26f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967006d9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3967006d9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967006d91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3967006d9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97b358f1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97b358f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967006d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3967006d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34fd1bf26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34fd1bf26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4fd1bf26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34fd1bf26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34fd1bf26f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34fd1bf26f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4fd1bf26f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34fd1bf26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4fd1bf26f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34fd1bf26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4fd1bf26f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34fd1bf26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34fd1bf26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4fd1bf26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34fd1bf26f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34fd1bf26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34fd1bf26f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34fd1bf26f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4fd1bf26f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34fd1bf26f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34fd1bf26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34fd1bf26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34fd1bf26f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34fd1bf26f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34fd1bf26f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34fd1bf26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34fd1bf26f_0_5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34fd1bf26f_0_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e42bbc1c2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e42bbc1c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34fd1bf26f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34fd1bf26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34fd1bf26f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34fd1bf26f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34fd1bf26f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34fd1bf26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3ad8183ba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3ad8183ba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34fd1bf26f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34fd1bf26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34fd1bf26f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34fd1bf26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34fd1bf26f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34fd1bf26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34fd1bf26f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34fd1bf26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34fd1bf26f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34fd1bf26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3ad8183b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3ad8183b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34fd1bf26f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34fd1bf26f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34fd1bf26f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34fd1bf26f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397b358f1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397b358f1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967006d91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3967006d9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3967006d91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3967006d9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3967006d91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33967006d9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3967006d91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3967006d9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34fd1bf26f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34fd1bf26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397b358f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397b358f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334fd1bf26f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334fd1bf26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34fd1bf26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34fd1bf26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34fd1bf26f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34fd1bf26f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34fd1bf26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34fd1bf2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34fd1bf26f_0_6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34fd1bf26f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4fd1bf26f_0_5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4fd1bf26f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2,500 lawyers surveyed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34fd1bf26f_0_6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34fd1bf26f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3967006d9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3967006d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txBody>
          <a:bodyPr/>
          <a:lstStyle/>
          <a:p>
            <a:endParaRPr lang="en-US"/>
          </a:p>
        </p:txBody>
      </p:sp>
      <p:sp>
        <p:nvSpPr>
          <p:cNvPr id="12" name="Google Shape;12;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txBody>
          <a:bodyPr/>
          <a:lstStyle/>
          <a:p>
            <a:endParaRPr lang="en-US"/>
          </a:p>
        </p:txBody>
      </p:sp>
      <p:sp>
        <p:nvSpPr>
          <p:cNvPr id="13" name="Google Shape;13;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400"/>
              <a:buNone/>
              <a:defRPr sz="34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4" name="Google Shape;14;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Helvetica Neue"/>
              <a:buNone/>
              <a:defRPr sz="2100">
                <a:latin typeface="Helvetica Neue"/>
                <a:ea typeface="Helvetica Neue"/>
                <a:cs typeface="Helvetica Neue"/>
                <a:sym typeface="Helvetica Neue"/>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2"/>
              </a:buClr>
              <a:buSzPts val="15500"/>
              <a:buNone/>
              <a:defRPr sz="155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0" name="Google Shape;60;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1" name="Google Shape;61;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9" name="Google Shape;19;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400"/>
              <a:buNone/>
              <a:defRPr sz="34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3400"/>
              <a:buNone/>
              <a:defRPr sz="3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4" name="Google Shape;24;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3400"/>
              <a:buNone/>
              <a:defRPr sz="3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8" name="Google Shape;28;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rtl="0">
              <a:spcBef>
                <a:spcPts val="0"/>
              </a:spcBef>
              <a:spcAft>
                <a:spcPts val="0"/>
              </a:spcAft>
              <a:buSzPts val="3400"/>
              <a:buNone/>
              <a:defRPr sz="34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69981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400"/>
              <a:buNone/>
              <a:defRPr sz="3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6" name="Google Shape;36;p7"/>
          <p:cNvSpPr txBox="1">
            <a:spLocks noGrp="1"/>
          </p:cNvSpPr>
          <p:nvPr>
            <p:ph type="body" idx="1"/>
          </p:nvPr>
        </p:nvSpPr>
        <p:spPr>
          <a:xfrm>
            <a:off x="311700" y="1399400"/>
            <a:ext cx="6336000" cy="27849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490250" y="450150"/>
            <a:ext cx="79821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3400"/>
              <a:buNone/>
              <a:defRPr sz="3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265500" y="929275"/>
            <a:ext cx="4045200" cy="1786200"/>
          </a:xfrm>
          <a:prstGeom prst="rect">
            <a:avLst/>
          </a:prstGeom>
          <a:noFill/>
        </p:spPr>
        <p:txBody>
          <a:bodyPr spcFirstLastPara="1" wrap="square" lIns="91425" tIns="91425" rIns="91425" bIns="91425" anchor="b" anchorCtr="0">
            <a:normAutofit/>
          </a:bodyPr>
          <a:lstStyle>
            <a:lvl1pPr lvl="0" algn="ctr" rtl="0">
              <a:spcBef>
                <a:spcPts val="0"/>
              </a:spcBef>
              <a:spcAft>
                <a:spcPts val="0"/>
              </a:spcAft>
              <a:buSzPts val="3400"/>
              <a:buNone/>
              <a:defRPr sz="3400"/>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000"/>
              <a:buFont typeface="Helvetica Neue"/>
              <a:buNone/>
              <a:defRPr sz="2000">
                <a:latin typeface="Helvetica Neue"/>
                <a:ea typeface="Helvetica Neue"/>
                <a:cs typeface="Helvetica Neue"/>
                <a:sym typeface="Helvetica Neue"/>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2200"/>
              <a:buNone/>
              <a:defRPr sz="2200"/>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rtl="0">
              <a:spcBef>
                <a:spcPts val="0"/>
              </a:spcBef>
              <a:spcAft>
                <a:spcPts val="0"/>
              </a:spcAft>
              <a:buClr>
                <a:schemeClr val="dk1"/>
              </a:buClr>
              <a:buSzPts val="3400"/>
              <a:buFont typeface="Helvetica Neue"/>
              <a:buNone/>
              <a:defRPr sz="3400" b="1">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Helvetica Neue"/>
              <a:buChar char="●"/>
              <a:defRPr sz="1800">
                <a:solidFill>
                  <a:schemeClr val="dk1"/>
                </a:solidFill>
                <a:latin typeface="Helvetica Neue"/>
                <a:ea typeface="Helvetica Neue"/>
                <a:cs typeface="Helvetica Neue"/>
                <a:sym typeface="Helvetica Neue"/>
              </a:defRPr>
            </a:lvl1pPr>
            <a:lvl2pPr marL="914400" lvl="1"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2pPr>
            <a:lvl3pPr marL="1371600" lvl="2"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3pPr>
            <a:lvl4pPr marL="1828800" lvl="3"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4pPr>
            <a:lvl5pPr marL="2286000" lvl="4"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5pPr>
            <a:lvl6pPr marL="2743200" lvl="5"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6pPr>
            <a:lvl7pPr marL="3200400" lvl="6"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7pPr>
            <a:lvl8pPr marL="3657600" lvl="7"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8pPr>
            <a:lvl9pPr marL="4114800" lvl="8" indent="-317500" rtl="0">
              <a:lnSpc>
                <a:spcPct val="115000"/>
              </a:lnSpc>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4">
            <a:alphaModFix/>
          </a:blip>
          <a:stretch>
            <a:fillRect/>
          </a:stretch>
        </p:blipFill>
        <p:spPr>
          <a:xfrm>
            <a:off x="7049400" y="4412225"/>
            <a:ext cx="1538647" cy="39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psychologytoday.com/us/basics/resilience" TargetMode="External"/><Relationship Id="rId7" Type="http://schemas.openxmlformats.org/officeDocument/2006/relationships/hyperlink" Target="https://www.psychologytoday.com/us/basics/creativity"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psychologytoday.com/us/basics/productivity" TargetMode="External"/><Relationship Id="rId5" Type="http://schemas.openxmlformats.org/officeDocument/2006/relationships/hyperlink" Target="https://www.psychologytoday.com/us/basics/burnout" TargetMode="External"/><Relationship Id="rId4" Type="http://schemas.openxmlformats.org/officeDocument/2006/relationships/hyperlink" Target="https://www.psychologytoday.com/us/basics/motivation"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3390/healthcare11040536"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unmind.com/handbooks/the-state-of-wellbeing-in-law-2024"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forbes.com/sites/pauladavis/2023/05/18/lawyer-strong-the-legal-professions-journey-toward-well-being/?sh=638e93322b0a"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cegworldwide.com/downloads/ebwp/wp_ceg_best_practices_of_elite_advisors.pdf?elq=a3531c3320394847859e611b4b4bc637&amp;elqCampaignId="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cegworldwide.com/downloads/ebwp/wp_ceg_best_practices_of_elite_advisors.pdf?elq=a3531c3320394847859e611b4b4bc637&amp;elqCampaignId="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www.cegworldwide.com/downloads/ebwp/wp_ceg_best_practices_of_elite_advisors.pdf?elq=a3531c3320394847859e611b4b4bc637&amp;elqCampaignId="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www.cegworldwide.com/downloads/ebwp/wp_ceg_best_practices_of_elite_advisors.pdf?elq=a3531c3320394847859e611b4b4bc637&amp;elqCampaignId="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drive.google.com/file/d/1yfKnEklouclnMFb7Qfj79v2tYniM9Dny/view"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americanbar.org/groups/lawyer_assistance/resources/lap_programs_by_state/"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www.lawyerswithdepression.com/" TargetMode="External"/><Relationship Id="rId4" Type="http://schemas.openxmlformats.org/officeDocument/2006/relationships/hyperlink" Target="https://www.lclma.org/resources/substance-abuse-and-chemical-dependency-resource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amanda@koplinconsulting.com"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orbes.com/sites/pauladavis/2023/05/18/lawyer-strong-the-legal-professions-journey-toward-well-being/?sh=638e93322b0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law.com/americanlawyer/2023/05/18/theres-a-lot-of-backlog-to-address-why-mental-health-in-the-legal-profession-is-getting-wors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3390/healthcare1104053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nbc.com/2019/05/22/financial-advisors-are-more-stressed-out-than-their-clients-study.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ctrTitle"/>
          </p:nvPr>
        </p:nvSpPr>
        <p:spPr>
          <a:xfrm>
            <a:off x="3103500" y="930725"/>
            <a:ext cx="2937000" cy="2678100"/>
          </a:xfrm>
          <a:prstGeom prst="rect">
            <a:avLst/>
          </a:prstGeom>
        </p:spPr>
        <p:txBody>
          <a:bodyPr spcFirstLastPara="1" wrap="square" lIns="91425" tIns="91425" rIns="91425" bIns="91425" anchor="b" anchorCtr="0">
            <a:spAutoFit/>
          </a:bodyPr>
          <a:lstStyle/>
          <a:p>
            <a:pPr marL="0" lvl="0" indent="0" algn="ctr" rtl="0">
              <a:spcBef>
                <a:spcPts val="0"/>
              </a:spcBef>
              <a:spcAft>
                <a:spcPts val="0"/>
              </a:spcAft>
              <a:buNone/>
            </a:pPr>
            <a:r>
              <a:rPr lang="en" sz="2700"/>
              <a:t>Lawyers, Financial Professionals,  and Mental Health Concerns:</a:t>
            </a:r>
            <a:endParaRPr sz="2700"/>
          </a:p>
        </p:txBody>
      </p:sp>
      <p:sp>
        <p:nvSpPr>
          <p:cNvPr id="67" name="Google Shape;67;p14"/>
          <p:cNvSpPr txBox="1">
            <a:spLocks noGrp="1"/>
          </p:cNvSpPr>
          <p:nvPr>
            <p:ph type="subTitle" idx="1"/>
          </p:nvPr>
        </p:nvSpPr>
        <p:spPr>
          <a:xfrm>
            <a:off x="3044700" y="3608830"/>
            <a:ext cx="3054600" cy="701400"/>
          </a:xfrm>
          <a:prstGeom prst="rect">
            <a:avLst/>
          </a:prstGeom>
        </p:spPr>
        <p:txBody>
          <a:bodyPr spcFirstLastPara="1" wrap="square" lIns="91425" tIns="91425" rIns="91425" bIns="91425" anchor="t" anchorCtr="0">
            <a:normAutofit fontScale="47500" lnSpcReduction="10000"/>
          </a:bodyPr>
          <a:lstStyle/>
          <a:p>
            <a:pPr marL="0" lvl="0" indent="0" algn="ctr" rtl="0">
              <a:spcBef>
                <a:spcPts val="0"/>
              </a:spcBef>
              <a:spcAft>
                <a:spcPts val="0"/>
              </a:spcAft>
              <a:buNone/>
            </a:pPr>
            <a:r>
              <a:rPr lang="en" sz="3900">
                <a:solidFill>
                  <a:srgbClr val="222222"/>
                </a:solidFill>
              </a:rPr>
              <a:t>Making the case for change</a:t>
            </a:r>
            <a:endParaRPr sz="3900">
              <a:solidFill>
                <a:srgbClr val="22222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Financial Advisors and Stress Cont’d</a:t>
            </a:r>
            <a:endParaRPr/>
          </a:p>
        </p:txBody>
      </p:sp>
      <p:sp>
        <p:nvSpPr>
          <p:cNvPr id="125" name="Google Shape;125;p2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20000"/>
          </a:bodyPr>
          <a:lstStyle/>
          <a:p>
            <a:pPr marL="457200" lvl="0" indent="-381000" algn="l" rtl="0">
              <a:spcBef>
                <a:spcPts val="0"/>
              </a:spcBef>
              <a:spcAft>
                <a:spcPts val="0"/>
              </a:spcAft>
              <a:buClr>
                <a:schemeClr val="dk1"/>
              </a:buClr>
              <a:buSzPts val="2400"/>
              <a:buFont typeface="Calibri"/>
              <a:buChar char="●"/>
            </a:pPr>
            <a:r>
              <a:rPr lang="en">
                <a:solidFill>
                  <a:schemeClr val="dk1"/>
                </a:solidFill>
                <a:latin typeface="Calibri"/>
                <a:ea typeface="Calibri"/>
                <a:cs typeface="Calibri"/>
                <a:sym typeface="Calibri"/>
              </a:rPr>
              <a:t>Many independent RIA financial advisors worry about their business’s health and future.</a:t>
            </a: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
                <a:solidFill>
                  <a:schemeClr val="dk1"/>
                </a:solidFill>
                <a:latin typeface="Calibri"/>
                <a:ea typeface="Calibri"/>
                <a:cs typeface="Calibri"/>
                <a:sym typeface="Calibri"/>
              </a:rPr>
              <a:t>Survey Findings (Financial Planning Association):</a:t>
            </a:r>
            <a:endParaRPr>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   Only 18% are satisfied with their business’s profitability</a:t>
            </a:r>
            <a:endParaRPr sz="1800">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   Only 15% are satisfied with its growth trajectory</a:t>
            </a:r>
            <a:endParaRPr sz="1800">
              <a:solidFill>
                <a:schemeClr val="dk1"/>
              </a:solidFill>
              <a:latin typeface="Calibri"/>
              <a:ea typeface="Calibri"/>
              <a:cs typeface="Calibri"/>
              <a:sym typeface="Calibri"/>
            </a:endParaRPr>
          </a:p>
          <a:p>
            <a:pPr marL="9144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
                <a:solidFill>
                  <a:schemeClr val="dk1"/>
                </a:solidFill>
                <a:latin typeface="Calibri"/>
                <a:ea typeface="Calibri"/>
                <a:cs typeface="Calibri"/>
                <a:sym typeface="Calibri"/>
              </a:rPr>
              <a:t>Biggest Stressor:</a:t>
            </a:r>
            <a:endParaRPr>
              <a:solidFill>
                <a:schemeClr val="dk1"/>
              </a:solidFill>
              <a:latin typeface="Calibri"/>
              <a:ea typeface="Calibri"/>
              <a:cs typeface="Calibri"/>
              <a:sym typeface="Calibri"/>
            </a:endParaRPr>
          </a:p>
          <a:p>
            <a:pPr marL="914400" lvl="1" indent="-342900" algn="l"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   Struggling to balance business growth with personal life</a:t>
            </a:r>
            <a:endParaRPr sz="18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Key Stressors for Financial Advisors</a:t>
            </a:r>
            <a:endParaRPr/>
          </a:p>
        </p:txBody>
      </p:sp>
      <p:sp>
        <p:nvSpPr>
          <p:cNvPr id="131" name="Google Shape;131;p24"/>
          <p:cNvSpPr txBox="1">
            <a:spLocks noGrp="1"/>
          </p:cNvSpPr>
          <p:nvPr>
            <p:ph type="body" idx="1"/>
          </p:nvPr>
        </p:nvSpPr>
        <p:spPr>
          <a:xfrm>
            <a:off x="311700" y="1152475"/>
            <a:ext cx="8520600" cy="3762000"/>
          </a:xfrm>
          <a:prstGeom prst="rect">
            <a:avLst/>
          </a:prstGeom>
        </p:spPr>
        <p:txBody>
          <a:bodyPr spcFirstLastPara="1" wrap="square" lIns="91425" tIns="91425" rIns="91425" bIns="91425" anchor="t" anchorCtr="0">
            <a:normAutofit fontScale="85000" lnSpcReduction="20000"/>
          </a:bodyPr>
          <a:lstStyle/>
          <a:p>
            <a:pPr marL="457200" lvl="0" indent="-358140" algn="l" rtl="0">
              <a:spcBef>
                <a:spcPts val="0"/>
              </a:spcBef>
              <a:spcAft>
                <a:spcPts val="0"/>
              </a:spcAft>
              <a:buClr>
                <a:schemeClr val="dk1"/>
              </a:buClr>
              <a:buSzPct val="100000"/>
              <a:buFont typeface="Calibri"/>
              <a:buChar char="●"/>
            </a:pPr>
            <a:r>
              <a:rPr lang="en">
                <a:solidFill>
                  <a:schemeClr val="dk1"/>
                </a:solidFill>
                <a:latin typeface="Calibri"/>
                <a:ea typeface="Calibri"/>
                <a:cs typeface="Calibri"/>
                <a:sym typeface="Calibri"/>
              </a:rPr>
              <a:t>Major stressors identified:</a:t>
            </a:r>
            <a:endParaRPr>
              <a:solidFill>
                <a:schemeClr val="dk1"/>
              </a:solidFill>
              <a:latin typeface="Calibri"/>
              <a:ea typeface="Calibri"/>
              <a:cs typeface="Calibri"/>
              <a:sym typeface="Calibri"/>
            </a:endParaRPr>
          </a:p>
          <a:p>
            <a:pPr marL="914400" lvl="1" indent="-325755" algn="l" rtl="0">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   Fee compression, shrinking margins, and increasing competition</a:t>
            </a:r>
            <a:endParaRPr sz="1800">
              <a:solidFill>
                <a:schemeClr val="dk1"/>
              </a:solidFill>
              <a:latin typeface="Calibri"/>
              <a:ea typeface="Calibri"/>
              <a:cs typeface="Calibri"/>
              <a:sym typeface="Calibri"/>
            </a:endParaRPr>
          </a:p>
          <a:p>
            <a:pPr marL="914400" lvl="1" indent="-325755" algn="l" rtl="0">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   Anxiety over their own financial situation and trajectory</a:t>
            </a:r>
            <a:endParaRPr sz="1800">
              <a:solidFill>
                <a:schemeClr val="dk1"/>
              </a:solidFill>
              <a:latin typeface="Calibri"/>
              <a:ea typeface="Calibri"/>
              <a:cs typeface="Calibri"/>
              <a:sym typeface="Calibri"/>
            </a:endParaRPr>
          </a:p>
          <a:p>
            <a:pPr marL="914400" lvl="1" indent="-325755" algn="l" rtl="0">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   Staying on top of regulatory changes</a:t>
            </a:r>
            <a:endParaRPr sz="1800">
              <a:solidFill>
                <a:schemeClr val="dk1"/>
              </a:solidFill>
              <a:latin typeface="Calibri"/>
              <a:ea typeface="Calibri"/>
              <a:cs typeface="Calibri"/>
              <a:sym typeface="Calibri"/>
            </a:endParaRPr>
          </a:p>
          <a:p>
            <a:pPr marL="9144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58140" algn="l" rtl="0">
              <a:spcBef>
                <a:spcPts val="0"/>
              </a:spcBef>
              <a:spcAft>
                <a:spcPts val="0"/>
              </a:spcAft>
              <a:buClr>
                <a:schemeClr val="dk1"/>
              </a:buClr>
              <a:buSzPct val="100000"/>
              <a:buFont typeface="Calibri"/>
              <a:buChar char="●"/>
            </a:pPr>
            <a:r>
              <a:rPr lang="en">
                <a:solidFill>
                  <a:schemeClr val="dk1"/>
                </a:solidFill>
                <a:latin typeface="Calibri"/>
                <a:ea typeface="Calibri"/>
                <a:cs typeface="Calibri"/>
                <a:sym typeface="Calibri"/>
              </a:rPr>
              <a:t>Study findings:</a:t>
            </a:r>
            <a:endParaRPr>
              <a:solidFill>
                <a:schemeClr val="dk1"/>
              </a:solidFill>
              <a:latin typeface="Calibri"/>
              <a:ea typeface="Calibri"/>
              <a:cs typeface="Calibri"/>
              <a:sym typeface="Calibri"/>
            </a:endParaRPr>
          </a:p>
          <a:p>
            <a:pPr marL="914400" lvl="1" indent="-325755" algn="l" rtl="0">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Strong correlation between negative stress and failure to achieve personal &amp; professional goals</a:t>
            </a:r>
            <a:endParaRPr sz="1800">
              <a:solidFill>
                <a:schemeClr val="dk1"/>
              </a:solidFill>
              <a:latin typeface="Calibri"/>
              <a:ea typeface="Calibri"/>
              <a:cs typeface="Calibri"/>
              <a:sym typeface="Calibri"/>
            </a:endParaRPr>
          </a:p>
          <a:p>
            <a:pPr marL="914400" lvl="0" indent="0" algn="l" rtl="0">
              <a:spcBef>
                <a:spcPts val="0"/>
              </a:spcBef>
              <a:spcAft>
                <a:spcPts val="0"/>
              </a:spcAft>
              <a:buNone/>
            </a:pPr>
            <a:endParaRPr>
              <a:solidFill>
                <a:schemeClr val="dk1"/>
              </a:solidFill>
              <a:latin typeface="Calibri"/>
              <a:ea typeface="Calibri"/>
              <a:cs typeface="Calibri"/>
              <a:sym typeface="Calibri"/>
            </a:endParaRPr>
          </a:p>
          <a:p>
            <a:pPr marL="457200" lvl="0" indent="-358140" algn="l" rtl="0">
              <a:spcBef>
                <a:spcPts val="0"/>
              </a:spcBef>
              <a:spcAft>
                <a:spcPts val="0"/>
              </a:spcAft>
              <a:buClr>
                <a:schemeClr val="dk1"/>
              </a:buClr>
              <a:buSzPct val="100000"/>
              <a:buFont typeface="Calibri"/>
              <a:buChar char="●"/>
            </a:pPr>
            <a:r>
              <a:rPr lang="en">
                <a:solidFill>
                  <a:schemeClr val="dk1"/>
                </a:solidFill>
                <a:latin typeface="Calibri"/>
                <a:ea typeface="Calibri"/>
                <a:cs typeface="Calibri"/>
                <a:sym typeface="Calibri"/>
              </a:rPr>
              <a:t>Advisors' own challenges they identified:</a:t>
            </a:r>
            <a:endParaRPr>
              <a:solidFill>
                <a:schemeClr val="dk1"/>
              </a:solidFill>
              <a:latin typeface="Calibri"/>
              <a:ea typeface="Calibri"/>
              <a:cs typeface="Calibri"/>
              <a:sym typeface="Calibri"/>
            </a:endParaRPr>
          </a:p>
          <a:p>
            <a:pPr marL="914400" lvl="1" indent="-325755" algn="l" rtl="0">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   Poor time management (35%)</a:t>
            </a:r>
            <a:endParaRPr sz="1800">
              <a:solidFill>
                <a:schemeClr val="dk1"/>
              </a:solidFill>
              <a:latin typeface="Calibri"/>
              <a:ea typeface="Calibri"/>
              <a:cs typeface="Calibri"/>
              <a:sym typeface="Calibri"/>
            </a:endParaRPr>
          </a:p>
          <a:p>
            <a:pPr marL="914400" lvl="1" indent="-325755" algn="l" rtl="0">
              <a:spcBef>
                <a:spcPts val="0"/>
              </a:spcBef>
              <a:spcAft>
                <a:spcPts val="0"/>
              </a:spcAft>
              <a:buClr>
                <a:schemeClr val="dk1"/>
              </a:buClr>
              <a:buSzPct val="100000"/>
              <a:buFont typeface="Calibri"/>
              <a:buChar char="○"/>
            </a:pPr>
            <a:r>
              <a:rPr lang="en" sz="1800">
                <a:solidFill>
                  <a:schemeClr val="dk1"/>
                </a:solidFill>
                <a:latin typeface="Calibri"/>
                <a:ea typeface="Calibri"/>
                <a:cs typeface="Calibri"/>
                <a:sym typeface="Calibri"/>
              </a:rPr>
              <a:t>   Their own mindsets (33%)</a:t>
            </a:r>
            <a:endParaRPr sz="18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40050" y="5953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Additional Stressors Unique To Financial Advisors	</a:t>
            </a:r>
            <a:endParaRPr/>
          </a:p>
        </p:txBody>
      </p:sp>
      <p:sp>
        <p:nvSpPr>
          <p:cNvPr id="137" name="Google Shape;137;p25"/>
          <p:cNvSpPr txBox="1">
            <a:spLocks noGrp="1"/>
          </p:cNvSpPr>
          <p:nvPr>
            <p:ph type="body" idx="1"/>
          </p:nvPr>
        </p:nvSpPr>
        <p:spPr>
          <a:xfrm>
            <a:off x="340050" y="1606225"/>
            <a:ext cx="8463900" cy="2737200"/>
          </a:xfrm>
          <a:prstGeom prst="rect">
            <a:avLst/>
          </a:prstGeom>
        </p:spPr>
        <p:txBody>
          <a:bodyPr spcFirstLastPara="1" wrap="square" lIns="91425" tIns="91425" rIns="91425" bIns="91425" anchor="t" anchorCtr="0">
            <a:normAutofit fontScale="70000"/>
          </a:bodyPr>
          <a:lstStyle/>
          <a:p>
            <a:pPr marL="457200" lvl="0" indent="-335280" algn="l" rtl="0">
              <a:lnSpc>
                <a:spcPct val="150000"/>
              </a:lnSpc>
              <a:spcBef>
                <a:spcPts val="0"/>
              </a:spcBef>
              <a:spcAft>
                <a:spcPts val="0"/>
              </a:spcAft>
              <a:buSzPct val="100000"/>
              <a:buChar char="●"/>
            </a:pPr>
            <a:r>
              <a:rPr lang="en"/>
              <a:t>Stress related to market volatility </a:t>
            </a:r>
            <a:endParaRPr/>
          </a:p>
          <a:p>
            <a:pPr marL="457200" lvl="0" indent="-335280" algn="l" rtl="0">
              <a:lnSpc>
                <a:spcPct val="150000"/>
              </a:lnSpc>
              <a:spcBef>
                <a:spcPts val="0"/>
              </a:spcBef>
              <a:spcAft>
                <a:spcPts val="0"/>
              </a:spcAft>
              <a:buSzPct val="100000"/>
              <a:buChar char="●"/>
            </a:pPr>
            <a:r>
              <a:rPr lang="en"/>
              <a:t>Global economic shifts</a:t>
            </a:r>
            <a:endParaRPr/>
          </a:p>
          <a:p>
            <a:pPr marL="457200" lvl="0" indent="-335280" algn="l" rtl="0">
              <a:lnSpc>
                <a:spcPct val="150000"/>
              </a:lnSpc>
              <a:spcBef>
                <a:spcPts val="0"/>
              </a:spcBef>
              <a:spcAft>
                <a:spcPts val="0"/>
              </a:spcAft>
              <a:buSzPct val="100000"/>
              <a:buChar char="●"/>
            </a:pPr>
            <a:r>
              <a:rPr lang="en"/>
              <a:t>The potential of losing someone’s retirement or fixed income</a:t>
            </a:r>
            <a:endParaRPr/>
          </a:p>
          <a:p>
            <a:pPr marL="457200" lvl="0" indent="-335280" algn="l" rtl="0">
              <a:lnSpc>
                <a:spcPct val="150000"/>
              </a:lnSpc>
              <a:spcBef>
                <a:spcPts val="0"/>
              </a:spcBef>
              <a:spcAft>
                <a:spcPts val="0"/>
              </a:spcAft>
              <a:buSzPct val="100000"/>
              <a:buChar char="●"/>
            </a:pPr>
            <a:r>
              <a:rPr lang="en"/>
              <a:t>Client life shifts impacting financial needs (divorce, deaths, major career change)</a:t>
            </a:r>
            <a:endParaRPr/>
          </a:p>
          <a:p>
            <a:pPr marL="457200" lvl="0" indent="-335280" algn="l" rtl="0">
              <a:lnSpc>
                <a:spcPct val="150000"/>
              </a:lnSpc>
              <a:spcBef>
                <a:spcPts val="0"/>
              </a:spcBef>
              <a:spcAft>
                <a:spcPts val="0"/>
              </a:spcAft>
              <a:buSzPct val="100000"/>
              <a:buChar char="●"/>
            </a:pPr>
            <a:r>
              <a:rPr lang="en"/>
              <a:t>The psychological rollercoaster of client reaction to market downturns/ volatility </a:t>
            </a:r>
            <a:endParaRPr/>
          </a:p>
          <a:p>
            <a:pPr marL="457200" lvl="0" indent="-335280" algn="l" rtl="0">
              <a:lnSpc>
                <a:spcPct val="150000"/>
              </a:lnSpc>
              <a:spcBef>
                <a:spcPts val="0"/>
              </a:spcBef>
              <a:spcAft>
                <a:spcPts val="0"/>
              </a:spcAft>
              <a:buSzPct val="100000"/>
              <a:buChar char="●"/>
            </a:pPr>
            <a:r>
              <a:rPr lang="en"/>
              <a:t>AI potentially eliminating the need for human advisors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ctrTitle"/>
          </p:nvPr>
        </p:nvSpPr>
        <p:spPr>
          <a:xfrm>
            <a:off x="3044700" y="1803155"/>
            <a:ext cx="30546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The People Behind The Numbers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Financial Professionals</a:t>
            </a:r>
            <a:endParaRPr/>
          </a:p>
        </p:txBody>
      </p:sp>
      <p:sp>
        <p:nvSpPr>
          <p:cNvPr id="148" name="Google Shape;148;p27"/>
          <p:cNvSpPr txBox="1">
            <a:spLocks noGrp="1"/>
          </p:cNvSpPr>
          <p:nvPr>
            <p:ph type="body" idx="1"/>
          </p:nvPr>
        </p:nvSpPr>
        <p:spPr>
          <a:xfrm>
            <a:off x="311700" y="1276025"/>
            <a:ext cx="8520600" cy="2953200"/>
          </a:xfrm>
          <a:prstGeom prst="rect">
            <a:avLst/>
          </a:prstGeom>
        </p:spPr>
        <p:txBody>
          <a:bodyPr spcFirstLastPara="1" wrap="square" lIns="91425" tIns="91425" rIns="91425" bIns="91425" anchor="t" anchorCtr="0">
            <a:normAutofit fontScale="62500"/>
          </a:bodyPr>
          <a:lstStyle/>
          <a:p>
            <a:pPr marL="0" lvl="0" indent="0" algn="l" rtl="0">
              <a:lnSpc>
                <a:spcPct val="115000"/>
              </a:lnSpc>
              <a:spcBef>
                <a:spcPts val="0"/>
              </a:spcBef>
              <a:spcAft>
                <a:spcPts val="0"/>
              </a:spcAft>
              <a:buNone/>
            </a:pPr>
            <a:r>
              <a:rPr lang="en">
                <a:solidFill>
                  <a:schemeClr val="dk1"/>
                </a:solidFill>
              </a:rPr>
              <a:t>Thomas Hughes, a 29-year-old investment banker at Moelis &amp; Co., jumped from the 24th floor of his Manhattan apartment building. His father, in media interviews, talked about the stress and pressure his son was under at work and how he may have been using drugs and alcohol to cope.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Sarvshreshth Gupta, a 22-year-old technology, media and telecoms analyst at Goldman Sachs Group Inc. in San Francisco was found in a parking lot beneath his apartment building after jumping from an open window on the roof. His father, in an essay he wrote about his son, stated his son complained of the long work hours and saying, “I have not slept for two days, have a client meeting tomorrow morning, have to complete my presentation, my VP is annoyed, and I am working alone in my office.”  </a:t>
            </a:r>
            <a:endParaRPr>
              <a:solidFill>
                <a:schemeClr val="dk1"/>
              </a:solidFill>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p:txBody>
      </p:sp>
      <p:sp>
        <p:nvSpPr>
          <p:cNvPr id="149" name="Google Shape;149;p27"/>
          <p:cNvSpPr txBox="1"/>
          <p:nvPr/>
        </p:nvSpPr>
        <p:spPr>
          <a:xfrm>
            <a:off x="369900" y="4432425"/>
            <a:ext cx="5395800" cy="6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rPr>
              <a:t>https://www.afr.com/markets/equity-markets/deaths-expose-wall-streets-ruthless-culture-20151005-gk17t4</a:t>
            </a:r>
            <a:endParaRPr sz="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Lawyers</a:t>
            </a:r>
            <a:endParaRPr/>
          </a:p>
        </p:txBody>
      </p:sp>
      <p:sp>
        <p:nvSpPr>
          <p:cNvPr id="155" name="Google Shape;155;p28"/>
          <p:cNvSpPr txBox="1">
            <a:spLocks noGrp="1"/>
          </p:cNvSpPr>
          <p:nvPr>
            <p:ph type="body" idx="1"/>
          </p:nvPr>
        </p:nvSpPr>
        <p:spPr>
          <a:xfrm>
            <a:off x="311700" y="1225225"/>
            <a:ext cx="8520600" cy="29913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51746"/>
              <a:buFont typeface="Arial"/>
              <a:buNone/>
            </a:pPr>
            <a:endParaRPr sz="2125">
              <a:solidFill>
                <a:schemeClr val="dk1"/>
              </a:solidFill>
            </a:endParaRPr>
          </a:p>
          <a:p>
            <a:pPr marL="0" lvl="0" indent="0" algn="l" rtl="0">
              <a:lnSpc>
                <a:spcPct val="150000"/>
              </a:lnSpc>
              <a:spcBef>
                <a:spcPts val="0"/>
              </a:spcBef>
              <a:spcAft>
                <a:spcPts val="0"/>
              </a:spcAft>
              <a:buClr>
                <a:schemeClr val="dk1"/>
              </a:buClr>
              <a:buSzPct val="51746"/>
              <a:buFont typeface="Arial"/>
              <a:buNone/>
            </a:pPr>
            <a:r>
              <a:rPr lang="en" sz="2125">
                <a:solidFill>
                  <a:schemeClr val="dk1"/>
                </a:solidFill>
              </a:rPr>
              <a:t>Steve Angel, survived his battle with depression and now blogs about it. He considered suicide at one point in his career as client demands mounted and they became angry when he didn’t return their calls. Eventually, he was disciplined by the Oklahoma State Bar Association for failing to represent several of his clients. The pressure mounted and the depression increased. He locked himself in his home, hid from his life, and spent his days in bed. Fortunately, his survival allows him to be a voice and advocate for other struggling attorneys to let them know they’re not alone.</a:t>
            </a:r>
            <a:endParaRPr sz="2125">
              <a:solidFill>
                <a:schemeClr val="dk1"/>
              </a:solidFill>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Clr>
                <a:schemeClr val="dk1"/>
              </a:buClr>
              <a:buSzPct val="91666"/>
              <a:buFont typeface="Arial"/>
              <a:buNone/>
            </a:pPr>
            <a:endParaRPr sz="1200">
              <a:solidFill>
                <a:schemeClr val="dk1"/>
              </a:solidFill>
              <a:latin typeface="Times New Roman"/>
              <a:ea typeface="Times New Roman"/>
              <a:cs typeface="Times New Roman"/>
              <a:sym typeface="Times New Roman"/>
            </a:endParaRPr>
          </a:p>
        </p:txBody>
      </p:sp>
      <p:sp>
        <p:nvSpPr>
          <p:cNvPr id="156" name="Google Shape;156;p28"/>
          <p:cNvSpPr txBox="1"/>
          <p:nvPr/>
        </p:nvSpPr>
        <p:spPr>
          <a:xfrm>
            <a:off x="188750" y="4663750"/>
            <a:ext cx="5292900" cy="2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99999"/>
                </a:solidFill>
                <a:latin typeface="Helvetica Neue"/>
                <a:ea typeface="Helvetica Neue"/>
                <a:cs typeface="Helvetica Neue"/>
                <a:sym typeface="Helvetica Neue"/>
              </a:rPr>
              <a:t>https://www.cnn.com/2014/01/19/us/lawyer-suicides/index.html</a:t>
            </a:r>
            <a:endParaRPr>
              <a:solidFill>
                <a:srgbClr val="999999"/>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490250" y="348550"/>
            <a:ext cx="7982100" cy="6675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Ken Jameson, 58 yo, Estate Attorney</a:t>
            </a:r>
            <a:endParaRPr/>
          </a:p>
        </p:txBody>
      </p:sp>
      <p:pic>
        <p:nvPicPr>
          <p:cNvPr id="162" name="Google Shape;162;p29"/>
          <p:cNvPicPr preferRelativeResize="0"/>
          <p:nvPr/>
        </p:nvPicPr>
        <p:blipFill>
          <a:blip r:embed="rId3">
            <a:alphaModFix/>
          </a:blip>
          <a:stretch>
            <a:fillRect/>
          </a:stretch>
        </p:blipFill>
        <p:spPr>
          <a:xfrm>
            <a:off x="490250" y="1158415"/>
            <a:ext cx="2148773" cy="2985225"/>
          </a:xfrm>
          <a:prstGeom prst="rect">
            <a:avLst/>
          </a:prstGeom>
          <a:noFill/>
          <a:ln>
            <a:noFill/>
          </a:ln>
        </p:spPr>
      </p:pic>
      <p:sp>
        <p:nvSpPr>
          <p:cNvPr id="163" name="Google Shape;163;p29"/>
          <p:cNvSpPr txBox="1">
            <a:spLocks noGrp="1"/>
          </p:cNvSpPr>
          <p:nvPr>
            <p:ph type="body" idx="4294967295"/>
          </p:nvPr>
        </p:nvSpPr>
        <p:spPr>
          <a:xfrm>
            <a:off x="2819400" y="1092250"/>
            <a:ext cx="6083400" cy="3543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300">
                <a:solidFill>
                  <a:srgbClr val="000000"/>
                </a:solidFill>
              </a:rPr>
              <a:t>He was generating about $600,000 of billable hours for his law firm every year</a:t>
            </a:r>
            <a:endParaRPr sz="1300">
              <a:solidFill>
                <a:srgbClr val="000000"/>
              </a:solidFill>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 sz="1300">
                <a:solidFill>
                  <a:srgbClr val="000000"/>
                </a:solidFill>
                <a:highlight>
                  <a:srgbClr val="FFFFFF"/>
                </a:highlight>
              </a:rPr>
              <a:t>“He was an attorney who facilitated resolutions and provided estate plans for people of all income levels”</a:t>
            </a:r>
            <a:endParaRPr sz="1300">
              <a:solidFill>
                <a:srgbClr val="000000"/>
              </a:solidFill>
              <a:highlight>
                <a:srgbClr val="FFFFFF"/>
              </a:highlight>
            </a:endParaRPr>
          </a:p>
          <a:p>
            <a:pPr marL="0" lvl="0" indent="0" algn="l" rtl="0">
              <a:spcBef>
                <a:spcPts val="0"/>
              </a:spcBef>
              <a:spcAft>
                <a:spcPts val="0"/>
              </a:spcAft>
              <a:buNone/>
            </a:pPr>
            <a:endParaRPr sz="1300">
              <a:solidFill>
                <a:srgbClr val="000000"/>
              </a:solidFill>
              <a:highlight>
                <a:srgbClr val="FFFFFF"/>
              </a:highlight>
            </a:endParaRPr>
          </a:p>
          <a:p>
            <a:pPr marL="0" lvl="0" indent="0" algn="l" rtl="0">
              <a:spcBef>
                <a:spcPts val="0"/>
              </a:spcBef>
              <a:spcAft>
                <a:spcPts val="0"/>
              </a:spcAft>
              <a:buNone/>
            </a:pPr>
            <a:r>
              <a:rPr lang="en" sz="1300">
                <a:solidFill>
                  <a:srgbClr val="000000"/>
                </a:solidFill>
                <a:highlight>
                  <a:srgbClr val="FFFFFF"/>
                </a:highlight>
              </a:rPr>
              <a:t>“After joining the firm himself in 2006, his practice thrived. He became a trusted member of the firm and was on the management committee.” </a:t>
            </a:r>
            <a:endParaRPr sz="1300">
              <a:solidFill>
                <a:srgbClr val="000000"/>
              </a:solidFill>
              <a:highlight>
                <a:srgbClr val="FFFFFF"/>
              </a:highlight>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 sz="1300">
                <a:solidFill>
                  <a:srgbClr val="000000"/>
                </a:solidFill>
              </a:rPr>
              <a:t>“</a:t>
            </a:r>
            <a:r>
              <a:rPr lang="en" sz="1300">
                <a:solidFill>
                  <a:srgbClr val="000000"/>
                </a:solidFill>
                <a:highlight>
                  <a:srgbClr val="FFFFFF"/>
                </a:highlight>
              </a:rPr>
              <a:t>Ken Jameson was, by outward appearances, successful, well liked, a loving husband and father, a friend to everyone and a dependable partner. Ken was perhaps the epitome of the well liked, client centered and dedicated lawyer many of us envision when we think of how lawyers should behave”</a:t>
            </a:r>
            <a:endParaRPr sz="1300">
              <a:solidFill>
                <a:srgbClr val="000000"/>
              </a:solidFill>
              <a:highlight>
                <a:srgbClr val="FFFFFF"/>
              </a:highlight>
            </a:endParaRPr>
          </a:p>
          <a:p>
            <a:pPr marL="0" lvl="0" indent="0" algn="l" rtl="0">
              <a:spcBef>
                <a:spcPts val="0"/>
              </a:spcBef>
              <a:spcAft>
                <a:spcPts val="0"/>
              </a:spcAft>
              <a:buNone/>
            </a:pPr>
            <a:endParaRPr sz="1300">
              <a:solidFill>
                <a:srgbClr val="000000"/>
              </a:solidFill>
              <a:highlight>
                <a:srgbClr val="FFFFFF"/>
              </a:highlight>
            </a:endParaRPr>
          </a:p>
          <a:p>
            <a:pPr marL="0" lvl="0" indent="0" algn="l" rtl="0">
              <a:spcBef>
                <a:spcPts val="0"/>
              </a:spcBef>
              <a:spcAft>
                <a:spcPts val="0"/>
              </a:spcAft>
              <a:buClr>
                <a:schemeClr val="dk1"/>
              </a:buClr>
              <a:buSzPts val="1100"/>
              <a:buFont typeface="Arial"/>
              <a:buNone/>
            </a:pPr>
            <a:r>
              <a:rPr lang="en" sz="1300">
                <a:solidFill>
                  <a:srgbClr val="000000"/>
                </a:solidFill>
                <a:highlight>
                  <a:srgbClr val="FFFFFF"/>
                </a:highlight>
              </a:rPr>
              <a:t>“On the inside, however, Ken was struggling with the depression which eventually took his life.”</a:t>
            </a:r>
            <a:endParaRPr sz="1300">
              <a:solidFill>
                <a:srgbClr val="000000"/>
              </a:solidFill>
              <a:highlight>
                <a:srgbClr val="FFFFFF"/>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ctrTitle"/>
          </p:nvPr>
        </p:nvSpPr>
        <p:spPr>
          <a:xfrm>
            <a:off x="2927400" y="1454250"/>
            <a:ext cx="3289200" cy="1117500"/>
          </a:xfrm>
          <a:prstGeom prst="rect">
            <a:avLst/>
          </a:prstGeom>
        </p:spPr>
        <p:txBody>
          <a:bodyPr spcFirstLastPara="1" wrap="square" lIns="91425" tIns="91425" rIns="91425" bIns="91425" anchor="b" anchorCtr="0">
            <a:normAutofit fontScale="90000"/>
          </a:bodyPr>
          <a:lstStyle/>
          <a:p>
            <a:pPr marL="0" lvl="0" indent="0" algn="ctr" rtl="0">
              <a:lnSpc>
                <a:spcPct val="115000"/>
              </a:lnSpc>
              <a:spcBef>
                <a:spcPts val="400"/>
              </a:spcBef>
              <a:spcAft>
                <a:spcPts val="0"/>
              </a:spcAft>
              <a:buClr>
                <a:schemeClr val="dk1"/>
              </a:buClr>
              <a:buSzPct val="28366"/>
              <a:buFont typeface="Arial"/>
              <a:buNone/>
            </a:pPr>
            <a:r>
              <a:rPr lang="en" sz="3877">
                <a:solidFill>
                  <a:srgbClr val="000000"/>
                </a:solidFill>
              </a:rPr>
              <a:t>What Makes Them Tick?</a:t>
            </a:r>
            <a:endParaRPr sz="3100"/>
          </a:p>
        </p:txBody>
      </p:sp>
      <p:sp>
        <p:nvSpPr>
          <p:cNvPr id="169" name="Google Shape;169;p30"/>
          <p:cNvSpPr txBox="1">
            <a:spLocks noGrp="1"/>
          </p:cNvSpPr>
          <p:nvPr>
            <p:ph type="subTitle" idx="1"/>
          </p:nvPr>
        </p:nvSpPr>
        <p:spPr>
          <a:xfrm>
            <a:off x="3156000" y="2616200"/>
            <a:ext cx="2908200" cy="1346400"/>
          </a:xfrm>
          <a:prstGeom prst="rect">
            <a:avLst/>
          </a:prstGeom>
        </p:spPr>
        <p:txBody>
          <a:bodyPr spcFirstLastPara="1" wrap="square" lIns="91425" tIns="91425" rIns="91425" bIns="91425" anchor="t" anchorCtr="0">
            <a:normAutofit fontScale="47500"/>
          </a:bodyPr>
          <a:lstStyle/>
          <a:p>
            <a:pPr marL="0" lvl="0" indent="0" algn="ctr" rtl="0">
              <a:lnSpc>
                <a:spcPct val="150000"/>
              </a:lnSpc>
              <a:spcBef>
                <a:spcPts val="0"/>
              </a:spcBef>
              <a:spcAft>
                <a:spcPts val="0"/>
              </a:spcAft>
              <a:buNone/>
            </a:pPr>
            <a:r>
              <a:rPr lang="en" sz="4000" b="1">
                <a:solidFill>
                  <a:schemeClr val="dk1"/>
                </a:solidFill>
              </a:rPr>
              <a:t>The Personality Traits of Lawyers and Financial Professionals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Type A Personality Traits</a:t>
            </a:r>
            <a:endParaRPr/>
          </a:p>
        </p:txBody>
      </p:sp>
      <p:sp>
        <p:nvSpPr>
          <p:cNvPr id="175" name="Google Shape;175;p31"/>
          <p:cNvSpPr txBox="1">
            <a:spLocks noGrp="1"/>
          </p:cNvSpPr>
          <p:nvPr>
            <p:ph type="body" idx="1"/>
          </p:nvPr>
        </p:nvSpPr>
        <p:spPr>
          <a:xfrm>
            <a:off x="311700" y="1317575"/>
            <a:ext cx="8520600" cy="3038400"/>
          </a:xfrm>
          <a:prstGeom prst="rect">
            <a:avLst/>
          </a:prstGeom>
        </p:spPr>
        <p:txBody>
          <a:bodyPr spcFirstLastPara="1" wrap="square" lIns="91425" tIns="91425" rIns="91425" bIns="91425" anchor="t" anchorCtr="0">
            <a:noAutofit/>
          </a:bodyPr>
          <a:lstStyle/>
          <a:p>
            <a:pPr marL="457200" lvl="0" indent="-343766" algn="l" rtl="0">
              <a:lnSpc>
                <a:spcPct val="115000"/>
              </a:lnSpc>
              <a:spcBef>
                <a:spcPts val="400"/>
              </a:spcBef>
              <a:spcAft>
                <a:spcPts val="0"/>
              </a:spcAft>
              <a:buClr>
                <a:schemeClr val="dk1"/>
              </a:buClr>
              <a:buSzPts val="1814"/>
              <a:buChar char="●"/>
            </a:pPr>
            <a:r>
              <a:rPr lang="en" sz="1813" b="1">
                <a:solidFill>
                  <a:schemeClr val="dk1"/>
                </a:solidFill>
              </a:rPr>
              <a:t>Ambitious</a:t>
            </a:r>
            <a:r>
              <a:rPr lang="en" sz="1813">
                <a:solidFill>
                  <a:schemeClr val="dk1"/>
                </a:solidFill>
              </a:rPr>
              <a:t>: tend to gravitate toward high risk, high reward activities. Tends to over prioritize work and achievement over relaxation and self-care</a:t>
            </a:r>
            <a:endParaRPr sz="1813">
              <a:solidFill>
                <a:schemeClr val="dk1"/>
              </a:solidFill>
            </a:endParaRPr>
          </a:p>
          <a:p>
            <a:pPr marL="457200" lvl="0" indent="-343766" algn="l" rtl="0">
              <a:lnSpc>
                <a:spcPct val="115000"/>
              </a:lnSpc>
              <a:spcBef>
                <a:spcPts val="1000"/>
              </a:spcBef>
              <a:spcAft>
                <a:spcPts val="0"/>
              </a:spcAft>
              <a:buClr>
                <a:schemeClr val="dk1"/>
              </a:buClr>
              <a:buSzPts val="1814"/>
              <a:buChar char="●"/>
            </a:pPr>
            <a:r>
              <a:rPr lang="en" sz="1813" b="1">
                <a:solidFill>
                  <a:schemeClr val="dk1"/>
                </a:solidFill>
              </a:rPr>
              <a:t>Self-worth</a:t>
            </a:r>
            <a:r>
              <a:rPr lang="en" sz="1813">
                <a:solidFill>
                  <a:schemeClr val="dk1"/>
                </a:solidFill>
              </a:rPr>
              <a:t> comes more from accomplishments</a:t>
            </a:r>
            <a:endParaRPr sz="1813">
              <a:solidFill>
                <a:schemeClr val="dk1"/>
              </a:solidFill>
            </a:endParaRPr>
          </a:p>
          <a:p>
            <a:pPr marL="457200" lvl="0" indent="-343766" algn="l" rtl="0">
              <a:lnSpc>
                <a:spcPct val="115000"/>
              </a:lnSpc>
              <a:spcBef>
                <a:spcPts val="1000"/>
              </a:spcBef>
              <a:spcAft>
                <a:spcPts val="0"/>
              </a:spcAft>
              <a:buClr>
                <a:schemeClr val="dk1"/>
              </a:buClr>
              <a:buSzPts val="1814"/>
              <a:buChar char="●"/>
            </a:pPr>
            <a:r>
              <a:rPr lang="en" sz="1813" b="1">
                <a:solidFill>
                  <a:schemeClr val="dk1"/>
                </a:solidFill>
              </a:rPr>
              <a:t>Time urgency</a:t>
            </a:r>
            <a:r>
              <a:rPr lang="en" sz="1813">
                <a:solidFill>
                  <a:schemeClr val="dk1"/>
                </a:solidFill>
              </a:rPr>
              <a:t>: this can create impatience with others and a hyperfocus on deadlines</a:t>
            </a:r>
            <a:endParaRPr sz="1813">
              <a:solidFill>
                <a:schemeClr val="dk1"/>
              </a:solidFill>
            </a:endParaRPr>
          </a:p>
          <a:p>
            <a:pPr marL="457200" lvl="0" indent="-343766" algn="l" rtl="0">
              <a:lnSpc>
                <a:spcPct val="115000"/>
              </a:lnSpc>
              <a:spcBef>
                <a:spcPts val="1000"/>
              </a:spcBef>
              <a:spcAft>
                <a:spcPts val="0"/>
              </a:spcAft>
              <a:buClr>
                <a:schemeClr val="dk1"/>
              </a:buClr>
              <a:buSzPts val="1814"/>
              <a:buChar char="●"/>
            </a:pPr>
            <a:r>
              <a:rPr lang="en" sz="1813" b="1">
                <a:solidFill>
                  <a:schemeClr val="dk1"/>
                </a:solidFill>
              </a:rPr>
              <a:t>Competitiveness</a:t>
            </a:r>
            <a:r>
              <a:rPr lang="en" sz="1813">
                <a:solidFill>
                  <a:schemeClr val="dk1"/>
                </a:solidFill>
              </a:rPr>
              <a:t>: a desire to outperform others</a:t>
            </a:r>
            <a:endParaRPr sz="1813">
              <a:solidFill>
                <a:schemeClr val="dk1"/>
              </a:solidFill>
            </a:endParaRPr>
          </a:p>
          <a:p>
            <a:pPr marL="457200" lvl="0" indent="-343766" algn="l" rtl="0">
              <a:lnSpc>
                <a:spcPct val="115000"/>
              </a:lnSpc>
              <a:spcBef>
                <a:spcPts val="1000"/>
              </a:spcBef>
              <a:spcAft>
                <a:spcPts val="0"/>
              </a:spcAft>
              <a:buClr>
                <a:schemeClr val="dk1"/>
              </a:buClr>
              <a:buSzPts val="1814"/>
              <a:buChar char="●"/>
            </a:pPr>
            <a:r>
              <a:rPr lang="en" sz="1813" b="1">
                <a:solidFill>
                  <a:schemeClr val="dk1"/>
                </a:solidFill>
              </a:rPr>
              <a:t>Perfectionism</a:t>
            </a:r>
            <a:r>
              <a:rPr lang="en" sz="1813">
                <a:solidFill>
                  <a:schemeClr val="dk1"/>
                </a:solidFill>
              </a:rPr>
              <a:t>: low tolerance for errors</a:t>
            </a:r>
            <a:endParaRPr sz="1813">
              <a:solidFill>
                <a:schemeClr val="dk1"/>
              </a:solidFill>
            </a:endParaRPr>
          </a:p>
          <a:p>
            <a:pPr marL="0" lvl="0" indent="0" algn="l" rtl="0">
              <a:lnSpc>
                <a:spcPct val="95000"/>
              </a:lnSpc>
              <a:spcBef>
                <a:spcPts val="1000"/>
              </a:spcBef>
              <a:spcAft>
                <a:spcPts val="1200"/>
              </a:spcAft>
              <a:buSzPts val="688"/>
              <a:buNone/>
            </a:pPr>
            <a:endParaRPr sz="112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4683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Pros of Type A Personality Traits</a:t>
            </a:r>
            <a:endParaRPr/>
          </a:p>
        </p:txBody>
      </p:sp>
      <p:sp>
        <p:nvSpPr>
          <p:cNvPr id="181" name="Google Shape;181;p32"/>
          <p:cNvSpPr txBox="1">
            <a:spLocks noGrp="1"/>
          </p:cNvSpPr>
          <p:nvPr>
            <p:ph type="body" idx="1"/>
          </p:nvPr>
        </p:nvSpPr>
        <p:spPr>
          <a:xfrm>
            <a:off x="311700" y="1606225"/>
            <a:ext cx="3999900" cy="3003900"/>
          </a:xfrm>
          <a:prstGeom prst="rect">
            <a:avLst/>
          </a:prstGeom>
        </p:spPr>
        <p:txBody>
          <a:bodyPr spcFirstLastPara="1" wrap="square" lIns="91425" tIns="91425" rIns="91425" bIns="91425" anchor="t" anchorCtr="0">
            <a:noAutofit/>
          </a:bodyPr>
          <a:lstStyle/>
          <a:p>
            <a:pPr marL="457200" lvl="0" indent="-345995" algn="l" rtl="0">
              <a:lnSpc>
                <a:spcPct val="95000"/>
              </a:lnSpc>
              <a:spcBef>
                <a:spcPts val="400"/>
              </a:spcBef>
              <a:spcAft>
                <a:spcPts val="0"/>
              </a:spcAft>
              <a:buClr>
                <a:srgbClr val="333333"/>
              </a:buClr>
              <a:buSzPts val="1849"/>
              <a:buChar char="●"/>
            </a:pPr>
            <a:r>
              <a:rPr lang="en" sz="1848">
                <a:solidFill>
                  <a:srgbClr val="333333"/>
                </a:solidFill>
              </a:rPr>
              <a:t>Ability to complete tasks</a:t>
            </a:r>
            <a:endParaRPr sz="1848">
              <a:solidFill>
                <a:srgbClr val="333333"/>
              </a:solidFill>
            </a:endParaRPr>
          </a:p>
          <a:p>
            <a:pPr marL="457200" lvl="0" indent="0" algn="l" rtl="0">
              <a:lnSpc>
                <a:spcPct val="95000"/>
              </a:lnSpc>
              <a:spcBef>
                <a:spcPts val="400"/>
              </a:spcBef>
              <a:spcAft>
                <a:spcPts val="0"/>
              </a:spcAft>
              <a:buSzPts val="523"/>
              <a:buNone/>
            </a:pPr>
            <a:endParaRPr sz="1848">
              <a:solidFill>
                <a:srgbClr val="333333"/>
              </a:solidFill>
            </a:endParaRPr>
          </a:p>
          <a:p>
            <a:pPr marL="457200" lvl="0" indent="-345995" algn="l" rtl="0">
              <a:lnSpc>
                <a:spcPct val="95000"/>
              </a:lnSpc>
              <a:spcBef>
                <a:spcPts val="400"/>
              </a:spcBef>
              <a:spcAft>
                <a:spcPts val="0"/>
              </a:spcAft>
              <a:buClr>
                <a:srgbClr val="333333"/>
              </a:buClr>
              <a:buSzPts val="1849"/>
              <a:buChar char="●"/>
            </a:pPr>
            <a:r>
              <a:rPr lang="en" sz="1848">
                <a:solidFill>
                  <a:srgbClr val="333333"/>
                </a:solidFill>
              </a:rPr>
              <a:t>Tendency to be more direct</a:t>
            </a:r>
            <a:endParaRPr sz="1848">
              <a:solidFill>
                <a:srgbClr val="333333"/>
              </a:solidFill>
            </a:endParaRPr>
          </a:p>
          <a:p>
            <a:pPr marL="457200" lvl="0" indent="0" algn="l" rtl="0">
              <a:lnSpc>
                <a:spcPct val="95000"/>
              </a:lnSpc>
              <a:spcBef>
                <a:spcPts val="400"/>
              </a:spcBef>
              <a:spcAft>
                <a:spcPts val="0"/>
              </a:spcAft>
              <a:buSzPts val="523"/>
              <a:buNone/>
            </a:pPr>
            <a:endParaRPr sz="1848">
              <a:solidFill>
                <a:srgbClr val="333333"/>
              </a:solidFill>
            </a:endParaRPr>
          </a:p>
          <a:p>
            <a:pPr marL="457200" lvl="0" indent="-345995" algn="l" rtl="0">
              <a:lnSpc>
                <a:spcPct val="95000"/>
              </a:lnSpc>
              <a:spcBef>
                <a:spcPts val="400"/>
              </a:spcBef>
              <a:spcAft>
                <a:spcPts val="0"/>
              </a:spcAft>
              <a:buClr>
                <a:srgbClr val="333333"/>
              </a:buClr>
              <a:buSzPts val="1849"/>
              <a:buChar char="●"/>
            </a:pPr>
            <a:r>
              <a:rPr lang="en" sz="1848">
                <a:solidFill>
                  <a:srgbClr val="333333"/>
                </a:solidFill>
              </a:rPr>
              <a:t>Self-advocacy</a:t>
            </a:r>
            <a:endParaRPr sz="1848">
              <a:solidFill>
                <a:srgbClr val="333333"/>
              </a:solidFill>
            </a:endParaRPr>
          </a:p>
          <a:p>
            <a:pPr marL="0" lvl="0" indent="0" algn="l" rtl="0">
              <a:lnSpc>
                <a:spcPct val="95000"/>
              </a:lnSpc>
              <a:spcBef>
                <a:spcPts val="400"/>
              </a:spcBef>
              <a:spcAft>
                <a:spcPts val="0"/>
              </a:spcAft>
              <a:buNone/>
            </a:pPr>
            <a:endParaRPr sz="1848">
              <a:solidFill>
                <a:srgbClr val="333333"/>
              </a:solidFill>
            </a:endParaRPr>
          </a:p>
          <a:p>
            <a:pPr marL="0" lvl="0" indent="0" algn="l" rtl="0">
              <a:lnSpc>
                <a:spcPct val="95000"/>
              </a:lnSpc>
              <a:spcBef>
                <a:spcPts val="400"/>
              </a:spcBef>
              <a:spcAft>
                <a:spcPts val="0"/>
              </a:spcAft>
              <a:buNone/>
            </a:pPr>
            <a:endParaRPr sz="1848">
              <a:solidFill>
                <a:srgbClr val="333333"/>
              </a:solidFill>
              <a:latin typeface="Georgia"/>
              <a:ea typeface="Georgia"/>
              <a:cs typeface="Georgia"/>
              <a:sym typeface="Georgia"/>
            </a:endParaRPr>
          </a:p>
          <a:p>
            <a:pPr marL="0" lvl="0" indent="0" algn="l" rtl="0">
              <a:lnSpc>
                <a:spcPct val="95000"/>
              </a:lnSpc>
              <a:spcBef>
                <a:spcPts val="400"/>
              </a:spcBef>
              <a:spcAft>
                <a:spcPts val="0"/>
              </a:spcAft>
              <a:buNone/>
            </a:pPr>
            <a:endParaRPr sz="1848">
              <a:solidFill>
                <a:srgbClr val="333333"/>
              </a:solidFill>
              <a:latin typeface="Georgia"/>
              <a:ea typeface="Georgia"/>
              <a:cs typeface="Georgia"/>
              <a:sym typeface="Georgia"/>
            </a:endParaRPr>
          </a:p>
          <a:p>
            <a:pPr marL="0" lvl="0" indent="0" algn="ctr" rtl="0">
              <a:lnSpc>
                <a:spcPct val="95000"/>
              </a:lnSpc>
              <a:spcBef>
                <a:spcPts val="0"/>
              </a:spcBef>
              <a:spcAft>
                <a:spcPts val="0"/>
              </a:spcAft>
              <a:buClr>
                <a:schemeClr val="dk1"/>
              </a:buClr>
              <a:buSzPts val="523"/>
              <a:buFont typeface="Arial"/>
              <a:buNone/>
            </a:pPr>
            <a:r>
              <a:rPr lang="en" sz="1065">
                <a:solidFill>
                  <a:schemeClr val="dk2"/>
                </a:solidFill>
              </a:rPr>
              <a:t>https://www.forbes.com/health/mind/type-a-personality-traits/</a:t>
            </a:r>
            <a:endParaRPr sz="1065">
              <a:solidFill>
                <a:schemeClr val="dk2"/>
              </a:solidFill>
            </a:endParaRPr>
          </a:p>
          <a:p>
            <a:pPr marL="0" lvl="0" indent="0" algn="l" rtl="0">
              <a:lnSpc>
                <a:spcPct val="95000"/>
              </a:lnSpc>
              <a:spcBef>
                <a:spcPts val="0"/>
              </a:spcBef>
              <a:spcAft>
                <a:spcPts val="1200"/>
              </a:spcAft>
              <a:buSzPts val="523"/>
              <a:buNone/>
            </a:pPr>
            <a:endParaRPr sz="955"/>
          </a:p>
        </p:txBody>
      </p:sp>
      <p:sp>
        <p:nvSpPr>
          <p:cNvPr id="182" name="Google Shape;182;p32"/>
          <p:cNvSpPr txBox="1">
            <a:spLocks noGrp="1"/>
          </p:cNvSpPr>
          <p:nvPr>
            <p:ph type="body" idx="4294967295"/>
          </p:nvPr>
        </p:nvSpPr>
        <p:spPr>
          <a:xfrm>
            <a:off x="4311600" y="1606225"/>
            <a:ext cx="3999900" cy="2318100"/>
          </a:xfrm>
          <a:prstGeom prst="rect">
            <a:avLst/>
          </a:prstGeom>
        </p:spPr>
        <p:txBody>
          <a:bodyPr spcFirstLastPara="1" wrap="square" lIns="91425" tIns="91425" rIns="91425" bIns="91425" anchor="t" anchorCtr="0">
            <a:normAutofit/>
          </a:bodyPr>
          <a:lstStyle/>
          <a:p>
            <a:pPr marL="457200" lvl="0" indent="-345995" algn="l" rtl="0">
              <a:lnSpc>
                <a:spcPct val="95000"/>
              </a:lnSpc>
              <a:spcBef>
                <a:spcPts val="400"/>
              </a:spcBef>
              <a:spcAft>
                <a:spcPts val="0"/>
              </a:spcAft>
              <a:buClr>
                <a:srgbClr val="333333"/>
              </a:buClr>
              <a:buSzPts val="1849"/>
              <a:buChar char="●"/>
            </a:pPr>
            <a:r>
              <a:rPr lang="en" sz="1848">
                <a:solidFill>
                  <a:srgbClr val="333333"/>
                </a:solidFill>
              </a:rPr>
              <a:t>Goal-oriented mindset</a:t>
            </a:r>
            <a:endParaRPr sz="1848">
              <a:solidFill>
                <a:srgbClr val="333333"/>
              </a:solidFill>
            </a:endParaRPr>
          </a:p>
          <a:p>
            <a:pPr marL="457200" lvl="0" indent="0" algn="l" rtl="0">
              <a:lnSpc>
                <a:spcPct val="95000"/>
              </a:lnSpc>
              <a:spcBef>
                <a:spcPts val="400"/>
              </a:spcBef>
              <a:spcAft>
                <a:spcPts val="0"/>
              </a:spcAft>
              <a:buClr>
                <a:schemeClr val="dk1"/>
              </a:buClr>
              <a:buSzPts val="523"/>
              <a:buFont typeface="Arial"/>
              <a:buNone/>
            </a:pPr>
            <a:endParaRPr sz="1848">
              <a:solidFill>
                <a:srgbClr val="333333"/>
              </a:solidFill>
            </a:endParaRPr>
          </a:p>
          <a:p>
            <a:pPr marL="457200" lvl="0" indent="-345995" algn="l" rtl="0">
              <a:lnSpc>
                <a:spcPct val="95000"/>
              </a:lnSpc>
              <a:spcBef>
                <a:spcPts val="400"/>
              </a:spcBef>
              <a:spcAft>
                <a:spcPts val="0"/>
              </a:spcAft>
              <a:buClr>
                <a:srgbClr val="333333"/>
              </a:buClr>
              <a:buSzPts val="1849"/>
              <a:buChar char="●"/>
            </a:pPr>
            <a:r>
              <a:rPr lang="en" sz="1848">
                <a:solidFill>
                  <a:srgbClr val="333333"/>
                </a:solidFill>
              </a:rPr>
              <a:t>Resilience</a:t>
            </a:r>
            <a:endParaRPr sz="1848">
              <a:solidFill>
                <a:srgbClr val="333333"/>
              </a:solidFill>
            </a:endParaRPr>
          </a:p>
          <a:p>
            <a:pPr marL="457200" lvl="0" indent="0" algn="l" rtl="0">
              <a:lnSpc>
                <a:spcPct val="95000"/>
              </a:lnSpc>
              <a:spcBef>
                <a:spcPts val="400"/>
              </a:spcBef>
              <a:spcAft>
                <a:spcPts val="0"/>
              </a:spcAft>
              <a:buClr>
                <a:schemeClr val="dk1"/>
              </a:buClr>
              <a:buSzPts val="523"/>
              <a:buFont typeface="Arial"/>
              <a:buNone/>
            </a:pPr>
            <a:endParaRPr sz="1848">
              <a:solidFill>
                <a:srgbClr val="333333"/>
              </a:solidFill>
            </a:endParaRPr>
          </a:p>
          <a:p>
            <a:pPr marL="457200" lvl="0" indent="-345995" algn="l" rtl="0">
              <a:lnSpc>
                <a:spcPct val="95000"/>
              </a:lnSpc>
              <a:spcBef>
                <a:spcPts val="400"/>
              </a:spcBef>
              <a:spcAft>
                <a:spcPts val="0"/>
              </a:spcAft>
              <a:buClr>
                <a:srgbClr val="333333"/>
              </a:buClr>
              <a:buSzPts val="1849"/>
              <a:buChar char="●"/>
            </a:pPr>
            <a:r>
              <a:rPr lang="en" sz="1848">
                <a:solidFill>
                  <a:srgbClr val="333333"/>
                </a:solidFill>
              </a:rPr>
              <a:t>Self-driven and proactive in their pursuits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720"/>
              <a:t>Amanda Koplin, LPC</a:t>
            </a:r>
            <a:endParaRPr sz="3720"/>
          </a:p>
        </p:txBody>
      </p:sp>
      <p:sp>
        <p:nvSpPr>
          <p:cNvPr id="73" name="Google Shape;73;p15"/>
          <p:cNvSpPr txBox="1">
            <a:spLocks noGrp="1"/>
          </p:cNvSpPr>
          <p:nvPr>
            <p:ph type="body" idx="4294967295"/>
          </p:nvPr>
        </p:nvSpPr>
        <p:spPr>
          <a:xfrm>
            <a:off x="3420650" y="1273325"/>
            <a:ext cx="4681800" cy="3336900"/>
          </a:xfrm>
          <a:prstGeom prst="rect">
            <a:avLst/>
          </a:prstGeom>
        </p:spPr>
        <p:txBody>
          <a:bodyPr spcFirstLastPara="1" wrap="square" lIns="91425" tIns="91425" rIns="91425" bIns="91425" anchor="t" anchorCtr="0">
            <a:normAutofit fontScale="92500"/>
          </a:bodyPr>
          <a:lstStyle/>
          <a:p>
            <a:pPr marL="457200" lvl="0" indent="-334033" algn="l" rtl="0">
              <a:lnSpc>
                <a:spcPct val="200000"/>
              </a:lnSpc>
              <a:spcBef>
                <a:spcPts val="0"/>
              </a:spcBef>
              <a:spcAft>
                <a:spcPts val="0"/>
              </a:spcAft>
              <a:buSzPct val="100000"/>
              <a:buChar char="●"/>
            </a:pPr>
            <a:r>
              <a:rPr lang="en" sz="1795"/>
              <a:t>Licensed Professional Counselor</a:t>
            </a:r>
            <a:endParaRPr sz="1795"/>
          </a:p>
          <a:p>
            <a:pPr marL="457200" lvl="0" indent="-334033" algn="l" rtl="0">
              <a:lnSpc>
                <a:spcPct val="200000"/>
              </a:lnSpc>
              <a:spcBef>
                <a:spcPts val="0"/>
              </a:spcBef>
              <a:spcAft>
                <a:spcPts val="0"/>
              </a:spcAft>
              <a:buSzPct val="100000"/>
              <a:buChar char="●"/>
            </a:pPr>
            <a:r>
              <a:rPr lang="en" sz="1795"/>
              <a:t>Certified Hostage Negotiator </a:t>
            </a:r>
            <a:endParaRPr sz="1795"/>
          </a:p>
          <a:p>
            <a:pPr marL="457200" lvl="0" indent="-334033" algn="l" rtl="0">
              <a:lnSpc>
                <a:spcPct val="200000"/>
              </a:lnSpc>
              <a:spcBef>
                <a:spcPts val="0"/>
              </a:spcBef>
              <a:spcAft>
                <a:spcPts val="0"/>
              </a:spcAft>
              <a:buSzPct val="100000"/>
              <a:buChar char="●"/>
            </a:pPr>
            <a:r>
              <a:rPr lang="en" sz="1795"/>
              <a:t>Mental Health and Family Coach </a:t>
            </a:r>
            <a:endParaRPr sz="1795"/>
          </a:p>
          <a:p>
            <a:pPr marL="457200" lvl="0" indent="-334033" algn="l" rtl="0">
              <a:lnSpc>
                <a:spcPct val="200000"/>
              </a:lnSpc>
              <a:spcBef>
                <a:spcPts val="0"/>
              </a:spcBef>
              <a:spcAft>
                <a:spcPts val="0"/>
              </a:spcAft>
              <a:buSzPct val="100000"/>
              <a:buChar char="●"/>
            </a:pPr>
            <a:r>
              <a:rPr lang="en" sz="1795"/>
              <a:t>Industry Expert and Speaker </a:t>
            </a:r>
            <a:endParaRPr sz="1795"/>
          </a:p>
          <a:p>
            <a:pPr marL="457200" lvl="0" indent="-334033" algn="l" rtl="0">
              <a:lnSpc>
                <a:spcPct val="200000"/>
              </a:lnSpc>
              <a:spcBef>
                <a:spcPts val="0"/>
              </a:spcBef>
              <a:spcAft>
                <a:spcPts val="0"/>
              </a:spcAft>
              <a:buSzPct val="100000"/>
              <a:buChar char="●"/>
            </a:pPr>
            <a:r>
              <a:rPr lang="en" sz="1795"/>
              <a:t>Trainer and Advisor</a:t>
            </a:r>
            <a:endParaRPr sz="1795"/>
          </a:p>
          <a:p>
            <a:pPr marL="457200" lvl="0" indent="-334033" algn="l" rtl="0">
              <a:lnSpc>
                <a:spcPct val="200000"/>
              </a:lnSpc>
              <a:spcBef>
                <a:spcPts val="0"/>
              </a:spcBef>
              <a:spcAft>
                <a:spcPts val="0"/>
              </a:spcAft>
              <a:buSzPct val="100000"/>
              <a:buChar char="●"/>
            </a:pPr>
            <a:r>
              <a:rPr lang="en" sz="1795"/>
              <a:t>Fiduciary and Trusted Advisor Consultant </a:t>
            </a:r>
            <a:endParaRPr sz="1795"/>
          </a:p>
        </p:txBody>
      </p:sp>
      <p:pic>
        <p:nvPicPr>
          <p:cNvPr id="74" name="Google Shape;74;p15"/>
          <p:cNvPicPr preferRelativeResize="0"/>
          <p:nvPr/>
        </p:nvPicPr>
        <p:blipFill>
          <a:blip r:embed="rId3">
            <a:alphaModFix/>
          </a:blip>
          <a:stretch>
            <a:fillRect/>
          </a:stretch>
        </p:blipFill>
        <p:spPr>
          <a:xfrm>
            <a:off x="698625" y="1443025"/>
            <a:ext cx="2596000" cy="2671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Cons of </a:t>
            </a:r>
            <a:r>
              <a:rPr lang="en" sz="3600"/>
              <a:t>B</a:t>
            </a:r>
            <a:r>
              <a:rPr lang="en" sz="3600" b="1"/>
              <a:t>eing Type A</a:t>
            </a:r>
            <a:endParaRPr/>
          </a:p>
        </p:txBody>
      </p:sp>
      <p:sp>
        <p:nvSpPr>
          <p:cNvPr id="188" name="Google Shape;188;p33"/>
          <p:cNvSpPr txBox="1">
            <a:spLocks noGrp="1"/>
          </p:cNvSpPr>
          <p:nvPr>
            <p:ph type="body" idx="1"/>
          </p:nvPr>
        </p:nvSpPr>
        <p:spPr>
          <a:xfrm>
            <a:off x="311700" y="1225225"/>
            <a:ext cx="4260300" cy="3354000"/>
          </a:xfrm>
          <a:prstGeom prst="rect">
            <a:avLst/>
          </a:prstGeom>
        </p:spPr>
        <p:txBody>
          <a:bodyPr spcFirstLastPara="1" wrap="square" lIns="91425" tIns="91425" rIns="91425" bIns="91425" anchor="t" anchorCtr="0">
            <a:noAutofit/>
          </a:bodyPr>
          <a:lstStyle/>
          <a:p>
            <a:pPr marL="457200" lvl="0" indent="-339825" algn="l" rtl="0">
              <a:lnSpc>
                <a:spcPct val="105000"/>
              </a:lnSpc>
              <a:spcBef>
                <a:spcPts val="400"/>
              </a:spcBef>
              <a:spcAft>
                <a:spcPts val="0"/>
              </a:spcAft>
              <a:buClr>
                <a:srgbClr val="333333"/>
              </a:buClr>
              <a:buSzPts val="1752"/>
              <a:buChar char="●"/>
            </a:pPr>
            <a:r>
              <a:rPr lang="en" sz="1751">
                <a:solidFill>
                  <a:srgbClr val="333333"/>
                </a:solidFill>
              </a:rPr>
              <a:t>Chronic stress, increased risk of burnout, anxiety</a:t>
            </a:r>
            <a:endParaRPr sz="1751">
              <a:solidFill>
                <a:srgbClr val="333333"/>
              </a:solidFill>
            </a:endParaRPr>
          </a:p>
          <a:p>
            <a:pPr marL="457200" lvl="0" indent="-339825" algn="l" rtl="0">
              <a:lnSpc>
                <a:spcPct val="105000"/>
              </a:lnSpc>
              <a:spcBef>
                <a:spcPts val="1000"/>
              </a:spcBef>
              <a:spcAft>
                <a:spcPts val="0"/>
              </a:spcAft>
              <a:buClr>
                <a:srgbClr val="333333"/>
              </a:buClr>
              <a:buSzPts val="1752"/>
              <a:buChar char="●"/>
            </a:pPr>
            <a:r>
              <a:rPr lang="en" sz="1751">
                <a:solidFill>
                  <a:srgbClr val="333333"/>
                </a:solidFill>
              </a:rPr>
              <a:t>Strained social relationships and challenges connecting with others on a deep level</a:t>
            </a:r>
            <a:endParaRPr sz="1751">
              <a:solidFill>
                <a:srgbClr val="333333"/>
              </a:solidFill>
            </a:endParaRPr>
          </a:p>
          <a:p>
            <a:pPr marL="457200" lvl="0" indent="-339825" algn="l" rtl="0">
              <a:lnSpc>
                <a:spcPct val="105000"/>
              </a:lnSpc>
              <a:spcBef>
                <a:spcPts val="1000"/>
              </a:spcBef>
              <a:spcAft>
                <a:spcPts val="0"/>
              </a:spcAft>
              <a:buClr>
                <a:srgbClr val="333333"/>
              </a:buClr>
              <a:buSzPts val="1752"/>
              <a:buChar char="●"/>
            </a:pPr>
            <a:r>
              <a:rPr lang="en" sz="1751">
                <a:solidFill>
                  <a:srgbClr val="333333"/>
                </a:solidFill>
              </a:rPr>
              <a:t>Difficulty delegating tasks</a:t>
            </a:r>
            <a:endParaRPr sz="1751">
              <a:solidFill>
                <a:srgbClr val="333333"/>
              </a:solidFill>
            </a:endParaRPr>
          </a:p>
          <a:p>
            <a:pPr marL="457200" lvl="0" indent="-339825" algn="l" rtl="0">
              <a:lnSpc>
                <a:spcPct val="105000"/>
              </a:lnSpc>
              <a:spcBef>
                <a:spcPts val="1000"/>
              </a:spcBef>
              <a:spcAft>
                <a:spcPts val="1000"/>
              </a:spcAft>
              <a:buClr>
                <a:srgbClr val="333333"/>
              </a:buClr>
              <a:buSzPts val="1752"/>
              <a:buChar char="●"/>
            </a:pPr>
            <a:r>
              <a:rPr lang="en" sz="1751">
                <a:solidFill>
                  <a:srgbClr val="333333"/>
                </a:solidFill>
              </a:rPr>
              <a:t>Excessive self-criticism and feelings of inadequacy</a:t>
            </a:r>
            <a:endParaRPr sz="870"/>
          </a:p>
        </p:txBody>
      </p:sp>
      <p:sp>
        <p:nvSpPr>
          <p:cNvPr id="189" name="Google Shape;189;p33"/>
          <p:cNvSpPr txBox="1">
            <a:spLocks noGrp="1"/>
          </p:cNvSpPr>
          <p:nvPr>
            <p:ph type="body" idx="4294967295"/>
          </p:nvPr>
        </p:nvSpPr>
        <p:spPr>
          <a:xfrm>
            <a:off x="4705400" y="1301425"/>
            <a:ext cx="3999900" cy="3354000"/>
          </a:xfrm>
          <a:prstGeom prst="rect">
            <a:avLst/>
          </a:prstGeom>
        </p:spPr>
        <p:txBody>
          <a:bodyPr spcFirstLastPara="1" wrap="square" lIns="91425" tIns="91425" rIns="91425" bIns="91425" anchor="t" anchorCtr="0">
            <a:noAutofit/>
          </a:bodyPr>
          <a:lstStyle/>
          <a:p>
            <a:pPr marL="457200" lvl="0" indent="-339725" algn="l" rtl="0">
              <a:spcBef>
                <a:spcPts val="400"/>
              </a:spcBef>
              <a:spcAft>
                <a:spcPts val="0"/>
              </a:spcAft>
              <a:buClr>
                <a:srgbClr val="333333"/>
              </a:buClr>
              <a:buSzPts val="1750"/>
              <a:buChar char="●"/>
            </a:pPr>
            <a:r>
              <a:rPr lang="en" sz="1750">
                <a:solidFill>
                  <a:srgbClr val="333333"/>
                </a:solidFill>
              </a:rPr>
              <a:t>Difficulty with work-life balance</a:t>
            </a:r>
            <a:endParaRPr sz="1750">
              <a:solidFill>
                <a:srgbClr val="333333"/>
              </a:solidFill>
            </a:endParaRPr>
          </a:p>
          <a:p>
            <a:pPr marL="457200" lvl="0" indent="-339725" algn="l" rtl="0">
              <a:spcBef>
                <a:spcPts val="1000"/>
              </a:spcBef>
              <a:spcAft>
                <a:spcPts val="0"/>
              </a:spcAft>
              <a:buClr>
                <a:srgbClr val="333333"/>
              </a:buClr>
              <a:buSzPts val="1750"/>
              <a:buChar char="●"/>
            </a:pPr>
            <a:r>
              <a:rPr lang="en" sz="1750">
                <a:solidFill>
                  <a:srgbClr val="333333"/>
                </a:solidFill>
              </a:rPr>
              <a:t>Rigidity in thinking</a:t>
            </a:r>
            <a:endParaRPr sz="1750">
              <a:solidFill>
                <a:srgbClr val="333333"/>
              </a:solidFill>
            </a:endParaRPr>
          </a:p>
          <a:p>
            <a:pPr marL="457200" lvl="0" indent="-339725" algn="l" rtl="0">
              <a:spcBef>
                <a:spcPts val="1000"/>
              </a:spcBef>
              <a:spcAft>
                <a:spcPts val="1000"/>
              </a:spcAft>
              <a:buClr>
                <a:srgbClr val="333333"/>
              </a:buClr>
              <a:buSzPts val="1750"/>
              <a:buChar char="●"/>
            </a:pPr>
            <a:r>
              <a:rPr lang="en" sz="1750">
                <a:solidFill>
                  <a:srgbClr val="333333"/>
                </a:solidFill>
              </a:rPr>
              <a:t>Increased risk of cardiovascular disease, hypertension, and sleep disturbances</a:t>
            </a:r>
            <a:endParaRPr sz="3002">
              <a:solidFill>
                <a:schemeClr val="dk2"/>
              </a:solidFill>
            </a:endParaRPr>
          </a:p>
        </p:txBody>
      </p:sp>
      <p:sp>
        <p:nvSpPr>
          <p:cNvPr id="190" name="Google Shape;190;p33"/>
          <p:cNvSpPr txBox="1"/>
          <p:nvPr/>
        </p:nvSpPr>
        <p:spPr>
          <a:xfrm>
            <a:off x="863600" y="4432300"/>
            <a:ext cx="6134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a:solidFill>
                  <a:schemeClr val="dk2"/>
                </a:solidFill>
                <a:latin typeface="Helvetica Neue"/>
                <a:ea typeface="Helvetica Neue"/>
                <a:cs typeface="Helvetica Neue"/>
                <a:sym typeface="Helvetica Neue"/>
              </a:rPr>
              <a:t>https://www.forbes.com/health/mind/type-a-personality-traits11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55600" y="1091950"/>
            <a:ext cx="8166000" cy="1530600"/>
          </a:xfrm>
          <a:prstGeom prst="rect">
            <a:avLst/>
          </a:prstGeom>
        </p:spPr>
        <p:txBody>
          <a:bodyPr spcFirstLastPara="1" wrap="square" lIns="91425" tIns="91425" rIns="91425" bIns="91425" anchor="ctr" anchorCtr="0">
            <a:normAutofit/>
          </a:bodyPr>
          <a:lstStyle/>
          <a:p>
            <a:pPr marL="457200" lvl="0" indent="-285750" algn="ctr" rtl="0">
              <a:lnSpc>
                <a:spcPct val="115000"/>
              </a:lnSpc>
              <a:spcBef>
                <a:spcPts val="400"/>
              </a:spcBef>
              <a:spcAft>
                <a:spcPts val="0"/>
              </a:spcAft>
              <a:buClr>
                <a:schemeClr val="dk1"/>
              </a:buClr>
              <a:buSzPts val="1100"/>
              <a:buFont typeface="Arial"/>
              <a:buNone/>
            </a:pPr>
            <a:r>
              <a:rPr lang="en" sz="4000">
                <a:solidFill>
                  <a:srgbClr val="000000"/>
                </a:solidFill>
              </a:rPr>
              <a:t>The Dangers of Unbridled Pressure and Ambition</a:t>
            </a:r>
            <a:endParaRPr/>
          </a:p>
        </p:txBody>
      </p:sp>
      <p:sp>
        <p:nvSpPr>
          <p:cNvPr id="196" name="Google Shape;196;p34"/>
          <p:cNvSpPr txBox="1">
            <a:spLocks noGrp="1"/>
          </p:cNvSpPr>
          <p:nvPr>
            <p:ph type="subTitle" idx="4294967295"/>
          </p:nvPr>
        </p:nvSpPr>
        <p:spPr>
          <a:xfrm>
            <a:off x="1092200" y="2698750"/>
            <a:ext cx="7023000" cy="1526700"/>
          </a:xfrm>
          <a:prstGeom prst="rect">
            <a:avLst/>
          </a:prstGeom>
        </p:spPr>
        <p:txBody>
          <a:bodyPr spcFirstLastPara="1" wrap="square" lIns="91425" tIns="91425" rIns="91425" bIns="91425" anchor="t" anchorCtr="0">
            <a:normAutofit/>
          </a:bodyPr>
          <a:lstStyle/>
          <a:p>
            <a:pPr marL="0" lvl="0" indent="0" algn="ctr" rtl="0">
              <a:lnSpc>
                <a:spcPct val="150000"/>
              </a:lnSpc>
              <a:spcBef>
                <a:spcPts val="0"/>
              </a:spcBef>
              <a:spcAft>
                <a:spcPts val="1200"/>
              </a:spcAft>
              <a:buSzPts val="1018"/>
              <a:buNone/>
            </a:pPr>
            <a:r>
              <a:rPr lang="en" sz="1960" b="1">
                <a:solidFill>
                  <a:schemeClr val="dk1"/>
                </a:solidFill>
              </a:rPr>
              <a:t>How Traits of Trusted Advisors and Expectations of the Environment Push People Too Far</a:t>
            </a:r>
            <a:endParaRPr sz="665"/>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The Reality for Lawyers</a:t>
            </a:r>
            <a:endParaRPr/>
          </a:p>
        </p:txBody>
      </p:sp>
      <p:sp>
        <p:nvSpPr>
          <p:cNvPr id="202" name="Google Shape;202;p35"/>
          <p:cNvSpPr txBox="1">
            <a:spLocks noGrp="1"/>
          </p:cNvSpPr>
          <p:nvPr>
            <p:ph type="body" idx="1"/>
          </p:nvPr>
        </p:nvSpPr>
        <p:spPr>
          <a:xfrm>
            <a:off x="311700" y="1304875"/>
            <a:ext cx="8520600" cy="3152700"/>
          </a:xfrm>
          <a:prstGeom prst="rect">
            <a:avLst/>
          </a:prstGeom>
        </p:spPr>
        <p:txBody>
          <a:bodyPr spcFirstLastPara="1" wrap="square" lIns="91425" tIns="91425" rIns="91425" bIns="91425" anchor="t" anchorCtr="0">
            <a:normAutofit lnSpcReduction="10000"/>
          </a:bodyPr>
          <a:lstStyle/>
          <a:p>
            <a:pPr marL="457200" lvl="0" indent="-336550" algn="l" rtl="0">
              <a:lnSpc>
                <a:spcPct val="115000"/>
              </a:lnSpc>
              <a:spcBef>
                <a:spcPts val="0"/>
              </a:spcBef>
              <a:spcAft>
                <a:spcPts val="0"/>
              </a:spcAft>
              <a:buClr>
                <a:schemeClr val="dk1"/>
              </a:buClr>
              <a:buSzPts val="1700"/>
              <a:buChar char="●"/>
            </a:pPr>
            <a:r>
              <a:rPr lang="en" sz="1700">
                <a:solidFill>
                  <a:schemeClr val="dk1"/>
                </a:solidFill>
              </a:rPr>
              <a:t>Incoming law students rank as one of the healthiest groups in the nation</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en" sz="1700">
                <a:solidFill>
                  <a:schemeClr val="dk1"/>
                </a:solidFill>
              </a:rPr>
              <a:t>As they go through law school and then enter their careers, status devolves, and they end up topping the charts as the group of professionals struggling with the highest rates of depression, anxiety, and addiction compared to both the general population and educated professionals</a:t>
            </a:r>
            <a:endParaRPr sz="1700">
              <a:solidFill>
                <a:schemeClr val="dk1"/>
              </a:solidFill>
            </a:endParaRPr>
          </a:p>
          <a:p>
            <a:pPr marL="457200" lvl="0" indent="-336550" algn="l" rtl="0">
              <a:lnSpc>
                <a:spcPct val="115000"/>
              </a:lnSpc>
              <a:spcBef>
                <a:spcPts val="1000"/>
              </a:spcBef>
              <a:spcAft>
                <a:spcPts val="0"/>
              </a:spcAft>
              <a:buClr>
                <a:schemeClr val="dk1"/>
              </a:buClr>
              <a:buSzPts val="1700"/>
              <a:buChar char="●"/>
            </a:pPr>
            <a:r>
              <a:rPr lang="en" sz="1700">
                <a:solidFill>
                  <a:schemeClr val="dk1"/>
                </a:solidFill>
              </a:rPr>
              <a:t>“An overwhelming majority of legal professionals believe their mental well-being is worse off as a result of their chosen career…” </a:t>
            </a:r>
            <a:endParaRPr sz="1700">
              <a:solidFill>
                <a:schemeClr val="dk1"/>
              </a:solidFill>
            </a:endParaRPr>
          </a:p>
          <a:p>
            <a:pPr marL="457200" lvl="0" indent="-336550" algn="l" rtl="0">
              <a:lnSpc>
                <a:spcPct val="115000"/>
              </a:lnSpc>
              <a:spcBef>
                <a:spcPts val="1000"/>
              </a:spcBef>
              <a:spcAft>
                <a:spcPts val="1000"/>
              </a:spcAft>
              <a:buClr>
                <a:schemeClr val="dk1"/>
              </a:buClr>
              <a:buSzPts val="1700"/>
              <a:buChar char="●"/>
            </a:pPr>
            <a:r>
              <a:rPr lang="en" sz="1700">
                <a:solidFill>
                  <a:schemeClr val="dk1"/>
                </a:solidFill>
              </a:rPr>
              <a:t>Commonly co-occurring disorders in lawyers are exponentially greater compared to the general population.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a:spLocks noGrp="1"/>
          </p:cNvSpPr>
          <p:nvPr>
            <p:ph type="title"/>
          </p:nvPr>
        </p:nvSpPr>
        <p:spPr>
          <a:xfrm>
            <a:off x="311700" y="2397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The Reality for Lawyers (Cont’d)</a:t>
            </a:r>
            <a:endParaRPr/>
          </a:p>
        </p:txBody>
      </p:sp>
      <p:sp>
        <p:nvSpPr>
          <p:cNvPr id="208" name="Google Shape;208;p36"/>
          <p:cNvSpPr txBox="1">
            <a:spLocks noGrp="1"/>
          </p:cNvSpPr>
          <p:nvPr>
            <p:ph type="body" idx="1"/>
          </p:nvPr>
        </p:nvSpPr>
        <p:spPr>
          <a:xfrm>
            <a:off x="311700" y="1152475"/>
            <a:ext cx="8324400" cy="3114600"/>
          </a:xfrm>
          <a:prstGeom prst="rect">
            <a:avLst/>
          </a:prstGeom>
        </p:spPr>
        <p:txBody>
          <a:bodyPr spcFirstLastPara="1" wrap="square" lIns="91425" tIns="91425" rIns="91425" bIns="91425" anchor="t" anchorCtr="0">
            <a:normAutofit/>
          </a:bodyPr>
          <a:lstStyle/>
          <a:p>
            <a:pPr marL="457200" lvl="0" indent="-330200" algn="l" rtl="0">
              <a:spcBef>
                <a:spcPts val="400"/>
              </a:spcBef>
              <a:spcAft>
                <a:spcPts val="0"/>
              </a:spcAft>
              <a:buSzPts val="1600"/>
              <a:buChar char="●"/>
            </a:pPr>
            <a:r>
              <a:rPr lang="en" sz="1600"/>
              <a:t>According to the ABA report, the zealous adversarial nature of the legal system contributes to the high prevalence of mental and physical health problems.</a:t>
            </a:r>
            <a:endParaRPr sz="1600"/>
          </a:p>
          <a:p>
            <a:pPr marL="457200" lvl="0" indent="-330200" algn="l" rtl="0">
              <a:spcBef>
                <a:spcPts val="1000"/>
              </a:spcBef>
              <a:spcAft>
                <a:spcPts val="0"/>
              </a:spcAft>
              <a:buSzPts val="1600"/>
              <a:buChar char="●"/>
            </a:pPr>
            <a:r>
              <a:rPr lang="en" sz="1600"/>
              <a:t>Penalized for setting boundaries: According to the New York State Bar’s findings, attorneys reported that the greatest impact on their overall wellness was their inability to set boundaries and meet the demands of their clients. The inability to set healthy boundaries undermines our </a:t>
            </a:r>
            <a:r>
              <a:rPr lang="en" sz="1600" u="sng">
                <a:hlinkClick r:id="rId3"/>
              </a:rPr>
              <a:t>resilience</a:t>
            </a:r>
            <a:r>
              <a:rPr lang="en" sz="1600"/>
              <a:t>.</a:t>
            </a:r>
            <a:endParaRPr sz="1600"/>
          </a:p>
          <a:p>
            <a:pPr marL="457200" lvl="0" indent="-330200" algn="l" rtl="0">
              <a:spcBef>
                <a:spcPts val="1000"/>
              </a:spcBef>
              <a:spcAft>
                <a:spcPts val="1000"/>
              </a:spcAft>
              <a:buSzPts val="1600"/>
              <a:buChar char="●"/>
            </a:pPr>
            <a:r>
              <a:rPr lang="en" sz="1600"/>
              <a:t>According to the ABA task force, “Chronic incivility is corrosive. It depletes energy and </a:t>
            </a:r>
            <a:r>
              <a:rPr lang="en" sz="1600" u="sng">
                <a:hlinkClick r:id="rId4"/>
              </a:rPr>
              <a:t>motivation</a:t>
            </a:r>
            <a:r>
              <a:rPr lang="en" sz="1600"/>
              <a:t>, increases </a:t>
            </a:r>
            <a:r>
              <a:rPr lang="en" sz="1600" u="sng">
                <a:hlinkClick r:id="rId5"/>
              </a:rPr>
              <a:t>burnout</a:t>
            </a:r>
            <a:r>
              <a:rPr lang="en" sz="1600"/>
              <a:t>, and inflicts emotional and physiological damage. It diminishes </a:t>
            </a:r>
            <a:r>
              <a:rPr lang="en" sz="1600" u="sng">
                <a:hlinkClick r:id="rId6"/>
              </a:rPr>
              <a:t>productivity</a:t>
            </a:r>
            <a:r>
              <a:rPr lang="en" sz="1600"/>
              <a:t>, performance, </a:t>
            </a:r>
            <a:r>
              <a:rPr lang="en" sz="1600" u="sng">
                <a:hlinkClick r:id="rId7"/>
              </a:rPr>
              <a:t>creativity</a:t>
            </a:r>
            <a:r>
              <a:rPr lang="en" sz="1600"/>
              <a:t>, and helping behaviors."</a:t>
            </a:r>
            <a:endParaRPr/>
          </a:p>
        </p:txBody>
      </p:sp>
      <p:sp>
        <p:nvSpPr>
          <p:cNvPr id="209" name="Google Shape;209;p36"/>
          <p:cNvSpPr txBox="1"/>
          <p:nvPr/>
        </p:nvSpPr>
        <p:spPr>
          <a:xfrm>
            <a:off x="616500" y="4152900"/>
            <a:ext cx="62034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solidFill>
                  <a:schemeClr val="dk2"/>
                </a:solidFill>
                <a:latin typeface="Helvetica Neue"/>
                <a:ea typeface="Helvetica Neue"/>
                <a:cs typeface="Helvetica Neue"/>
                <a:sym typeface="Helvetica Neue"/>
              </a:rPr>
              <a:t>https://www.psychologytoday.com/us/blog/building-resilient-minds/202203/why-the-legal-system-needs-prioritize-attorney-wellbeing</a:t>
            </a:r>
            <a:endParaRPr>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600" b="1"/>
              <a:t>Ranking the highest isn’t always the best</a:t>
            </a:r>
            <a:endParaRPr/>
          </a:p>
        </p:txBody>
      </p:sp>
      <p:sp>
        <p:nvSpPr>
          <p:cNvPr id="215" name="Google Shape;215;p37"/>
          <p:cNvSpPr txBox="1">
            <a:spLocks noGrp="1"/>
          </p:cNvSpPr>
          <p:nvPr>
            <p:ph type="body" idx="1"/>
          </p:nvPr>
        </p:nvSpPr>
        <p:spPr>
          <a:xfrm>
            <a:off x="311700" y="1270000"/>
            <a:ext cx="8260800" cy="2997300"/>
          </a:xfrm>
          <a:prstGeom prst="rect">
            <a:avLst/>
          </a:prstGeom>
        </p:spPr>
        <p:txBody>
          <a:bodyPr spcFirstLastPara="1" wrap="square" lIns="91425" tIns="91425" rIns="91425" bIns="91425" anchor="t" anchorCtr="0">
            <a:normAutofit fontScale="77500" lnSpcReduction="20000"/>
          </a:bodyPr>
          <a:lstStyle/>
          <a:p>
            <a:pPr marL="457200" lvl="0" indent="-346710" algn="l" rtl="0">
              <a:lnSpc>
                <a:spcPct val="150000"/>
              </a:lnSpc>
              <a:spcBef>
                <a:spcPts val="0"/>
              </a:spcBef>
              <a:spcAft>
                <a:spcPts val="0"/>
              </a:spcAft>
              <a:buClr>
                <a:schemeClr val="dk1"/>
              </a:buClr>
              <a:buSzPct val="100000"/>
              <a:buChar char="●"/>
            </a:pPr>
            <a:r>
              <a:rPr lang="en">
                <a:solidFill>
                  <a:schemeClr val="dk1"/>
                </a:solidFill>
              </a:rPr>
              <a:t>Lawyers and financial advisors are in the </a:t>
            </a:r>
            <a:r>
              <a:rPr lang="en" b="1">
                <a:solidFill>
                  <a:schemeClr val="dk1"/>
                </a:solidFill>
              </a:rPr>
              <a:t>top 11</a:t>
            </a:r>
            <a:r>
              <a:rPr lang="en">
                <a:solidFill>
                  <a:schemeClr val="dk1"/>
                </a:solidFill>
              </a:rPr>
              <a:t> group of professionals with the highest suicide rates</a:t>
            </a:r>
            <a:endParaRPr>
              <a:solidFill>
                <a:schemeClr val="dk1"/>
              </a:solidFill>
            </a:endParaRPr>
          </a:p>
          <a:p>
            <a:pPr marL="457200" lvl="0" indent="-346710" algn="l" rtl="0">
              <a:lnSpc>
                <a:spcPct val="150000"/>
              </a:lnSpc>
              <a:spcBef>
                <a:spcPts val="1000"/>
              </a:spcBef>
              <a:spcAft>
                <a:spcPts val="0"/>
              </a:spcAft>
              <a:buClr>
                <a:schemeClr val="dk1"/>
              </a:buClr>
              <a:buSzPct val="100000"/>
              <a:buChar char="●"/>
            </a:pPr>
            <a:r>
              <a:rPr lang="en">
                <a:solidFill>
                  <a:schemeClr val="dk1"/>
                </a:solidFill>
              </a:rPr>
              <a:t>They also have unusually high rates of depression, anxiety, and substance use</a:t>
            </a:r>
            <a:endParaRPr>
              <a:solidFill>
                <a:schemeClr val="dk1"/>
              </a:solidFill>
            </a:endParaRPr>
          </a:p>
          <a:p>
            <a:pPr marL="457200" lvl="0" indent="-346710" algn="l" rtl="0">
              <a:lnSpc>
                <a:spcPct val="150000"/>
              </a:lnSpc>
              <a:spcBef>
                <a:spcPts val="1000"/>
              </a:spcBef>
              <a:spcAft>
                <a:spcPts val="1000"/>
              </a:spcAft>
              <a:buClr>
                <a:schemeClr val="dk1"/>
              </a:buClr>
              <a:buSzPct val="100000"/>
              <a:buChar char="●"/>
            </a:pPr>
            <a:r>
              <a:rPr lang="en">
                <a:solidFill>
                  <a:schemeClr val="dk1"/>
                </a:solidFill>
              </a:rPr>
              <a:t>High levels of stress, inadequate work-life balance, and high pressure to perform, all impact people’s ability to find their own sense of well-being, regulate sleep, emotions, and relationships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a:spLocks noGrp="1"/>
          </p:cNvSpPr>
          <p:nvPr>
            <p:ph type="title"/>
          </p:nvPr>
        </p:nvSpPr>
        <p:spPr>
          <a:xfrm>
            <a:off x="311700" y="9077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Ken and Betsy Jameson, Married 35 Years</a:t>
            </a:r>
            <a:endParaRPr/>
          </a:p>
        </p:txBody>
      </p:sp>
      <p:pic>
        <p:nvPicPr>
          <p:cNvPr id="221" name="Google Shape;221;p38"/>
          <p:cNvPicPr preferRelativeResize="0"/>
          <p:nvPr/>
        </p:nvPicPr>
        <p:blipFill rotWithShape="1">
          <a:blip r:embed="rId3">
            <a:alphaModFix/>
          </a:blip>
          <a:srcRect l="13586" t="10658" r="6260"/>
          <a:stretch/>
        </p:blipFill>
        <p:spPr>
          <a:xfrm>
            <a:off x="444500" y="1371600"/>
            <a:ext cx="2483925" cy="2171700"/>
          </a:xfrm>
          <a:prstGeom prst="rect">
            <a:avLst/>
          </a:prstGeom>
          <a:noFill/>
          <a:ln>
            <a:noFill/>
          </a:ln>
        </p:spPr>
      </p:pic>
      <p:sp>
        <p:nvSpPr>
          <p:cNvPr id="222" name="Google Shape;222;p38"/>
          <p:cNvSpPr txBox="1">
            <a:spLocks noGrp="1"/>
          </p:cNvSpPr>
          <p:nvPr>
            <p:ph type="body" idx="4294967295"/>
          </p:nvPr>
        </p:nvSpPr>
        <p:spPr>
          <a:xfrm>
            <a:off x="3149600" y="922075"/>
            <a:ext cx="5435400" cy="354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300">
                <a:solidFill>
                  <a:srgbClr val="545454"/>
                </a:solidFill>
                <a:highlight>
                  <a:srgbClr val="FFFFFF"/>
                </a:highlight>
              </a:rPr>
              <a:t>Ken shared is life outside of the office with his wife and best friend of 35 years, Betsy, and three adult children of whom he was most proud.</a:t>
            </a:r>
            <a:endParaRPr sz="1300">
              <a:solidFill>
                <a:srgbClr val="545454"/>
              </a:solidFill>
              <a:highlight>
                <a:srgbClr val="FFFFFF"/>
              </a:highlight>
            </a:endParaRPr>
          </a:p>
          <a:p>
            <a:pPr marL="0" lvl="0" indent="0" algn="l" rtl="0">
              <a:spcBef>
                <a:spcPts val="1200"/>
              </a:spcBef>
              <a:spcAft>
                <a:spcPts val="0"/>
              </a:spcAft>
              <a:buNone/>
            </a:pPr>
            <a:r>
              <a:rPr lang="en" sz="1300">
                <a:solidFill>
                  <a:srgbClr val="545454"/>
                </a:solidFill>
                <a:highlight>
                  <a:srgbClr val="FFFFFF"/>
                </a:highlight>
              </a:rPr>
              <a:t>Ken was a universally well liked person. He conducted himself professionally in such a way that he never seemed to have conflicts with others. </a:t>
            </a:r>
            <a:endParaRPr sz="1300">
              <a:solidFill>
                <a:srgbClr val="545454"/>
              </a:solidFill>
              <a:highlight>
                <a:srgbClr val="FFFFFF"/>
              </a:highlight>
            </a:endParaRPr>
          </a:p>
          <a:p>
            <a:pPr marL="0" lvl="0" indent="0" algn="l" rtl="0">
              <a:spcBef>
                <a:spcPts val="1200"/>
              </a:spcBef>
              <a:spcAft>
                <a:spcPts val="0"/>
              </a:spcAft>
              <a:buNone/>
            </a:pPr>
            <a:r>
              <a:rPr lang="en" sz="1300">
                <a:solidFill>
                  <a:srgbClr val="545454"/>
                </a:solidFill>
                <a:highlight>
                  <a:srgbClr val="FFFFFF"/>
                </a:highlight>
              </a:rPr>
              <a:t>Ken cared about his firm family, he always checked in on people if they were sick or if he knew you were under stress. </a:t>
            </a:r>
            <a:endParaRPr sz="1300">
              <a:solidFill>
                <a:srgbClr val="545454"/>
              </a:solidFill>
              <a:highlight>
                <a:srgbClr val="FFFFFF"/>
              </a:highlight>
            </a:endParaRPr>
          </a:p>
          <a:p>
            <a:pPr marL="0" lvl="0" indent="0" algn="l" rtl="0">
              <a:spcBef>
                <a:spcPts val="1200"/>
              </a:spcBef>
              <a:spcAft>
                <a:spcPts val="0"/>
              </a:spcAft>
              <a:buNone/>
            </a:pPr>
            <a:r>
              <a:rPr lang="en" sz="1300">
                <a:solidFill>
                  <a:srgbClr val="545454"/>
                </a:solidFill>
                <a:highlight>
                  <a:srgbClr val="FFFFFF"/>
                </a:highlight>
              </a:rPr>
              <a:t>He was active member in his Church. </a:t>
            </a:r>
            <a:endParaRPr sz="1300">
              <a:solidFill>
                <a:srgbClr val="545454"/>
              </a:solidFill>
              <a:highlight>
                <a:srgbClr val="FFFFFF"/>
              </a:highlight>
            </a:endParaRPr>
          </a:p>
          <a:p>
            <a:pPr marL="0" lvl="0" indent="0" algn="l" rtl="0">
              <a:spcBef>
                <a:spcPts val="1200"/>
              </a:spcBef>
              <a:spcAft>
                <a:spcPts val="1200"/>
              </a:spcAft>
              <a:buNone/>
            </a:pPr>
            <a:r>
              <a:rPr lang="en" sz="1300">
                <a:solidFill>
                  <a:srgbClr val="545454"/>
                </a:solidFill>
                <a:highlight>
                  <a:srgbClr val="FFFFFF"/>
                </a:highlight>
              </a:rPr>
              <a:t>Ken took care of his physical health by walking 5 miles a day, attending Pilates classes twice a week and maintaining a healthy diet. By all outward appearances, Ken had success in his work, a happy home life and seemed content.</a:t>
            </a:r>
            <a:endParaRPr sz="1300">
              <a:solidFill>
                <a:srgbClr val="545454"/>
              </a:solidFill>
              <a:highlight>
                <a:srgbClr val="FFFFFF"/>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ctrTitle"/>
          </p:nvPr>
        </p:nvSpPr>
        <p:spPr>
          <a:xfrm>
            <a:off x="311700" y="744575"/>
            <a:ext cx="8520600" cy="1394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Statistics</a:t>
            </a:r>
            <a:endParaRPr/>
          </a:p>
        </p:txBody>
      </p:sp>
      <p:sp>
        <p:nvSpPr>
          <p:cNvPr id="228" name="Google Shape;228;p39"/>
          <p:cNvSpPr txBox="1">
            <a:spLocks noGrp="1"/>
          </p:cNvSpPr>
          <p:nvPr>
            <p:ph type="subTitle" idx="1"/>
          </p:nvPr>
        </p:nvSpPr>
        <p:spPr>
          <a:xfrm>
            <a:off x="3390900" y="2374900"/>
            <a:ext cx="2755800" cy="16383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ts val="852"/>
              <a:buFont typeface="Arial"/>
              <a:buNone/>
            </a:pPr>
            <a:r>
              <a:rPr lang="en" sz="2153" b="1">
                <a:solidFill>
                  <a:schemeClr val="dk1"/>
                </a:solidFill>
              </a:rPr>
              <a:t>Identifying the </a:t>
            </a:r>
            <a:r>
              <a:rPr lang="en" sz="2153" b="1"/>
              <a:t>C</a:t>
            </a:r>
            <a:r>
              <a:rPr lang="en" sz="2153" b="1">
                <a:solidFill>
                  <a:schemeClr val="dk1"/>
                </a:solidFill>
              </a:rPr>
              <a:t>ultural </a:t>
            </a:r>
            <a:r>
              <a:rPr lang="en" sz="2153" b="1"/>
              <a:t>I</a:t>
            </a:r>
            <a:r>
              <a:rPr lang="en" sz="2153" b="1">
                <a:solidFill>
                  <a:schemeClr val="dk1"/>
                </a:solidFill>
              </a:rPr>
              <a:t>ssue</a:t>
            </a:r>
            <a:endParaRPr sz="1627"/>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311700" y="873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Predictors of Suicidal Thoughts </a:t>
            </a:r>
            <a:endParaRPr/>
          </a:p>
        </p:txBody>
      </p:sp>
      <p:sp>
        <p:nvSpPr>
          <p:cNvPr id="234" name="Google Shape;234;p40"/>
          <p:cNvSpPr txBox="1">
            <a:spLocks noGrp="1"/>
          </p:cNvSpPr>
          <p:nvPr>
            <p:ph type="body" idx="1"/>
          </p:nvPr>
        </p:nvSpPr>
        <p:spPr>
          <a:xfrm>
            <a:off x="393700" y="994825"/>
            <a:ext cx="4178400" cy="3856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1300" b="1">
                <a:solidFill>
                  <a:schemeClr val="dk1"/>
                </a:solidFill>
              </a:rPr>
              <a:t>Work Overcommitment:</a:t>
            </a:r>
            <a:endParaRPr sz="1300" b="1">
              <a:solidFill>
                <a:schemeClr val="dk1"/>
              </a:solidFill>
            </a:endParaRPr>
          </a:p>
          <a:p>
            <a:pPr marL="457200" lvl="0" indent="-311150" algn="l" rtl="0">
              <a:spcBef>
                <a:spcPts val="1200"/>
              </a:spcBef>
              <a:spcAft>
                <a:spcPts val="0"/>
              </a:spcAft>
              <a:buClr>
                <a:schemeClr val="dk1"/>
              </a:buClr>
              <a:buSzPts val="1300"/>
              <a:buChar char="●"/>
            </a:pPr>
            <a:r>
              <a:rPr lang="en" sz="1300">
                <a:solidFill>
                  <a:schemeClr val="dk1"/>
                </a:solidFill>
              </a:rPr>
              <a:t>Lawyers with </a:t>
            </a:r>
            <a:r>
              <a:rPr lang="en" sz="1300" b="1">
                <a:solidFill>
                  <a:schemeClr val="dk1"/>
                </a:solidFill>
              </a:rPr>
              <a:t>high work overcommitment</a:t>
            </a:r>
            <a:r>
              <a:rPr lang="en" sz="1300">
                <a:solidFill>
                  <a:schemeClr val="dk1"/>
                </a:solidFill>
              </a:rPr>
              <a:t> had </a:t>
            </a:r>
            <a:r>
              <a:rPr lang="en" sz="1300" b="1">
                <a:solidFill>
                  <a:schemeClr val="dk1"/>
                </a:solidFill>
              </a:rPr>
              <a:t>2.2 times higher odds</a:t>
            </a:r>
            <a:r>
              <a:rPr lang="en" sz="1300">
                <a:solidFill>
                  <a:schemeClr val="dk1"/>
                </a:solidFill>
              </a:rPr>
              <a:t> of suicidal ideation.</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Lawyers with </a:t>
            </a:r>
            <a:r>
              <a:rPr lang="en" sz="1300" b="1">
                <a:solidFill>
                  <a:schemeClr val="dk1"/>
                </a:solidFill>
              </a:rPr>
              <a:t>intermediate work overcommitment</a:t>
            </a:r>
            <a:r>
              <a:rPr lang="en" sz="1300">
                <a:solidFill>
                  <a:schemeClr val="dk1"/>
                </a:solidFill>
              </a:rPr>
              <a:t> had </a:t>
            </a:r>
            <a:r>
              <a:rPr lang="en" sz="1300" b="1">
                <a:solidFill>
                  <a:schemeClr val="dk1"/>
                </a:solidFill>
              </a:rPr>
              <a:t>1.6 times higher odds</a:t>
            </a:r>
            <a:r>
              <a:rPr lang="en" sz="1300">
                <a:solidFill>
                  <a:schemeClr val="dk1"/>
                </a:solidFill>
              </a:rPr>
              <a:t> of suicidal ideation.</a:t>
            </a:r>
            <a:endParaRPr sz="1300">
              <a:solidFill>
                <a:schemeClr val="dk1"/>
              </a:solidFill>
            </a:endParaRPr>
          </a:p>
          <a:p>
            <a:pPr marL="0" lvl="0" indent="0" algn="l" rtl="0">
              <a:spcBef>
                <a:spcPts val="1200"/>
              </a:spcBef>
              <a:spcAft>
                <a:spcPts val="0"/>
              </a:spcAft>
              <a:buClr>
                <a:schemeClr val="dk1"/>
              </a:buClr>
              <a:buSzPts val="1100"/>
              <a:buFont typeface="Arial"/>
              <a:buNone/>
            </a:pPr>
            <a:r>
              <a:rPr lang="en" sz="1300" b="1">
                <a:solidFill>
                  <a:schemeClr val="dk1"/>
                </a:solidFill>
              </a:rPr>
              <a:t>Loneliness:</a:t>
            </a:r>
            <a:endParaRPr sz="1300" b="1">
              <a:solidFill>
                <a:schemeClr val="dk1"/>
              </a:solidFill>
            </a:endParaRPr>
          </a:p>
          <a:p>
            <a:pPr marL="457200" lvl="0" indent="-311150" algn="l" rtl="0">
              <a:spcBef>
                <a:spcPts val="1200"/>
              </a:spcBef>
              <a:spcAft>
                <a:spcPts val="0"/>
              </a:spcAft>
              <a:buClr>
                <a:schemeClr val="dk1"/>
              </a:buClr>
              <a:buSzPts val="1300"/>
              <a:buChar char="●"/>
            </a:pPr>
            <a:r>
              <a:rPr lang="en" sz="1300">
                <a:solidFill>
                  <a:schemeClr val="dk1"/>
                </a:solidFill>
              </a:rPr>
              <a:t>Lawyers who screened as </a:t>
            </a:r>
            <a:r>
              <a:rPr lang="en" sz="1300" b="1">
                <a:solidFill>
                  <a:schemeClr val="dk1"/>
                </a:solidFill>
              </a:rPr>
              <a:t>lonely</a:t>
            </a:r>
            <a:r>
              <a:rPr lang="en" sz="1300">
                <a:solidFill>
                  <a:schemeClr val="dk1"/>
                </a:solidFill>
              </a:rPr>
              <a:t> on the UCLA Loneliness Scale were </a:t>
            </a:r>
            <a:r>
              <a:rPr lang="en" sz="1300" b="1">
                <a:solidFill>
                  <a:schemeClr val="dk1"/>
                </a:solidFill>
              </a:rPr>
              <a:t>2.8 times more likely</a:t>
            </a:r>
            <a:r>
              <a:rPr lang="en" sz="1300">
                <a:solidFill>
                  <a:schemeClr val="dk1"/>
                </a:solidFill>
              </a:rPr>
              <a:t> to endorse suicidality.</a:t>
            </a:r>
            <a:endParaRPr sz="1300">
              <a:solidFill>
                <a:schemeClr val="dk1"/>
              </a:solidFill>
            </a:endParaRPr>
          </a:p>
          <a:p>
            <a:pPr marL="0" lvl="0" indent="0" algn="l" rtl="0">
              <a:spcBef>
                <a:spcPts val="1200"/>
              </a:spcBef>
              <a:spcAft>
                <a:spcPts val="0"/>
              </a:spcAft>
              <a:buClr>
                <a:schemeClr val="dk1"/>
              </a:buClr>
              <a:buSzPts val="1100"/>
              <a:buFont typeface="Arial"/>
              <a:buNone/>
            </a:pPr>
            <a:r>
              <a:rPr lang="en" sz="1300" b="1">
                <a:solidFill>
                  <a:schemeClr val="dk1"/>
                </a:solidFill>
              </a:rPr>
              <a:t>Gender Differences:</a:t>
            </a:r>
            <a:endParaRPr sz="1300" b="1">
              <a:solidFill>
                <a:schemeClr val="dk1"/>
              </a:solidFill>
            </a:endParaRPr>
          </a:p>
          <a:p>
            <a:pPr marL="457200" lvl="0" indent="-311150" algn="l" rtl="0">
              <a:spcBef>
                <a:spcPts val="1200"/>
              </a:spcBef>
              <a:spcAft>
                <a:spcPts val="0"/>
              </a:spcAft>
              <a:buClr>
                <a:schemeClr val="dk1"/>
              </a:buClr>
              <a:buSzPts val="1300"/>
              <a:buChar char="●"/>
            </a:pPr>
            <a:r>
              <a:rPr lang="en" sz="1300" b="1">
                <a:solidFill>
                  <a:schemeClr val="dk1"/>
                </a:solidFill>
              </a:rPr>
              <a:t>Male lawyers</a:t>
            </a:r>
            <a:r>
              <a:rPr lang="en" sz="1300">
                <a:solidFill>
                  <a:schemeClr val="dk1"/>
                </a:solidFill>
              </a:rPr>
              <a:t> were </a:t>
            </a:r>
            <a:r>
              <a:rPr lang="en" sz="1300" b="1">
                <a:solidFill>
                  <a:schemeClr val="dk1"/>
                </a:solidFill>
              </a:rPr>
              <a:t>2 times more likely</a:t>
            </a:r>
            <a:r>
              <a:rPr lang="en" sz="1300">
                <a:solidFill>
                  <a:schemeClr val="dk1"/>
                </a:solidFill>
              </a:rPr>
              <a:t> to experience suicidal ideation than female lawyers.</a:t>
            </a:r>
            <a:endParaRPr sz="1300"/>
          </a:p>
        </p:txBody>
      </p:sp>
      <p:sp>
        <p:nvSpPr>
          <p:cNvPr id="235" name="Google Shape;235;p40"/>
          <p:cNvSpPr txBox="1">
            <a:spLocks noGrp="1"/>
          </p:cNvSpPr>
          <p:nvPr>
            <p:ph type="body" idx="4294967295"/>
          </p:nvPr>
        </p:nvSpPr>
        <p:spPr>
          <a:xfrm>
            <a:off x="4984800" y="994825"/>
            <a:ext cx="3847500" cy="31245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Clr>
                <a:schemeClr val="dk1"/>
              </a:buClr>
              <a:buSzPct val="68750"/>
              <a:buFont typeface="Arial"/>
              <a:buNone/>
            </a:pPr>
            <a:r>
              <a:rPr lang="en" sz="1600" b="1">
                <a:solidFill>
                  <a:schemeClr val="dk1"/>
                </a:solidFill>
              </a:rPr>
              <a:t>Mental Health History:</a:t>
            </a:r>
            <a:endParaRPr sz="1600" b="1">
              <a:solidFill>
                <a:schemeClr val="dk1"/>
              </a:solidFill>
            </a:endParaRPr>
          </a:p>
          <a:p>
            <a:pPr marL="457200" lvl="0" indent="-314960" algn="l" rtl="0">
              <a:spcBef>
                <a:spcPts val="1200"/>
              </a:spcBef>
              <a:spcAft>
                <a:spcPts val="0"/>
              </a:spcAft>
              <a:buClr>
                <a:schemeClr val="dk1"/>
              </a:buClr>
              <a:buSzPct val="100000"/>
              <a:buChar char="●"/>
            </a:pPr>
            <a:r>
              <a:rPr lang="en" sz="1600">
                <a:solidFill>
                  <a:schemeClr val="dk1"/>
                </a:solidFill>
              </a:rPr>
              <a:t>Lawyers with </a:t>
            </a:r>
            <a:r>
              <a:rPr lang="en" sz="1600" b="1">
                <a:solidFill>
                  <a:schemeClr val="dk1"/>
                </a:solidFill>
              </a:rPr>
              <a:t>a history of at least one mental illness diagnosis</a:t>
            </a:r>
            <a:r>
              <a:rPr lang="en" sz="1600">
                <a:solidFill>
                  <a:schemeClr val="dk1"/>
                </a:solidFill>
              </a:rPr>
              <a:t> were </a:t>
            </a:r>
            <a:r>
              <a:rPr lang="en" sz="1600" b="1">
                <a:solidFill>
                  <a:schemeClr val="dk1"/>
                </a:solidFill>
              </a:rPr>
              <a:t>1.8 times more likely</a:t>
            </a:r>
            <a:r>
              <a:rPr lang="en" sz="1600">
                <a:solidFill>
                  <a:schemeClr val="dk1"/>
                </a:solidFill>
              </a:rPr>
              <a:t> to endorse suicidality.</a:t>
            </a:r>
            <a:endParaRPr sz="1600">
              <a:solidFill>
                <a:schemeClr val="dk1"/>
              </a:solidFill>
            </a:endParaRPr>
          </a:p>
          <a:p>
            <a:pPr marL="0" lvl="0" indent="0" algn="l" rtl="0">
              <a:spcBef>
                <a:spcPts val="1200"/>
              </a:spcBef>
              <a:spcAft>
                <a:spcPts val="0"/>
              </a:spcAft>
              <a:buClr>
                <a:schemeClr val="dk1"/>
              </a:buClr>
              <a:buSzPct val="68750"/>
              <a:buFont typeface="Arial"/>
              <a:buNone/>
            </a:pPr>
            <a:r>
              <a:rPr lang="en" sz="1600" b="1">
                <a:solidFill>
                  <a:schemeClr val="dk1"/>
                </a:solidFill>
              </a:rPr>
              <a:t>Perceived Stress Levels:</a:t>
            </a:r>
            <a:endParaRPr sz="1600" b="1">
              <a:solidFill>
                <a:schemeClr val="dk1"/>
              </a:solidFill>
            </a:endParaRPr>
          </a:p>
          <a:p>
            <a:pPr marL="457200" lvl="0" indent="-314960" algn="l" rtl="0">
              <a:spcBef>
                <a:spcPts val="1200"/>
              </a:spcBef>
              <a:spcAft>
                <a:spcPts val="0"/>
              </a:spcAft>
              <a:buClr>
                <a:schemeClr val="dk1"/>
              </a:buClr>
              <a:buSzPct val="100000"/>
              <a:buChar char="●"/>
            </a:pPr>
            <a:r>
              <a:rPr lang="en" sz="1600">
                <a:solidFill>
                  <a:schemeClr val="dk1"/>
                </a:solidFill>
              </a:rPr>
              <a:t>Lawyers with </a:t>
            </a:r>
            <a:r>
              <a:rPr lang="en" sz="1600" b="1">
                <a:solidFill>
                  <a:schemeClr val="dk1"/>
                </a:solidFill>
              </a:rPr>
              <a:t>high stress levels</a:t>
            </a:r>
            <a:r>
              <a:rPr lang="en" sz="1600">
                <a:solidFill>
                  <a:schemeClr val="dk1"/>
                </a:solidFill>
              </a:rPr>
              <a:t> were </a:t>
            </a:r>
            <a:r>
              <a:rPr lang="en" sz="1600" b="1">
                <a:solidFill>
                  <a:schemeClr val="dk1"/>
                </a:solidFill>
              </a:rPr>
              <a:t>22 times more likely</a:t>
            </a:r>
            <a:r>
              <a:rPr lang="en" sz="1600">
                <a:solidFill>
                  <a:schemeClr val="dk1"/>
                </a:solidFill>
              </a:rPr>
              <a:t> to endorse suicidality.</a:t>
            </a:r>
            <a:endParaRPr sz="1600">
              <a:solidFill>
                <a:schemeClr val="dk1"/>
              </a:solidFill>
            </a:endParaRPr>
          </a:p>
          <a:p>
            <a:pPr marL="457200" lvl="0" indent="-314960" algn="l" rtl="0">
              <a:spcBef>
                <a:spcPts val="0"/>
              </a:spcBef>
              <a:spcAft>
                <a:spcPts val="0"/>
              </a:spcAft>
              <a:buClr>
                <a:schemeClr val="dk1"/>
              </a:buClr>
              <a:buSzPct val="100000"/>
              <a:buChar char="●"/>
            </a:pPr>
            <a:r>
              <a:rPr lang="en" sz="1600">
                <a:solidFill>
                  <a:schemeClr val="dk1"/>
                </a:solidFill>
              </a:rPr>
              <a:t>Lawyers with </a:t>
            </a:r>
            <a:r>
              <a:rPr lang="en" sz="1600" b="1">
                <a:solidFill>
                  <a:schemeClr val="dk1"/>
                </a:solidFill>
              </a:rPr>
              <a:t>intermediate stress levels</a:t>
            </a:r>
            <a:r>
              <a:rPr lang="en" sz="1600">
                <a:solidFill>
                  <a:schemeClr val="dk1"/>
                </a:solidFill>
              </a:rPr>
              <a:t> were </a:t>
            </a:r>
            <a:r>
              <a:rPr lang="en" sz="1600" b="1">
                <a:solidFill>
                  <a:schemeClr val="dk1"/>
                </a:solidFill>
              </a:rPr>
              <a:t>5.5 times more likely</a:t>
            </a:r>
            <a:r>
              <a:rPr lang="en" sz="1600">
                <a:solidFill>
                  <a:schemeClr val="dk1"/>
                </a:solidFill>
              </a:rPr>
              <a:t> to endorse suicidality.</a:t>
            </a:r>
            <a:endParaRPr sz="1100">
              <a:solidFill>
                <a:schemeClr val="dk1"/>
              </a:solidFill>
            </a:endParaRPr>
          </a:p>
        </p:txBody>
      </p:sp>
      <p:sp>
        <p:nvSpPr>
          <p:cNvPr id="236" name="Google Shape;236;p40"/>
          <p:cNvSpPr txBox="1"/>
          <p:nvPr/>
        </p:nvSpPr>
        <p:spPr>
          <a:xfrm>
            <a:off x="5099100" y="4195525"/>
            <a:ext cx="1949400" cy="70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600">
                <a:solidFill>
                  <a:schemeClr val="dk2"/>
                </a:solidFill>
                <a:latin typeface="Helvetica Neue"/>
                <a:ea typeface="Helvetica Neue"/>
                <a:cs typeface="Helvetica Neue"/>
                <a:sym typeface="Helvetica Neue"/>
              </a:rPr>
              <a:t>Krill, P. R., Thomas, H. M., Kramer, M. R., Degeneffe, N., &amp; Anker, J. J. (2023). Stressed, lonely, and overcommitted: Predictors of lawyer suicide risk. </a:t>
            </a:r>
            <a:r>
              <a:rPr lang="en" sz="600" i="1">
                <a:solidFill>
                  <a:schemeClr val="dk2"/>
                </a:solidFill>
                <a:latin typeface="Helvetica Neue"/>
                <a:ea typeface="Helvetica Neue"/>
                <a:cs typeface="Helvetica Neue"/>
                <a:sym typeface="Helvetica Neue"/>
              </a:rPr>
              <a:t>Healthcare, 11</a:t>
            </a:r>
            <a:r>
              <a:rPr lang="en" sz="600">
                <a:solidFill>
                  <a:schemeClr val="dk2"/>
                </a:solidFill>
                <a:latin typeface="Helvetica Neue"/>
                <a:ea typeface="Helvetica Neue"/>
                <a:cs typeface="Helvetica Neue"/>
                <a:sym typeface="Helvetica Neue"/>
              </a:rPr>
              <a:t>(4), 536.</a:t>
            </a:r>
            <a:r>
              <a:rPr lang="en" sz="600">
                <a:solidFill>
                  <a:schemeClr val="dk2"/>
                </a:solidFill>
                <a:uFill>
                  <a:noFill/>
                </a:u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 </a:t>
            </a:r>
            <a:r>
              <a:rPr lang="en" sz="600" u="sng">
                <a:solidFill>
                  <a:schemeClr val="dk2"/>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https://doi.org/10.3390/healthcare11040536</a:t>
            </a:r>
            <a:endParaRPr sz="600">
              <a:solidFill>
                <a:schemeClr val="dk2"/>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Psychological Safety </a:t>
            </a:r>
            <a:endParaRPr/>
          </a:p>
        </p:txBody>
      </p:sp>
      <p:sp>
        <p:nvSpPr>
          <p:cNvPr id="242" name="Google Shape;242;p4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39725" algn="l" rtl="0">
              <a:spcBef>
                <a:spcPts val="0"/>
              </a:spcBef>
              <a:spcAft>
                <a:spcPts val="0"/>
              </a:spcAft>
              <a:buClr>
                <a:srgbClr val="1B202A"/>
              </a:buClr>
              <a:buSzPts val="1750"/>
              <a:buFont typeface="Times New Roman"/>
              <a:buChar char="●"/>
            </a:pPr>
            <a:r>
              <a:rPr lang="en" sz="1750">
                <a:solidFill>
                  <a:srgbClr val="1B202A"/>
                </a:solidFill>
                <a:highlight>
                  <a:schemeClr val="lt1"/>
                </a:highlight>
              </a:rPr>
              <a:t>When employees feel psychologically safe — or secure in taking risks, acknowledging mistakes or concerns, and engaging in difficult conversations — they are nearly </a:t>
            </a:r>
            <a:r>
              <a:rPr lang="en" sz="1750" b="1" u="sng">
                <a:solidFill>
                  <a:srgbClr val="1B202A"/>
                </a:solidFill>
                <a:highlight>
                  <a:schemeClr val="lt1"/>
                </a:highlight>
              </a:rPr>
              <a:t>five times</a:t>
            </a:r>
            <a:r>
              <a:rPr lang="en" sz="1750">
                <a:solidFill>
                  <a:srgbClr val="1B202A"/>
                </a:solidFill>
                <a:highlight>
                  <a:schemeClr val="lt1"/>
                </a:highlight>
              </a:rPr>
              <a:t> more likely to be confident about their career progression and opportunities, the report said.</a:t>
            </a:r>
            <a:endParaRPr sz="1750">
              <a:solidFill>
                <a:srgbClr val="1B202A"/>
              </a:solidFill>
              <a:highlight>
                <a:schemeClr val="lt1"/>
              </a:highlight>
            </a:endParaRPr>
          </a:p>
          <a:p>
            <a:pPr marL="457200" lvl="0" indent="0" algn="l" rtl="0">
              <a:spcBef>
                <a:spcPts val="0"/>
              </a:spcBef>
              <a:spcAft>
                <a:spcPts val="0"/>
              </a:spcAft>
              <a:buClr>
                <a:schemeClr val="dk1"/>
              </a:buClr>
              <a:buSzPts val="1100"/>
              <a:buFont typeface="Arial"/>
              <a:buNone/>
            </a:pPr>
            <a:endParaRPr sz="1750">
              <a:solidFill>
                <a:srgbClr val="1B202A"/>
              </a:solidFill>
              <a:highlight>
                <a:schemeClr val="lt1"/>
              </a:highlight>
            </a:endParaRPr>
          </a:p>
          <a:p>
            <a:pPr marL="457200" lvl="0" indent="-339725" algn="l" rtl="0">
              <a:spcBef>
                <a:spcPts val="0"/>
              </a:spcBef>
              <a:spcAft>
                <a:spcPts val="0"/>
              </a:spcAft>
              <a:buClr>
                <a:srgbClr val="1B202A"/>
              </a:buClr>
              <a:buSzPts val="1750"/>
              <a:buFont typeface="Times New Roman"/>
              <a:buChar char="●"/>
            </a:pPr>
            <a:r>
              <a:rPr lang="en" sz="1750">
                <a:solidFill>
                  <a:srgbClr val="1B202A"/>
                </a:solidFill>
                <a:highlight>
                  <a:schemeClr val="lt1"/>
                </a:highlight>
              </a:rPr>
              <a:t>Employees who feel supported by their managers are </a:t>
            </a:r>
            <a:r>
              <a:rPr lang="en" sz="1750" b="1" u="sng">
                <a:solidFill>
                  <a:srgbClr val="1B202A"/>
                </a:solidFill>
                <a:highlight>
                  <a:schemeClr val="lt1"/>
                </a:highlight>
              </a:rPr>
              <a:t>nine times</a:t>
            </a:r>
            <a:r>
              <a:rPr lang="en" sz="1750">
                <a:solidFill>
                  <a:srgbClr val="1B202A"/>
                </a:solidFill>
                <a:highlight>
                  <a:schemeClr val="lt1"/>
                </a:highlight>
              </a:rPr>
              <a:t> more likely to say that work positively impacts their well-being, compared to those who don’t feel supported.</a:t>
            </a:r>
            <a:endParaRPr/>
          </a:p>
        </p:txBody>
      </p:sp>
      <p:sp>
        <p:nvSpPr>
          <p:cNvPr id="243" name="Google Shape;243;p41"/>
          <p:cNvSpPr txBox="1"/>
          <p:nvPr/>
        </p:nvSpPr>
        <p:spPr>
          <a:xfrm>
            <a:off x="239475" y="4466725"/>
            <a:ext cx="6570000" cy="2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300">
                <a:solidFill>
                  <a:srgbClr val="595959"/>
                </a:solidFill>
              </a:rPr>
              <a:t>https://www.2civility.org/poor-lawyer-well-being-may-cost-firms-up-to-33m-survey-says/</a:t>
            </a:r>
            <a:endParaRPr sz="1300">
              <a:solidFill>
                <a:srgbClr val="595959"/>
              </a:solidFill>
            </a:endParaRPr>
          </a:p>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952500" y="1219200"/>
            <a:ext cx="7264500" cy="2476500"/>
          </a:xfrm>
          <a:prstGeom prst="rect">
            <a:avLst/>
          </a:prstGeom>
        </p:spPr>
        <p:txBody>
          <a:bodyPr spcFirstLastPara="1" wrap="square" lIns="91425" tIns="91425" rIns="91425" bIns="91425" anchor="ctr" anchorCtr="0">
            <a:normAutofit/>
          </a:bodyPr>
          <a:lstStyle/>
          <a:p>
            <a:pPr marL="0" lvl="0" indent="0" algn="ctr" rtl="0">
              <a:spcBef>
                <a:spcPts val="1200"/>
              </a:spcBef>
              <a:spcAft>
                <a:spcPts val="0"/>
              </a:spcAft>
              <a:buNone/>
            </a:pPr>
            <a:r>
              <a:rPr lang="en" sz="1800">
                <a:solidFill>
                  <a:srgbClr val="2A2C30"/>
                </a:solidFill>
                <a:highlight>
                  <a:srgbClr val="FFFFFF"/>
                </a:highlight>
              </a:rPr>
              <a:t>The Culture of Silence:</a:t>
            </a:r>
            <a:endParaRPr sz="1800">
              <a:solidFill>
                <a:srgbClr val="2A2C30"/>
              </a:solidFill>
              <a:highlight>
                <a:srgbClr val="FFFFFF"/>
              </a:highlight>
            </a:endParaRPr>
          </a:p>
          <a:p>
            <a:pPr marL="0" lvl="0" indent="0" algn="ctr" rtl="0">
              <a:lnSpc>
                <a:spcPct val="150000"/>
              </a:lnSpc>
              <a:spcBef>
                <a:spcPts val="1200"/>
              </a:spcBef>
              <a:spcAft>
                <a:spcPts val="0"/>
              </a:spcAft>
              <a:buNone/>
            </a:pPr>
            <a:r>
              <a:rPr lang="en" sz="1800" b="0">
                <a:solidFill>
                  <a:srgbClr val="2A2C30"/>
                </a:solidFill>
                <a:highlight>
                  <a:srgbClr val="FFFFFF"/>
                </a:highlight>
              </a:rPr>
              <a:t>But perhaps the most troubling data is that 6 out of 10 attorneys said that in the </a:t>
            </a:r>
            <a:r>
              <a:rPr lang="en" sz="1800" b="0" u="sng">
                <a:solidFill>
                  <a:srgbClr val="2A2C30"/>
                </a:solidFill>
                <a:highlight>
                  <a:srgbClr val="FFFFFF"/>
                </a:highlight>
              </a:rPr>
              <a:t>last six months</a:t>
            </a:r>
            <a:r>
              <a:rPr lang="en" sz="1800" b="0">
                <a:solidFill>
                  <a:srgbClr val="2A2C30"/>
                </a:solidFill>
                <a:highlight>
                  <a:srgbClr val="FFFFFF"/>
                </a:highlight>
              </a:rPr>
              <a:t> they, at least sometimes, came across other legal professionals whose work responsibilities were affected by well-being, substance abuse, or mental health issues. </a:t>
            </a:r>
            <a:endParaRPr sz="1800" b="0"/>
          </a:p>
        </p:txBody>
      </p:sp>
      <p:sp>
        <p:nvSpPr>
          <p:cNvPr id="249" name="Google Shape;249;p42"/>
          <p:cNvSpPr txBox="1"/>
          <p:nvPr/>
        </p:nvSpPr>
        <p:spPr>
          <a:xfrm>
            <a:off x="2108200" y="4025900"/>
            <a:ext cx="5143500" cy="3231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1200"/>
              </a:spcBef>
              <a:spcAft>
                <a:spcPts val="0"/>
              </a:spcAft>
              <a:buNone/>
            </a:pPr>
            <a:r>
              <a:rPr lang="en" sz="900">
                <a:solidFill>
                  <a:schemeClr val="dk2"/>
                </a:solidFill>
                <a:highlight>
                  <a:schemeClr val="lt1"/>
                </a:highlight>
                <a:latin typeface="Helvetica Neue"/>
                <a:ea typeface="Helvetica Neue"/>
                <a:cs typeface="Helvetica Neue"/>
                <a:sym typeface="Helvetica Neue"/>
              </a:rPr>
              <a:t>(Bloomberg Law, 2024 Attorney Well-being Report)</a:t>
            </a:r>
            <a:endParaRPr sz="9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Trigger Warning: </a:t>
            </a:r>
            <a:endParaRPr/>
          </a:p>
        </p:txBody>
      </p:sp>
      <p:sp>
        <p:nvSpPr>
          <p:cNvPr id="80" name="Google Shape;80;p1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Mental health is a topic which deeply impacts each one of us. If you find yourself triggered by any of the material we discuss today, there are resources listed at the end of this presentation and I will be available to talk to anyone who has questions or needs help following the presentation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040" b="1"/>
              <a:t>Why Is Change So Hard?</a:t>
            </a:r>
            <a:endParaRPr sz="2320"/>
          </a:p>
        </p:txBody>
      </p:sp>
      <p:sp>
        <p:nvSpPr>
          <p:cNvPr id="255" name="Google Shape;255;p43"/>
          <p:cNvSpPr txBox="1">
            <a:spLocks noGrp="1"/>
          </p:cNvSpPr>
          <p:nvPr>
            <p:ph type="body" idx="1"/>
          </p:nvPr>
        </p:nvSpPr>
        <p:spPr>
          <a:xfrm>
            <a:off x="311700" y="1346200"/>
            <a:ext cx="8520600" cy="2832300"/>
          </a:xfrm>
          <a:prstGeom prst="rect">
            <a:avLst/>
          </a:prstGeom>
        </p:spPr>
        <p:txBody>
          <a:bodyPr spcFirstLastPara="1" wrap="square" lIns="91425" tIns="91425" rIns="91425" bIns="91425" anchor="t" anchorCtr="0">
            <a:normAutofit lnSpcReduction="20000"/>
          </a:bodyPr>
          <a:lstStyle/>
          <a:p>
            <a:pPr marL="457200" lvl="0" indent="-355600" algn="l" rtl="0">
              <a:lnSpc>
                <a:spcPct val="150000"/>
              </a:lnSpc>
              <a:spcBef>
                <a:spcPts val="400"/>
              </a:spcBef>
              <a:spcAft>
                <a:spcPts val="0"/>
              </a:spcAft>
              <a:buClr>
                <a:schemeClr val="dk1"/>
              </a:buClr>
              <a:buSzPts val="2000"/>
              <a:buChar char="●"/>
            </a:pPr>
            <a:r>
              <a:rPr lang="en" sz="2000">
                <a:solidFill>
                  <a:schemeClr val="dk1"/>
                </a:solidFill>
              </a:rPr>
              <a:t>Nobody wants to admit they’re struggling because it bars them from promotions, makes them appear weak, and stigmatizes them in a “superman” culture.</a:t>
            </a:r>
            <a:endParaRPr sz="2000">
              <a:solidFill>
                <a:schemeClr val="dk1"/>
              </a:solidFill>
            </a:endParaRPr>
          </a:p>
          <a:p>
            <a:pPr marL="457200" lvl="0" indent="-355600" algn="l" rtl="0">
              <a:lnSpc>
                <a:spcPct val="150000"/>
              </a:lnSpc>
              <a:spcBef>
                <a:spcPts val="1000"/>
              </a:spcBef>
              <a:spcAft>
                <a:spcPts val="0"/>
              </a:spcAft>
              <a:buClr>
                <a:schemeClr val="dk1"/>
              </a:buClr>
              <a:buSzPts val="2000"/>
              <a:buChar char="●"/>
            </a:pPr>
            <a:r>
              <a:rPr lang="en" sz="2000">
                <a:solidFill>
                  <a:schemeClr val="dk1"/>
                </a:solidFill>
              </a:rPr>
              <a:t>Everyone else pretending they’re ok or that these symptoms are normal makes it an individual problem rather than a cultural problem</a:t>
            </a:r>
            <a:endParaRPr sz="2000">
              <a:solidFill>
                <a:schemeClr val="dk1"/>
              </a:solidFill>
            </a:endParaRPr>
          </a:p>
          <a:p>
            <a:pPr marL="457200" lvl="0" indent="-355600" algn="l" rtl="0">
              <a:lnSpc>
                <a:spcPct val="150000"/>
              </a:lnSpc>
              <a:spcBef>
                <a:spcPts val="1000"/>
              </a:spcBef>
              <a:spcAft>
                <a:spcPts val="1000"/>
              </a:spcAft>
              <a:buClr>
                <a:schemeClr val="dk1"/>
              </a:buClr>
              <a:buSzPts val="2000"/>
              <a:buChar char="●"/>
            </a:pPr>
            <a:r>
              <a:rPr lang="en" sz="2000">
                <a:solidFill>
                  <a:schemeClr val="dk1"/>
                </a:solidFill>
              </a:rPr>
              <a:t>Fear of leadership prioritizing well-being coming at the cost of profits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When the only differentiator is sheer grit:</a:t>
            </a:r>
            <a:endParaRPr/>
          </a:p>
        </p:txBody>
      </p:sp>
      <p:sp>
        <p:nvSpPr>
          <p:cNvPr id="261" name="Google Shape;261;p4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Clr>
                <a:schemeClr val="dk1"/>
              </a:buClr>
              <a:buSzPts val="1100"/>
              <a:buFont typeface="Arial"/>
              <a:buNone/>
            </a:pPr>
            <a:r>
              <a:rPr lang="en" sz="1750">
                <a:solidFill>
                  <a:srgbClr val="111111"/>
                </a:solidFill>
                <a:highlight>
                  <a:srgbClr val="FFFFFF"/>
                </a:highlight>
              </a:rPr>
              <a:t>"They are doing it to themselves willingly because the competition is so fierce and anything they can do to stand out they are going to do," said Kevin Roose, the author of "Young Money," a 2014 book about young Wall Street bankers. "You can't really stand out because most of what you're doing does not require original thinking. So the only way you can distinguish yourself is by sheer endurance. Gluttons for punishment are rewarded on Wall Street, especially at the young levels."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016">
                <a:solidFill>
                  <a:srgbClr val="1B202A"/>
                </a:solidFill>
                <a:highlight>
                  <a:srgbClr val="FFFFFF"/>
                </a:highlight>
                <a:latin typeface="Roboto"/>
                <a:ea typeface="Roboto"/>
                <a:cs typeface="Roboto"/>
                <a:sym typeface="Roboto"/>
              </a:rPr>
              <a:t>The </a:t>
            </a:r>
            <a:r>
              <a:rPr lang="en" sz="2016" u="sng">
                <a:solidFill>
                  <a:srgbClr val="52185A"/>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2024 State of Wellbeing in Law</a:t>
            </a:r>
            <a:r>
              <a:rPr lang="en" sz="2016">
                <a:solidFill>
                  <a:srgbClr val="1B202A"/>
                </a:solidFill>
                <a:highlight>
                  <a:srgbClr val="FFFFFF"/>
                </a:highlight>
                <a:latin typeface="Roboto"/>
                <a:ea typeface="Roboto"/>
                <a:cs typeface="Roboto"/>
                <a:sym typeface="Roboto"/>
              </a:rPr>
              <a:t> survey by </a:t>
            </a:r>
            <a:r>
              <a:rPr lang="en" sz="2016" u="sng">
                <a:solidFill>
                  <a:srgbClr val="52185A"/>
                </a:solidFill>
                <a:highlight>
                  <a:srgbClr val="FFFFFF"/>
                </a:highlight>
                <a:latin typeface="Roboto"/>
                <a:ea typeface="Roboto"/>
                <a:cs typeface="Roboto"/>
                <a:sym typeface="Roboto"/>
                <a:hlinkClick r:id="rId3">
                  <a:extLst>
                    <a:ext uri="{A12FA001-AC4F-418D-AE19-62706E023703}">
                      <ahyp:hlinkClr xmlns:ahyp="http://schemas.microsoft.com/office/drawing/2018/hyperlinkcolor" val="tx"/>
                    </a:ext>
                  </a:extLst>
                </a:hlinkClick>
              </a:rPr>
              <a:t>Unmind</a:t>
            </a:r>
            <a:r>
              <a:rPr lang="en" sz="2016">
                <a:solidFill>
                  <a:srgbClr val="1B202A"/>
                </a:solidFill>
                <a:highlight>
                  <a:srgbClr val="FFFFFF"/>
                </a:highlight>
                <a:latin typeface="Roboto"/>
                <a:ea typeface="Roboto"/>
                <a:cs typeface="Roboto"/>
                <a:sym typeface="Roboto"/>
              </a:rPr>
              <a:t> (4,000 lawyers surveyed)</a:t>
            </a:r>
            <a:endParaRPr sz="3466"/>
          </a:p>
          <a:p>
            <a:pPr marL="0" lvl="0" indent="0" algn="ctr" rtl="0">
              <a:spcBef>
                <a:spcPts val="0"/>
              </a:spcBef>
              <a:spcAft>
                <a:spcPts val="0"/>
              </a:spcAft>
              <a:buNone/>
            </a:pPr>
            <a:endParaRPr sz="1350">
              <a:solidFill>
                <a:srgbClr val="1B202A"/>
              </a:solidFill>
              <a:highlight>
                <a:srgbClr val="FFFFFF"/>
              </a:highlight>
              <a:latin typeface="Roboto"/>
              <a:ea typeface="Roboto"/>
              <a:cs typeface="Roboto"/>
              <a:sym typeface="Roboto"/>
            </a:endParaRPr>
          </a:p>
        </p:txBody>
      </p:sp>
      <p:sp>
        <p:nvSpPr>
          <p:cNvPr id="267" name="Google Shape;267;p45"/>
          <p:cNvSpPr txBox="1">
            <a:spLocks noGrp="1"/>
          </p:cNvSpPr>
          <p:nvPr>
            <p:ph type="body" idx="1"/>
          </p:nvPr>
        </p:nvSpPr>
        <p:spPr>
          <a:xfrm>
            <a:off x="311700" y="1225225"/>
            <a:ext cx="4260300" cy="3156300"/>
          </a:xfrm>
          <a:prstGeom prst="rect">
            <a:avLst/>
          </a:prstGeom>
        </p:spPr>
        <p:txBody>
          <a:bodyPr spcFirstLastPara="1" wrap="square" lIns="91425" tIns="91425" rIns="91425" bIns="91425" anchor="t" anchorCtr="0">
            <a:normAutofit fontScale="85000" lnSpcReduction="20000"/>
          </a:bodyPr>
          <a:lstStyle/>
          <a:p>
            <a:pPr marL="457200" lvl="0" indent="-328453" algn="l" rtl="0">
              <a:lnSpc>
                <a:spcPct val="115000"/>
              </a:lnSpc>
              <a:spcBef>
                <a:spcPts val="0"/>
              </a:spcBef>
              <a:spcAft>
                <a:spcPts val="0"/>
              </a:spcAft>
              <a:buClr>
                <a:srgbClr val="1B202A"/>
              </a:buClr>
              <a:buSzPct val="100000"/>
              <a:buFont typeface="Times New Roman"/>
              <a:buChar char="●"/>
            </a:pPr>
            <a:r>
              <a:rPr lang="en" sz="1850">
                <a:solidFill>
                  <a:srgbClr val="1B202A"/>
                </a:solidFill>
                <a:highlight>
                  <a:srgbClr val="FFFFFF"/>
                </a:highlight>
              </a:rPr>
              <a:t>28% of respondents believe that talking openly about mental health to their supervisors could harm their chance of progress. </a:t>
            </a:r>
            <a:endParaRPr sz="1850">
              <a:solidFill>
                <a:srgbClr val="1B202A"/>
              </a:solidFill>
              <a:highlight>
                <a:srgbClr val="FFFFFF"/>
              </a:highlight>
            </a:endParaRPr>
          </a:p>
          <a:p>
            <a:pPr marL="457200" lvl="0" indent="-328453" algn="l" rtl="0">
              <a:lnSpc>
                <a:spcPct val="115000"/>
              </a:lnSpc>
              <a:spcBef>
                <a:spcPts val="1000"/>
              </a:spcBef>
              <a:spcAft>
                <a:spcPts val="0"/>
              </a:spcAft>
              <a:buClr>
                <a:srgbClr val="1B202A"/>
              </a:buClr>
              <a:buSzPct val="100000"/>
              <a:buFont typeface="Times New Roman"/>
              <a:buChar char="●"/>
            </a:pPr>
            <a:r>
              <a:rPr lang="en" sz="1850">
                <a:solidFill>
                  <a:srgbClr val="1B202A"/>
                </a:solidFill>
                <a:highlight>
                  <a:srgbClr val="FFFFFF"/>
                </a:highlight>
              </a:rPr>
              <a:t>27% are concerned about the confidentiality of mental health discussions with supervisors</a:t>
            </a:r>
            <a:endParaRPr sz="1850">
              <a:solidFill>
                <a:srgbClr val="1B202A"/>
              </a:solidFill>
              <a:highlight>
                <a:srgbClr val="FFFFFF"/>
              </a:highlight>
            </a:endParaRPr>
          </a:p>
          <a:p>
            <a:pPr marL="457200" lvl="0" indent="-328453" algn="l" rtl="0">
              <a:lnSpc>
                <a:spcPct val="115000"/>
              </a:lnSpc>
              <a:spcBef>
                <a:spcPts val="1000"/>
              </a:spcBef>
              <a:spcAft>
                <a:spcPts val="1000"/>
              </a:spcAft>
              <a:buClr>
                <a:srgbClr val="1B202A"/>
              </a:buClr>
              <a:buSzPct val="100000"/>
              <a:buFont typeface="Times New Roman"/>
              <a:buChar char="●"/>
            </a:pPr>
            <a:r>
              <a:rPr lang="en" sz="1850">
                <a:solidFill>
                  <a:srgbClr val="1B202A"/>
                </a:solidFill>
                <a:highlight>
                  <a:srgbClr val="FFFFFF"/>
                </a:highlight>
              </a:rPr>
              <a:t>1:3 employees do not trust their senior leaders to make decisions prioritizing employee well-being, an 11% increase from last year’s survey.</a:t>
            </a:r>
            <a:endParaRPr/>
          </a:p>
        </p:txBody>
      </p:sp>
      <p:sp>
        <p:nvSpPr>
          <p:cNvPr id="268" name="Google Shape;268;p45"/>
          <p:cNvSpPr txBox="1">
            <a:spLocks noGrp="1"/>
          </p:cNvSpPr>
          <p:nvPr>
            <p:ph type="body" idx="4294967295"/>
          </p:nvPr>
        </p:nvSpPr>
        <p:spPr>
          <a:xfrm>
            <a:off x="4572000" y="1225225"/>
            <a:ext cx="4470300" cy="3105600"/>
          </a:xfrm>
          <a:prstGeom prst="rect">
            <a:avLst/>
          </a:prstGeom>
        </p:spPr>
        <p:txBody>
          <a:bodyPr spcFirstLastPara="1" wrap="square" lIns="91425" tIns="91425" rIns="91425" bIns="91425" anchor="t" anchorCtr="0">
            <a:normAutofit fontScale="77500" lnSpcReduction="20000"/>
          </a:bodyPr>
          <a:lstStyle/>
          <a:p>
            <a:pPr marL="457200" lvl="0" indent="-329485" algn="l" rtl="0">
              <a:lnSpc>
                <a:spcPct val="115000"/>
              </a:lnSpc>
              <a:spcBef>
                <a:spcPts val="0"/>
              </a:spcBef>
              <a:spcAft>
                <a:spcPts val="0"/>
              </a:spcAft>
              <a:buClr>
                <a:srgbClr val="1B202A"/>
              </a:buClr>
              <a:buSzPct val="100000"/>
              <a:buFont typeface="Times New Roman"/>
              <a:buChar char="●"/>
            </a:pPr>
            <a:r>
              <a:rPr lang="en" sz="2050">
                <a:solidFill>
                  <a:srgbClr val="1B202A"/>
                </a:solidFill>
                <a:highlight>
                  <a:srgbClr val="FFFFFF"/>
                </a:highlight>
              </a:rPr>
              <a:t>1:5 lawyers said work harms their mental health. Almost 19% of their time at work is negatively affected by poor mental health.</a:t>
            </a:r>
            <a:endParaRPr sz="2050">
              <a:solidFill>
                <a:srgbClr val="1B202A"/>
              </a:solidFill>
              <a:highlight>
                <a:srgbClr val="FFFFFF"/>
              </a:highlight>
            </a:endParaRPr>
          </a:p>
          <a:p>
            <a:pPr marL="457200" lvl="0" indent="-329485" algn="l" rtl="0">
              <a:lnSpc>
                <a:spcPct val="115000"/>
              </a:lnSpc>
              <a:spcBef>
                <a:spcPts val="1000"/>
              </a:spcBef>
              <a:spcAft>
                <a:spcPts val="0"/>
              </a:spcAft>
              <a:buClr>
                <a:srgbClr val="1B202A"/>
              </a:buClr>
              <a:buSzPct val="100000"/>
              <a:buChar char="●"/>
            </a:pPr>
            <a:r>
              <a:rPr lang="en" sz="2050">
                <a:solidFill>
                  <a:srgbClr val="1B202A"/>
                </a:solidFill>
                <a:highlight>
                  <a:srgbClr val="FFFFFF"/>
                </a:highlight>
              </a:rPr>
              <a:t>Associates, younger employees, and female employees experience higher stress levels, lower well-being, and lower psychological safety compared to their older and male counterparts.</a:t>
            </a:r>
            <a:endParaRPr sz="2050">
              <a:solidFill>
                <a:srgbClr val="1B202A"/>
              </a:solidFill>
              <a:highlight>
                <a:srgbClr val="FFFFFF"/>
              </a:highlight>
            </a:endParaRPr>
          </a:p>
          <a:p>
            <a:pPr marL="457200" lvl="0" indent="-329485" algn="l" rtl="0">
              <a:lnSpc>
                <a:spcPct val="115000"/>
              </a:lnSpc>
              <a:spcBef>
                <a:spcPts val="1000"/>
              </a:spcBef>
              <a:spcAft>
                <a:spcPts val="1000"/>
              </a:spcAft>
              <a:buClr>
                <a:srgbClr val="1B202A"/>
              </a:buClr>
              <a:buSzPct val="100000"/>
              <a:buFont typeface="Times New Roman"/>
              <a:buChar char="●"/>
            </a:pPr>
            <a:r>
              <a:rPr lang="en" sz="2050">
                <a:solidFill>
                  <a:srgbClr val="1B202A"/>
                </a:solidFill>
                <a:highlight>
                  <a:srgbClr val="FFFFFF"/>
                </a:highlight>
              </a:rPr>
              <a:t>These challenges can lead to law firms losing $33,336,720 annually, or just over 10% of staffing costs.</a:t>
            </a:r>
            <a:endParaRPr/>
          </a:p>
        </p:txBody>
      </p:sp>
      <p:sp>
        <p:nvSpPr>
          <p:cNvPr id="269" name="Google Shape;269;p45"/>
          <p:cNvSpPr txBox="1"/>
          <p:nvPr/>
        </p:nvSpPr>
        <p:spPr>
          <a:xfrm>
            <a:off x="800100" y="4453850"/>
            <a:ext cx="5613300" cy="39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rPr>
              <a:t>https://www.2civility.org/poor-lawyer-well-being-may-cost-firms-up-to-33m-survey-says/</a:t>
            </a:r>
            <a:endParaRPr sz="1000">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ctrTitle"/>
          </p:nvPr>
        </p:nvSpPr>
        <p:spPr>
          <a:xfrm>
            <a:off x="2743200" y="1346200"/>
            <a:ext cx="3340200" cy="1346100"/>
          </a:xfrm>
          <a:prstGeom prst="rect">
            <a:avLst/>
          </a:prstGeom>
        </p:spPr>
        <p:txBody>
          <a:bodyPr spcFirstLastPara="1" wrap="square" lIns="91425" tIns="91425" rIns="91425" bIns="91425" anchor="b" anchorCtr="0">
            <a:noAutofit/>
          </a:bodyPr>
          <a:lstStyle/>
          <a:p>
            <a:pPr marL="457200" lvl="0" indent="0" algn="ctr" rtl="0">
              <a:lnSpc>
                <a:spcPct val="115000"/>
              </a:lnSpc>
              <a:spcBef>
                <a:spcPts val="400"/>
              </a:spcBef>
              <a:spcAft>
                <a:spcPts val="0"/>
              </a:spcAft>
              <a:buClr>
                <a:schemeClr val="dk1"/>
              </a:buClr>
              <a:buSzPts val="1100"/>
              <a:buFont typeface="Arial"/>
              <a:buNone/>
            </a:pPr>
            <a:r>
              <a:rPr lang="en" sz="3055">
                <a:solidFill>
                  <a:srgbClr val="000000"/>
                </a:solidFill>
              </a:rPr>
              <a:t>Where Do We Go From Here:</a:t>
            </a:r>
            <a:endParaRPr sz="1900"/>
          </a:p>
        </p:txBody>
      </p:sp>
      <p:sp>
        <p:nvSpPr>
          <p:cNvPr id="275" name="Google Shape;275;p46"/>
          <p:cNvSpPr txBox="1">
            <a:spLocks noGrp="1"/>
          </p:cNvSpPr>
          <p:nvPr>
            <p:ph type="subTitle" idx="1"/>
          </p:nvPr>
        </p:nvSpPr>
        <p:spPr>
          <a:xfrm>
            <a:off x="3124200" y="2870200"/>
            <a:ext cx="2959200" cy="787500"/>
          </a:xfrm>
          <a:prstGeom prst="rect">
            <a:avLst/>
          </a:prstGeom>
        </p:spPr>
        <p:txBody>
          <a:bodyPr spcFirstLastPara="1" wrap="square" lIns="91425" tIns="91425" rIns="91425" bIns="91425" anchor="t" anchorCtr="0">
            <a:normAutofit fontScale="55000" lnSpcReduction="10000"/>
          </a:bodyPr>
          <a:lstStyle/>
          <a:p>
            <a:pPr marL="0" lvl="0" indent="0" algn="ctr" rtl="0">
              <a:spcBef>
                <a:spcPts val="0"/>
              </a:spcBef>
              <a:spcAft>
                <a:spcPts val="0"/>
              </a:spcAft>
              <a:buNone/>
            </a:pPr>
            <a:r>
              <a:rPr lang="en" sz="4000" b="1">
                <a:solidFill>
                  <a:schemeClr val="dk1"/>
                </a:solidFill>
              </a:rPr>
              <a:t>Making The Case For Change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Actionable Ideas</a:t>
            </a:r>
            <a:endParaRPr/>
          </a:p>
        </p:txBody>
      </p:sp>
      <p:sp>
        <p:nvSpPr>
          <p:cNvPr id="281" name="Google Shape;281;p47"/>
          <p:cNvSpPr txBox="1">
            <a:spLocks noGrp="1"/>
          </p:cNvSpPr>
          <p:nvPr>
            <p:ph type="body" idx="1"/>
          </p:nvPr>
        </p:nvSpPr>
        <p:spPr>
          <a:xfrm>
            <a:off x="311700" y="1225225"/>
            <a:ext cx="8451300" cy="3003900"/>
          </a:xfrm>
          <a:prstGeom prst="rect">
            <a:avLst/>
          </a:prstGeom>
        </p:spPr>
        <p:txBody>
          <a:bodyPr spcFirstLastPara="1" wrap="square" lIns="91425" tIns="91425" rIns="91425" bIns="91425" anchor="t" anchorCtr="0">
            <a:normAutofit fontScale="77500" lnSpcReduction="10000"/>
          </a:bodyPr>
          <a:lstStyle/>
          <a:p>
            <a:pPr marL="457200" lvl="0" indent="-322103" algn="just" rtl="0">
              <a:lnSpc>
                <a:spcPct val="150000"/>
              </a:lnSpc>
              <a:spcBef>
                <a:spcPts val="1200"/>
              </a:spcBef>
              <a:spcAft>
                <a:spcPts val="0"/>
              </a:spcAft>
              <a:buClr>
                <a:schemeClr val="dk1"/>
              </a:buClr>
              <a:buSzPct val="100000"/>
              <a:buChar char="●"/>
            </a:pPr>
            <a:r>
              <a:rPr lang="en" sz="1900">
                <a:solidFill>
                  <a:schemeClr val="dk1"/>
                </a:solidFill>
              </a:rPr>
              <a:t>Advocate for an overhaul of the systems and change the unrealistic expectations put on all professional advisers to be highly successful.</a:t>
            </a:r>
            <a:endParaRPr sz="1900"/>
          </a:p>
          <a:p>
            <a:pPr marL="457200" lvl="0" indent="-322103" algn="just" rtl="0">
              <a:lnSpc>
                <a:spcPct val="150000"/>
              </a:lnSpc>
              <a:spcBef>
                <a:spcPts val="1000"/>
              </a:spcBef>
              <a:spcAft>
                <a:spcPts val="0"/>
              </a:spcAft>
              <a:buClr>
                <a:schemeClr val="dk1"/>
              </a:buClr>
              <a:buSzPct val="100000"/>
              <a:buChar char="●"/>
            </a:pPr>
            <a:r>
              <a:rPr lang="en" sz="1900">
                <a:solidFill>
                  <a:schemeClr val="dk1"/>
                </a:solidFill>
              </a:rPr>
              <a:t>We need to stop rewarding the things that are killing people, have the courage to intervene when we see other advisors struggling, and reconstruct what it takes to be successful in advisory careers.</a:t>
            </a:r>
            <a:endParaRPr sz="1900"/>
          </a:p>
          <a:p>
            <a:pPr marL="457200" lvl="0" indent="-322103" algn="just" rtl="0">
              <a:lnSpc>
                <a:spcPct val="150000"/>
              </a:lnSpc>
              <a:spcBef>
                <a:spcPts val="1200"/>
              </a:spcBef>
              <a:spcAft>
                <a:spcPts val="1000"/>
              </a:spcAft>
              <a:buClr>
                <a:schemeClr val="dk1"/>
              </a:buClr>
              <a:buSzPct val="100000"/>
              <a:buChar char="●"/>
            </a:pPr>
            <a:r>
              <a:rPr lang="en" sz="1900">
                <a:solidFill>
                  <a:schemeClr val="dk1"/>
                </a:solidFill>
              </a:rPr>
              <a:t>Firms could expand compensation considerations to include other factors that reward healthy behaviors, set reasonable caps on how many hours in a various time periods people can work, or borrow other successful ideas from other high stress industries.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600" b="1"/>
              <a:t>Applying what works in other industries</a:t>
            </a:r>
            <a:endParaRPr/>
          </a:p>
        </p:txBody>
      </p:sp>
      <p:sp>
        <p:nvSpPr>
          <p:cNvPr id="287" name="Google Shape;287;p48"/>
          <p:cNvSpPr txBox="1">
            <a:spLocks noGrp="1"/>
          </p:cNvSpPr>
          <p:nvPr>
            <p:ph type="body" idx="1"/>
          </p:nvPr>
        </p:nvSpPr>
        <p:spPr>
          <a:xfrm>
            <a:off x="311700" y="1377625"/>
            <a:ext cx="8451300" cy="2965800"/>
          </a:xfrm>
          <a:prstGeom prst="rect">
            <a:avLst/>
          </a:prstGeom>
        </p:spPr>
        <p:txBody>
          <a:bodyPr spcFirstLastPara="1" wrap="square" lIns="91425" tIns="91425" rIns="91425" bIns="91425" anchor="t" anchorCtr="0">
            <a:normAutofit fontScale="77500" lnSpcReduction="20000"/>
          </a:bodyPr>
          <a:lstStyle/>
          <a:p>
            <a:pPr marL="457200" lvl="0" indent="-346710" algn="l" rtl="0">
              <a:lnSpc>
                <a:spcPct val="150000"/>
              </a:lnSpc>
              <a:spcBef>
                <a:spcPts val="1200"/>
              </a:spcBef>
              <a:spcAft>
                <a:spcPts val="0"/>
              </a:spcAft>
              <a:buClr>
                <a:schemeClr val="dk1"/>
              </a:buClr>
              <a:buSzPct val="100000"/>
              <a:buChar char="●"/>
            </a:pPr>
            <a:r>
              <a:rPr lang="en">
                <a:solidFill>
                  <a:schemeClr val="dk1"/>
                </a:solidFill>
              </a:rPr>
              <a:t>Airline pilots are subject to strict work limitations. Federal Aviation Regulations require specified rest periods. Maximum work hours are imposed 30 flight hours in any 7 consecutive days, etc.</a:t>
            </a:r>
            <a:endParaRPr/>
          </a:p>
          <a:p>
            <a:pPr marL="457200" lvl="0" indent="-346710" algn="l" rtl="0">
              <a:lnSpc>
                <a:spcPct val="150000"/>
              </a:lnSpc>
              <a:spcBef>
                <a:spcPts val="1200"/>
              </a:spcBef>
              <a:spcAft>
                <a:spcPts val="1000"/>
              </a:spcAft>
              <a:buClr>
                <a:schemeClr val="dk1"/>
              </a:buClr>
              <a:buSzPct val="100000"/>
              <a:buChar char="●"/>
            </a:pPr>
            <a:r>
              <a:rPr lang="en">
                <a:solidFill>
                  <a:schemeClr val="dk1"/>
                </a:solidFill>
              </a:rPr>
              <a:t>Train operators cannot go on duty, or be on duty, for an excess of 12 consecutive hours and require a minimum of 10 hours off duty during the prior 24 hours. They cannot work more than 6 consecutive days without 48 hours off.</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ctrTitle"/>
          </p:nvPr>
        </p:nvSpPr>
        <p:spPr>
          <a:xfrm>
            <a:off x="3092400" y="1290675"/>
            <a:ext cx="2971800" cy="138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220" b="1"/>
              <a:t>Action Steps To Take Now</a:t>
            </a:r>
            <a:endParaRPr sz="1960"/>
          </a:p>
        </p:txBody>
      </p:sp>
      <p:sp>
        <p:nvSpPr>
          <p:cNvPr id="293" name="Google Shape;293;p49"/>
          <p:cNvSpPr txBox="1">
            <a:spLocks noGrp="1"/>
          </p:cNvSpPr>
          <p:nvPr>
            <p:ph type="subTitle" idx="1"/>
          </p:nvPr>
        </p:nvSpPr>
        <p:spPr>
          <a:xfrm>
            <a:off x="3314700" y="2724150"/>
            <a:ext cx="2527200" cy="1555800"/>
          </a:xfrm>
          <a:prstGeom prst="rect">
            <a:avLst/>
          </a:prstGeom>
        </p:spPr>
        <p:txBody>
          <a:bodyPr spcFirstLastPara="1" wrap="square" lIns="91425" tIns="91425" rIns="91425" bIns="91425" anchor="t" anchorCtr="0">
            <a:normAutofit/>
          </a:bodyPr>
          <a:lstStyle/>
          <a:p>
            <a:pPr marL="0" lvl="0" indent="0" algn="ctr" rtl="0">
              <a:lnSpc>
                <a:spcPct val="90000"/>
              </a:lnSpc>
              <a:spcBef>
                <a:spcPts val="0"/>
              </a:spcBef>
              <a:spcAft>
                <a:spcPts val="0"/>
              </a:spcAft>
              <a:buClr>
                <a:schemeClr val="dk1"/>
              </a:buClr>
              <a:buSzPts val="852"/>
              <a:buFont typeface="Arial"/>
              <a:buNone/>
            </a:pPr>
            <a:r>
              <a:rPr lang="en" sz="1979" b="1">
                <a:solidFill>
                  <a:schemeClr val="dk1"/>
                </a:solidFill>
              </a:rPr>
              <a:t>Real Steps Real Firms are Taking Now</a:t>
            </a:r>
            <a:endParaRPr sz="1627"/>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Efforts By Major Financial Institutions</a:t>
            </a:r>
            <a:endParaRPr/>
          </a:p>
        </p:txBody>
      </p:sp>
      <p:sp>
        <p:nvSpPr>
          <p:cNvPr id="299" name="Google Shape;299;p50"/>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b="1">
                <a:latin typeface="Arial"/>
                <a:ea typeface="Arial"/>
                <a:cs typeface="Arial"/>
                <a:sym typeface="Arial"/>
              </a:rPr>
              <a:t>Goldman Sachs</a:t>
            </a:r>
            <a:endParaRPr b="1">
              <a:latin typeface="Arial"/>
              <a:ea typeface="Arial"/>
              <a:cs typeface="Arial"/>
              <a:sym typeface="Arial"/>
            </a:endParaRPr>
          </a:p>
          <a:p>
            <a:pPr marL="457200" lvl="0" indent="-317500" algn="l" rtl="0">
              <a:spcBef>
                <a:spcPts val="1200"/>
              </a:spcBef>
              <a:spcAft>
                <a:spcPts val="0"/>
              </a:spcAft>
              <a:buSzPts val="1400"/>
              <a:buFont typeface="Arial"/>
              <a:buChar char="●"/>
            </a:pPr>
            <a:r>
              <a:rPr lang="en" b="1">
                <a:latin typeface="Arial"/>
                <a:ea typeface="Arial"/>
                <a:cs typeface="Arial"/>
                <a:sym typeface="Arial"/>
              </a:rPr>
              <a:t>Mandatory time off</a:t>
            </a:r>
            <a:r>
              <a:rPr lang="en">
                <a:latin typeface="Arial"/>
                <a:ea typeface="Arial"/>
                <a:cs typeface="Arial"/>
                <a:sym typeface="Arial"/>
              </a:rPr>
              <a:t>: No office work from 9 p.m. Friday to 9 a.m. Sunday</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 b="1">
                <a:latin typeface="Arial"/>
                <a:ea typeface="Arial"/>
                <a:cs typeface="Arial"/>
                <a:sym typeface="Arial"/>
              </a:rPr>
              <a:t>Strict monitoring</a:t>
            </a:r>
            <a:r>
              <a:rPr lang="en">
                <a:latin typeface="Arial"/>
                <a:ea typeface="Arial"/>
                <a:cs typeface="Arial"/>
                <a:sym typeface="Arial"/>
              </a:rPr>
              <a:t>: Only senior partners can authorize exceptions</a:t>
            </a:r>
            <a:endParaRPr>
              <a:latin typeface="Arial"/>
              <a:ea typeface="Arial"/>
              <a:cs typeface="Arial"/>
              <a:sym typeface="Arial"/>
            </a:endParaRPr>
          </a:p>
          <a:p>
            <a:pPr marL="457200" lvl="0" indent="-317500" algn="l" rtl="0">
              <a:spcBef>
                <a:spcPts val="0"/>
              </a:spcBef>
              <a:spcAft>
                <a:spcPts val="0"/>
              </a:spcAft>
              <a:buSzPts val="1400"/>
              <a:buFont typeface="Arial"/>
              <a:buChar char="●"/>
            </a:pPr>
            <a:r>
              <a:rPr lang="en" b="1">
                <a:latin typeface="Arial"/>
                <a:ea typeface="Arial"/>
                <a:cs typeface="Arial"/>
                <a:sym typeface="Arial"/>
              </a:rPr>
              <a:t>Limited exceptions</a:t>
            </a:r>
            <a:r>
              <a:rPr lang="en">
                <a:latin typeface="Arial"/>
                <a:ea typeface="Arial"/>
                <a:cs typeface="Arial"/>
                <a:sym typeface="Arial"/>
              </a:rPr>
              <a:t>: Only 15-20 out of 1,500 analysts/associates may work on weekends for urgent deals</a:t>
            </a:r>
            <a:endParaRPr>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b="1">
                <a:latin typeface="Arial"/>
                <a:ea typeface="Arial"/>
                <a:cs typeface="Arial"/>
                <a:sym typeface="Arial"/>
              </a:rPr>
              <a:t>Barclays</a:t>
            </a:r>
            <a:endParaRPr b="1">
              <a:latin typeface="Arial"/>
              <a:ea typeface="Arial"/>
              <a:cs typeface="Arial"/>
              <a:sym typeface="Arial"/>
            </a:endParaRPr>
          </a:p>
          <a:p>
            <a:pPr marL="457200" lvl="0" indent="-317500" algn="l" rtl="0">
              <a:spcBef>
                <a:spcPts val="1200"/>
              </a:spcBef>
              <a:spcAft>
                <a:spcPts val="0"/>
              </a:spcAft>
              <a:buSzPts val="1400"/>
              <a:buFont typeface="Arial"/>
              <a:buChar char="●"/>
            </a:pPr>
            <a:r>
              <a:rPr lang="en" b="1">
                <a:latin typeface="Arial"/>
                <a:ea typeface="Arial"/>
                <a:cs typeface="Arial"/>
                <a:sym typeface="Arial"/>
              </a:rPr>
              <a:t>Work limit</a:t>
            </a:r>
            <a:r>
              <a:rPr lang="en">
                <a:latin typeface="Arial"/>
                <a:ea typeface="Arial"/>
                <a:cs typeface="Arial"/>
                <a:sym typeface="Arial"/>
              </a:rPr>
              <a:t>: Analysts cannot work more than 12 consecutive days</a:t>
            </a:r>
            <a:endParaRPr>
              <a:latin typeface="Arial"/>
              <a:ea typeface="Arial"/>
              <a:cs typeface="Arial"/>
              <a:sym typeface="Arial"/>
            </a:endParaRPr>
          </a:p>
          <a:p>
            <a:pPr marL="0" lvl="0" indent="0" algn="l" rtl="0">
              <a:spcBef>
                <a:spcPts val="1200"/>
              </a:spcBef>
              <a:spcAft>
                <a:spcPts val="1200"/>
              </a:spcAft>
              <a:buNone/>
            </a:pPr>
            <a:endParaRPr/>
          </a:p>
        </p:txBody>
      </p:sp>
      <p:sp>
        <p:nvSpPr>
          <p:cNvPr id="300" name="Google Shape;300;p50"/>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b="1">
                <a:latin typeface="Arial"/>
                <a:ea typeface="Arial"/>
                <a:cs typeface="Arial"/>
                <a:sym typeface="Arial"/>
              </a:rPr>
              <a:t>JPMorgan Chase</a:t>
            </a:r>
            <a:endParaRPr b="1">
              <a:latin typeface="Arial"/>
              <a:ea typeface="Arial"/>
              <a:cs typeface="Arial"/>
              <a:sym typeface="Arial"/>
            </a:endParaRPr>
          </a:p>
          <a:p>
            <a:pPr marL="457200" lvl="0" indent="-317500" algn="l" rtl="0">
              <a:spcBef>
                <a:spcPts val="1200"/>
              </a:spcBef>
              <a:spcAft>
                <a:spcPts val="0"/>
              </a:spcAft>
              <a:buSzPts val="1400"/>
              <a:buFont typeface="Arial"/>
              <a:buChar char="●"/>
            </a:pPr>
            <a:r>
              <a:rPr lang="en" b="1">
                <a:latin typeface="Arial"/>
                <a:ea typeface="Arial"/>
                <a:cs typeface="Arial"/>
                <a:sym typeface="Arial"/>
              </a:rPr>
              <a:t>"Protected weekend" policy</a:t>
            </a:r>
            <a:r>
              <a:rPr lang="en">
                <a:latin typeface="Arial"/>
                <a:ea typeface="Arial"/>
                <a:cs typeface="Arial"/>
                <a:sym typeface="Arial"/>
              </a:rPr>
              <a:t>: Analysts can take one full weekend off per month, if scheduled in advance</a:t>
            </a:r>
            <a:endParaRPr>
              <a:latin typeface="Arial"/>
              <a:ea typeface="Arial"/>
              <a:cs typeface="Arial"/>
              <a:sym typeface="Arial"/>
            </a:endParaRPr>
          </a:p>
          <a:p>
            <a:pPr marL="0" lvl="0" indent="0" algn="l" rtl="0">
              <a:spcBef>
                <a:spcPts val="1200"/>
              </a:spcBef>
              <a:spcAft>
                <a:spcPts val="0"/>
              </a:spcAft>
              <a:buClr>
                <a:schemeClr val="dk1"/>
              </a:buClr>
              <a:buSzPts val="1100"/>
              <a:buFont typeface="Arial"/>
              <a:buNone/>
            </a:pPr>
            <a:r>
              <a:rPr lang="en" b="1">
                <a:latin typeface="Arial"/>
                <a:ea typeface="Arial"/>
                <a:cs typeface="Arial"/>
                <a:sym typeface="Arial"/>
              </a:rPr>
              <a:t>Bank of America</a:t>
            </a:r>
            <a:endParaRPr b="1">
              <a:latin typeface="Arial"/>
              <a:ea typeface="Arial"/>
              <a:cs typeface="Arial"/>
              <a:sym typeface="Arial"/>
            </a:endParaRPr>
          </a:p>
          <a:p>
            <a:pPr marL="457200" lvl="0" indent="-317500" algn="l" rtl="0">
              <a:spcBef>
                <a:spcPts val="1200"/>
              </a:spcBef>
              <a:spcAft>
                <a:spcPts val="0"/>
              </a:spcAft>
              <a:buSzPts val="1400"/>
              <a:buFont typeface="Arial"/>
              <a:buChar char="●"/>
            </a:pPr>
            <a:r>
              <a:rPr lang="en" b="1">
                <a:latin typeface="Arial"/>
                <a:ea typeface="Arial"/>
                <a:cs typeface="Arial"/>
                <a:sym typeface="Arial"/>
              </a:rPr>
              <a:t>Minimum time off requirement</a:t>
            </a:r>
            <a:r>
              <a:rPr lang="en">
                <a:latin typeface="Arial"/>
                <a:ea typeface="Arial"/>
                <a:cs typeface="Arial"/>
                <a:sym typeface="Arial"/>
              </a:rPr>
              <a:t>: Employees must take at least four weekend days off per month</a:t>
            </a:r>
            <a:endParaRPr>
              <a:latin typeface="Arial"/>
              <a:ea typeface="Arial"/>
              <a:cs typeface="Arial"/>
              <a:sym typeface="Arial"/>
            </a:endParaRPr>
          </a:p>
          <a:p>
            <a:pPr marL="457200" lvl="0" indent="0" algn="l" rtl="0">
              <a:spcBef>
                <a:spcPts val="1200"/>
              </a:spcBef>
              <a:spcAft>
                <a:spcPts val="0"/>
              </a:spcAft>
              <a:buNone/>
            </a:pPr>
            <a:endParaRPr sz="1100">
              <a:latin typeface="Arial"/>
              <a:ea typeface="Arial"/>
              <a:cs typeface="Arial"/>
              <a:sym typeface="Arial"/>
            </a:endParaRPr>
          </a:p>
          <a:p>
            <a:pPr marL="0" lvl="0" indent="0" algn="l" rtl="0">
              <a:spcBef>
                <a:spcPts val="1200"/>
              </a:spcBef>
              <a:spcAft>
                <a:spcPts val="1200"/>
              </a:spcAft>
              <a:buNone/>
            </a:pPr>
            <a:endParaRPr/>
          </a:p>
        </p:txBody>
      </p:sp>
      <p:sp>
        <p:nvSpPr>
          <p:cNvPr id="301" name="Google Shape;301;p50"/>
          <p:cNvSpPr txBox="1"/>
          <p:nvPr/>
        </p:nvSpPr>
        <p:spPr>
          <a:xfrm>
            <a:off x="377500" y="4695225"/>
            <a:ext cx="4455000" cy="27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
        <p:nvSpPr>
          <p:cNvPr id="302" name="Google Shape;302;p50"/>
          <p:cNvSpPr txBox="1"/>
          <p:nvPr/>
        </p:nvSpPr>
        <p:spPr>
          <a:xfrm>
            <a:off x="401100" y="4781725"/>
            <a:ext cx="6244500" cy="1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2"/>
                </a:solidFill>
              </a:rPr>
              <a:t>https://www.afr.com/markets/equity-markets/deaths-expose-wall-streets-ruthless-culture-20151005-gk17t4</a:t>
            </a:r>
            <a:endParaRPr sz="500">
              <a:solidFill>
                <a:schemeClr val="dk2"/>
              </a:solidFill>
            </a:endParaRPr>
          </a:p>
          <a:p>
            <a:pPr marL="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Steps from Recent ALM article</a:t>
            </a:r>
            <a:endParaRPr/>
          </a:p>
        </p:txBody>
      </p:sp>
      <p:sp>
        <p:nvSpPr>
          <p:cNvPr id="308" name="Google Shape;308;p51"/>
          <p:cNvSpPr txBox="1">
            <a:spLocks noGrp="1"/>
          </p:cNvSpPr>
          <p:nvPr>
            <p:ph type="body" idx="1"/>
          </p:nvPr>
        </p:nvSpPr>
        <p:spPr>
          <a:xfrm>
            <a:off x="311700" y="1225225"/>
            <a:ext cx="4260300" cy="3258000"/>
          </a:xfrm>
          <a:prstGeom prst="rect">
            <a:avLst/>
          </a:prstGeom>
        </p:spPr>
        <p:txBody>
          <a:bodyPr spcFirstLastPara="1" wrap="square" lIns="91425" tIns="91425" rIns="91425" bIns="91425" anchor="t" anchorCtr="0">
            <a:normAutofit fontScale="77500" lnSpcReduction="20000"/>
          </a:bodyPr>
          <a:lstStyle/>
          <a:p>
            <a:pPr marL="457200" lvl="0" indent="-346710" algn="l" rtl="0">
              <a:lnSpc>
                <a:spcPct val="115000"/>
              </a:lnSpc>
              <a:spcBef>
                <a:spcPts val="400"/>
              </a:spcBef>
              <a:spcAft>
                <a:spcPts val="0"/>
              </a:spcAft>
              <a:buClr>
                <a:schemeClr val="dk1"/>
              </a:buClr>
              <a:buSzPct val="100000"/>
              <a:buChar char="●"/>
            </a:pPr>
            <a:r>
              <a:rPr lang="en">
                <a:solidFill>
                  <a:schemeClr val="dk1"/>
                </a:solidFill>
              </a:rPr>
              <a:t>Reducing the number of meetings and adding more structure to them.</a:t>
            </a:r>
            <a:endParaRPr>
              <a:solidFill>
                <a:schemeClr val="dk1"/>
              </a:solidFill>
            </a:endParaRPr>
          </a:p>
          <a:p>
            <a:pPr marL="457200" lvl="0" indent="-346710" algn="l" rtl="0">
              <a:lnSpc>
                <a:spcPct val="115000"/>
              </a:lnSpc>
              <a:spcBef>
                <a:spcPts val="1000"/>
              </a:spcBef>
              <a:spcAft>
                <a:spcPts val="0"/>
              </a:spcAft>
              <a:buClr>
                <a:schemeClr val="dk1"/>
              </a:buClr>
              <a:buSzPct val="100000"/>
              <a:buChar char="●"/>
            </a:pPr>
            <a:r>
              <a:rPr lang="en">
                <a:solidFill>
                  <a:schemeClr val="dk1"/>
                </a:solidFill>
              </a:rPr>
              <a:t>Leveraging the many workload management resources the firm has available.</a:t>
            </a:r>
            <a:endParaRPr>
              <a:solidFill>
                <a:schemeClr val="dk1"/>
              </a:solidFill>
            </a:endParaRPr>
          </a:p>
          <a:p>
            <a:pPr marL="457200" lvl="0" indent="-346710" algn="l" rtl="0">
              <a:lnSpc>
                <a:spcPct val="115000"/>
              </a:lnSpc>
              <a:spcBef>
                <a:spcPts val="1000"/>
              </a:spcBef>
              <a:spcAft>
                <a:spcPts val="0"/>
              </a:spcAft>
              <a:buClr>
                <a:schemeClr val="dk1"/>
              </a:buClr>
              <a:buSzPct val="100000"/>
              <a:buChar char="●"/>
            </a:pPr>
            <a:r>
              <a:rPr lang="en">
                <a:solidFill>
                  <a:schemeClr val="dk1"/>
                </a:solidFill>
              </a:rPr>
              <a:t>Burnout prevention teams and programming.</a:t>
            </a:r>
            <a:endParaRPr>
              <a:solidFill>
                <a:schemeClr val="dk1"/>
              </a:solidFill>
            </a:endParaRPr>
          </a:p>
          <a:p>
            <a:pPr marL="457200" lvl="0" indent="-346710" algn="l" rtl="0">
              <a:lnSpc>
                <a:spcPct val="115000"/>
              </a:lnSpc>
              <a:spcBef>
                <a:spcPts val="1000"/>
              </a:spcBef>
              <a:spcAft>
                <a:spcPts val="1000"/>
              </a:spcAft>
              <a:buClr>
                <a:schemeClr val="dk1"/>
              </a:buClr>
              <a:buSzPct val="100000"/>
              <a:buChar char="●"/>
            </a:pPr>
            <a:r>
              <a:rPr lang="en">
                <a:solidFill>
                  <a:schemeClr val="dk1"/>
                </a:solidFill>
              </a:rPr>
              <a:t>Talk about well-being and culture with its senior leaders.</a:t>
            </a:r>
            <a:endParaRPr/>
          </a:p>
        </p:txBody>
      </p:sp>
      <p:sp>
        <p:nvSpPr>
          <p:cNvPr id="309" name="Google Shape;309;p51"/>
          <p:cNvSpPr txBox="1">
            <a:spLocks noGrp="1"/>
          </p:cNvSpPr>
          <p:nvPr>
            <p:ph type="body" idx="4294967295"/>
          </p:nvPr>
        </p:nvSpPr>
        <p:spPr>
          <a:xfrm>
            <a:off x="4832400" y="1225225"/>
            <a:ext cx="3999900" cy="3354000"/>
          </a:xfrm>
          <a:prstGeom prst="rect">
            <a:avLst/>
          </a:prstGeom>
        </p:spPr>
        <p:txBody>
          <a:bodyPr spcFirstLastPara="1" wrap="square" lIns="91425" tIns="91425" rIns="91425" bIns="91425" anchor="t" anchorCtr="0">
            <a:normAutofit lnSpcReduction="20000"/>
          </a:bodyPr>
          <a:lstStyle/>
          <a:p>
            <a:pPr marL="457200" lvl="0" indent="-342900" algn="l" rtl="0">
              <a:spcBef>
                <a:spcPts val="400"/>
              </a:spcBef>
              <a:spcAft>
                <a:spcPts val="0"/>
              </a:spcAft>
              <a:buClr>
                <a:schemeClr val="dk1"/>
              </a:buClr>
              <a:buSzPts val="1800"/>
              <a:buChar char="●"/>
            </a:pPr>
            <a:r>
              <a:rPr lang="en">
                <a:solidFill>
                  <a:schemeClr val="dk1"/>
                </a:solidFill>
              </a:rPr>
              <a:t>Allows associates and special counsel to use up to 40 hours of billable credit time each year to rest and recharge.</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Teach and prioritize leadership at the firm, specifically incorporating well-being principles.</a:t>
            </a:r>
            <a:endParaRPr>
              <a:solidFill>
                <a:schemeClr val="dk1"/>
              </a:solidFill>
            </a:endParaRPr>
          </a:p>
          <a:p>
            <a:pPr marL="457200" lvl="0" indent="-342900" algn="l" rtl="0">
              <a:spcBef>
                <a:spcPts val="1000"/>
              </a:spcBef>
              <a:spcAft>
                <a:spcPts val="0"/>
              </a:spcAft>
              <a:buClr>
                <a:schemeClr val="dk1"/>
              </a:buClr>
              <a:buSzPts val="1800"/>
              <a:buChar char="●"/>
            </a:pPr>
            <a:r>
              <a:rPr lang="en">
                <a:solidFill>
                  <a:schemeClr val="dk1"/>
                </a:solidFill>
              </a:rPr>
              <a:t>Build a culture of appreciation.</a:t>
            </a:r>
            <a:endParaRPr>
              <a:solidFill>
                <a:schemeClr val="dk1"/>
              </a:solidFill>
            </a:endParaRPr>
          </a:p>
          <a:p>
            <a:pPr marL="0" lvl="0" indent="0" algn="l" rtl="0">
              <a:spcBef>
                <a:spcPts val="1000"/>
              </a:spcBef>
              <a:spcAft>
                <a:spcPts val="120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b="1"/>
              <a:t>Steps from Recent ALM article</a:t>
            </a:r>
            <a:endParaRPr/>
          </a:p>
        </p:txBody>
      </p:sp>
      <p:sp>
        <p:nvSpPr>
          <p:cNvPr id="315" name="Google Shape;315;p52"/>
          <p:cNvSpPr txBox="1">
            <a:spLocks noGrp="1"/>
          </p:cNvSpPr>
          <p:nvPr>
            <p:ph type="body" idx="1"/>
          </p:nvPr>
        </p:nvSpPr>
        <p:spPr>
          <a:xfrm>
            <a:off x="311700" y="1304875"/>
            <a:ext cx="8520600" cy="2847900"/>
          </a:xfrm>
          <a:prstGeom prst="rect">
            <a:avLst/>
          </a:prstGeom>
        </p:spPr>
        <p:txBody>
          <a:bodyPr spcFirstLastPara="1" wrap="square" lIns="91425" tIns="91425" rIns="91425" bIns="91425" anchor="t" anchorCtr="0">
            <a:normAutofit fontScale="70000"/>
          </a:bodyPr>
          <a:lstStyle/>
          <a:p>
            <a:pPr marL="457200" lvl="0" indent="-335280" algn="l" rtl="0">
              <a:lnSpc>
                <a:spcPct val="150000"/>
              </a:lnSpc>
              <a:spcBef>
                <a:spcPts val="400"/>
              </a:spcBef>
              <a:spcAft>
                <a:spcPts val="0"/>
              </a:spcAft>
              <a:buClr>
                <a:schemeClr val="dk1"/>
              </a:buClr>
              <a:buSzPct val="100000"/>
              <a:buChar char="●"/>
            </a:pPr>
            <a:r>
              <a:rPr lang="en">
                <a:solidFill>
                  <a:schemeClr val="dk1"/>
                </a:solidFill>
              </a:rPr>
              <a:t>Regularly debrief about important goals… the process of formally reviewing an event enhances team members’ sense of control and support.</a:t>
            </a:r>
            <a:endParaRPr>
              <a:solidFill>
                <a:schemeClr val="dk1"/>
              </a:solidFill>
            </a:endParaRPr>
          </a:p>
          <a:p>
            <a:pPr marL="457200" lvl="0" indent="-335280" algn="l" rtl="0">
              <a:lnSpc>
                <a:spcPct val="150000"/>
              </a:lnSpc>
              <a:spcBef>
                <a:spcPts val="1000"/>
              </a:spcBef>
              <a:spcAft>
                <a:spcPts val="0"/>
              </a:spcAft>
              <a:buClr>
                <a:schemeClr val="dk1"/>
              </a:buClr>
              <a:buSzPct val="100000"/>
              <a:buChar char="●"/>
            </a:pPr>
            <a:r>
              <a:rPr lang="en">
                <a:solidFill>
                  <a:schemeClr val="dk1"/>
                </a:solidFill>
              </a:rPr>
              <a:t>Provide a rationale or more in-depth explanation for projects, goals, and vision. Ask a client to tell you his/her/its story and make sure that is shared with the team.</a:t>
            </a:r>
            <a:endParaRPr>
              <a:solidFill>
                <a:schemeClr val="dk1"/>
              </a:solidFill>
            </a:endParaRPr>
          </a:p>
          <a:p>
            <a:pPr marL="457200" lvl="0" indent="-335280" algn="l" rtl="0">
              <a:lnSpc>
                <a:spcPct val="150000"/>
              </a:lnSpc>
              <a:spcBef>
                <a:spcPts val="1000"/>
              </a:spcBef>
              <a:spcAft>
                <a:spcPts val="1000"/>
              </a:spcAft>
              <a:buClr>
                <a:schemeClr val="dk1"/>
              </a:buClr>
              <a:buSzPct val="100000"/>
              <a:buChar char="●"/>
            </a:pPr>
            <a:r>
              <a:rPr lang="en">
                <a:solidFill>
                  <a:schemeClr val="dk1"/>
                </a:solidFill>
              </a:rPr>
              <a:t>Be as clear as you can about the priority of assignments, status updates, clarity of assignments, and due dates.</a:t>
            </a:r>
            <a:endParaRPr/>
          </a:p>
        </p:txBody>
      </p:sp>
      <p:sp>
        <p:nvSpPr>
          <p:cNvPr id="316" name="Google Shape;316;p52"/>
          <p:cNvSpPr txBox="1"/>
          <p:nvPr/>
        </p:nvSpPr>
        <p:spPr>
          <a:xfrm>
            <a:off x="584200" y="4267200"/>
            <a:ext cx="5651400" cy="581700"/>
          </a:xfrm>
          <a:prstGeom prst="rect">
            <a:avLst/>
          </a:prstGeom>
          <a:noFill/>
          <a:ln>
            <a:noFill/>
          </a:ln>
        </p:spPr>
        <p:txBody>
          <a:bodyPr spcFirstLastPara="1" wrap="square" lIns="91425" tIns="91425" rIns="91425" bIns="91425" anchor="t" anchorCtr="0">
            <a:spAutoFit/>
          </a:bodyPr>
          <a:lstStyle/>
          <a:p>
            <a:pPr marL="12700" lvl="0" indent="0" algn="l" rtl="0">
              <a:lnSpc>
                <a:spcPct val="115000"/>
              </a:lnSpc>
              <a:spcBef>
                <a:spcPts val="400"/>
              </a:spcBef>
              <a:spcAft>
                <a:spcPts val="0"/>
              </a:spcAft>
              <a:buNone/>
            </a:pPr>
            <a:r>
              <a:rPr lang="en" sz="1200" u="sng">
                <a:solidFill>
                  <a:schemeClr val="dk2"/>
                </a:solidFill>
                <a:latin typeface="Georgia"/>
                <a:ea typeface="Georgia"/>
                <a:cs typeface="Georgia"/>
                <a:sym typeface="Georgia"/>
                <a:hlinkClick r:id="rId3">
                  <a:extLst>
                    <a:ext uri="{A12FA001-AC4F-418D-AE19-62706E023703}">
                      <ahyp:hlinkClr xmlns:ahyp="http://schemas.microsoft.com/office/drawing/2018/hyperlinkcolor" val="tx"/>
                    </a:ext>
                  </a:extLst>
                </a:hlinkClick>
              </a:rPr>
              <a:t>https://www.forbes.com/sites/pauladavis/2023/05/18/lawyer-strong-the-legal-professions-journey-toward-well-being/?sh=638e93322b0a</a:t>
            </a:r>
            <a:endParaRPr sz="2400">
              <a:solidFill>
                <a:schemeClr val="dk2"/>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Why is this topic important?</a:t>
            </a:r>
            <a:endParaRPr/>
          </a:p>
        </p:txBody>
      </p:sp>
      <p:sp>
        <p:nvSpPr>
          <p:cNvPr id="86" name="Google Shape;86;p17"/>
          <p:cNvSpPr txBox="1">
            <a:spLocks noGrp="1"/>
          </p:cNvSpPr>
          <p:nvPr>
            <p:ph type="subTitle" idx="1"/>
          </p:nvPr>
        </p:nvSpPr>
        <p:spPr>
          <a:xfrm>
            <a:off x="3044700" y="3116573"/>
            <a:ext cx="3054600" cy="94740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a:t>Please raise your hand if you know someone, or are someone, impacted by mental health challenges?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Practical Tools for Financial Advisors</a:t>
            </a:r>
            <a:endParaRPr/>
          </a:p>
        </p:txBody>
      </p:sp>
      <p:sp>
        <p:nvSpPr>
          <p:cNvPr id="322" name="Google Shape;322;p53"/>
          <p:cNvSpPr txBox="1">
            <a:spLocks noGrp="1"/>
          </p:cNvSpPr>
          <p:nvPr>
            <p:ph type="body" idx="1"/>
          </p:nvPr>
        </p:nvSpPr>
        <p:spPr>
          <a:xfrm>
            <a:off x="311700" y="1223425"/>
            <a:ext cx="8273400" cy="3170700"/>
          </a:xfrm>
          <a:prstGeom prst="rect">
            <a:avLst/>
          </a:prstGeom>
        </p:spPr>
        <p:txBody>
          <a:bodyPr spcFirstLastPara="1" wrap="square" lIns="91425" tIns="91425" rIns="91425" bIns="91425" anchor="t" anchorCtr="0">
            <a:normAutofit fontScale="70000" lnSpcReduction="20000"/>
          </a:bodyPr>
          <a:lstStyle/>
          <a:p>
            <a:pPr marL="0" lvl="0" indent="0" algn="l" rtl="0">
              <a:lnSpc>
                <a:spcPct val="115000"/>
              </a:lnSpc>
              <a:spcBef>
                <a:spcPts val="0"/>
              </a:spcBef>
              <a:spcAft>
                <a:spcPts val="0"/>
              </a:spcAft>
              <a:buClr>
                <a:schemeClr val="dk1"/>
              </a:buClr>
              <a:buSzPct val="47826"/>
              <a:buFont typeface="Arial"/>
              <a:buNone/>
            </a:pPr>
            <a:r>
              <a:rPr lang="en" sz="2300">
                <a:solidFill>
                  <a:schemeClr val="dk1"/>
                </a:solidFill>
              </a:rPr>
              <a:t>Practices which distinguish leading financial advisors from everyone else. </a:t>
            </a:r>
            <a:endParaRPr sz="2300">
              <a:solidFill>
                <a:schemeClr val="dk1"/>
              </a:solidFill>
            </a:endParaRPr>
          </a:p>
          <a:p>
            <a:pPr marL="457200" lvl="0" indent="-330835" algn="l" rtl="0">
              <a:lnSpc>
                <a:spcPct val="115000"/>
              </a:lnSpc>
              <a:spcBef>
                <a:spcPts val="1000"/>
              </a:spcBef>
              <a:spcAft>
                <a:spcPts val="0"/>
              </a:spcAft>
              <a:buClr>
                <a:schemeClr val="dk1"/>
              </a:buClr>
              <a:buSzPct val="100000"/>
              <a:buChar char="●"/>
            </a:pPr>
            <a:r>
              <a:rPr lang="en" sz="2300">
                <a:solidFill>
                  <a:schemeClr val="dk1"/>
                </a:solidFill>
              </a:rPr>
              <a:t>Centering their definitions of success around economic value they’re generating (including both income and equity in their practices), the impact they are having on their clients’ lives, AND their own quality of life. </a:t>
            </a:r>
            <a:endParaRPr sz="2300">
              <a:solidFill>
                <a:schemeClr val="dk1"/>
              </a:solidFill>
            </a:endParaRPr>
          </a:p>
          <a:p>
            <a:pPr marL="457200" lvl="0" indent="-330835" algn="l" rtl="0">
              <a:lnSpc>
                <a:spcPct val="115000"/>
              </a:lnSpc>
              <a:spcBef>
                <a:spcPts val="1000"/>
              </a:spcBef>
              <a:spcAft>
                <a:spcPts val="0"/>
              </a:spcAft>
              <a:buClr>
                <a:schemeClr val="dk1"/>
              </a:buClr>
              <a:buSzPct val="100000"/>
              <a:buChar char="●"/>
            </a:pPr>
            <a:r>
              <a:rPr lang="en" sz="2300">
                <a:solidFill>
                  <a:schemeClr val="dk1"/>
                </a:solidFill>
              </a:rPr>
              <a:t>Recognition that serving fewer clients allows them to spend more time building client relationships and ensuring client satisfaction. The outcome is greater client loyalty and referrals to qualified prospects.</a:t>
            </a:r>
            <a:endParaRPr sz="2300">
              <a:solidFill>
                <a:schemeClr val="dk1"/>
              </a:solidFill>
            </a:endParaRPr>
          </a:p>
          <a:p>
            <a:pPr marL="914400" lvl="1" indent="-330835" algn="l" rtl="0">
              <a:lnSpc>
                <a:spcPct val="115000"/>
              </a:lnSpc>
              <a:spcBef>
                <a:spcPts val="1000"/>
              </a:spcBef>
              <a:spcAft>
                <a:spcPts val="0"/>
              </a:spcAft>
              <a:buClr>
                <a:schemeClr val="dk1"/>
              </a:buClr>
              <a:buSzPct val="100000"/>
              <a:buAutoNum type="alphaLcPeriod"/>
            </a:pPr>
            <a:r>
              <a:rPr lang="en" sz="2300">
                <a:solidFill>
                  <a:schemeClr val="dk1"/>
                </a:solidFill>
              </a:rPr>
              <a:t>Creating a deliberate, formalized approach to gauging and catering to client satisfaction</a:t>
            </a:r>
            <a:endParaRPr sz="2300">
              <a:solidFill>
                <a:schemeClr val="dk1"/>
              </a:solidFill>
            </a:endParaRPr>
          </a:p>
          <a:p>
            <a:pPr marL="914400" lvl="1" indent="-330835" algn="l" rtl="0">
              <a:lnSpc>
                <a:spcPct val="115000"/>
              </a:lnSpc>
              <a:spcBef>
                <a:spcPts val="1000"/>
              </a:spcBef>
              <a:spcAft>
                <a:spcPts val="1000"/>
              </a:spcAft>
              <a:buClr>
                <a:schemeClr val="dk1"/>
              </a:buClr>
              <a:buSzPct val="100000"/>
              <a:buAutoNum type="alphaLcPeriod"/>
            </a:pPr>
            <a:r>
              <a:rPr lang="en" sz="2300">
                <a:solidFill>
                  <a:schemeClr val="dk1"/>
                </a:solidFill>
              </a:rPr>
              <a:t>Asking clients directly for referrals </a:t>
            </a:r>
            <a:endParaRPr/>
          </a:p>
        </p:txBody>
      </p:sp>
      <p:sp>
        <p:nvSpPr>
          <p:cNvPr id="323" name="Google Shape;323;p53"/>
          <p:cNvSpPr txBox="1"/>
          <p:nvPr/>
        </p:nvSpPr>
        <p:spPr>
          <a:xfrm>
            <a:off x="368300" y="4508425"/>
            <a:ext cx="64644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a:solidFill>
                  <a:schemeClr val="dk2"/>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CEG WorldWide, in their Best Practices for Elite Financial Advisors: 2012 Report</a:t>
            </a:r>
            <a:endParaRPr sz="2400">
              <a:solidFill>
                <a:schemeClr val="dk2"/>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Practical Tools for Financial Advisors Cont’d </a:t>
            </a:r>
            <a:endParaRPr/>
          </a:p>
        </p:txBody>
      </p:sp>
      <p:sp>
        <p:nvSpPr>
          <p:cNvPr id="329" name="Google Shape;329;p54"/>
          <p:cNvSpPr txBox="1">
            <a:spLocks noGrp="1"/>
          </p:cNvSpPr>
          <p:nvPr>
            <p:ph type="body" idx="1"/>
          </p:nvPr>
        </p:nvSpPr>
        <p:spPr>
          <a:xfrm>
            <a:off x="311700" y="1228675"/>
            <a:ext cx="8438700" cy="31908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115000"/>
              </a:lnSpc>
              <a:spcBef>
                <a:spcPts val="0"/>
              </a:spcBef>
              <a:spcAft>
                <a:spcPts val="0"/>
              </a:spcAft>
              <a:buClr>
                <a:schemeClr val="dk1"/>
              </a:buClr>
              <a:buSzPct val="100000"/>
              <a:buChar char="●"/>
            </a:pPr>
            <a:r>
              <a:rPr lang="en" sz="1800">
                <a:solidFill>
                  <a:schemeClr val="dk1"/>
                </a:solidFill>
              </a:rPr>
              <a:t>Specialization in one particular type of client (ex: retirees, private-business owners, pre-retirees, corporate executives, inheritors, professionals (doctors, lawyers, architects, etc). </a:t>
            </a:r>
            <a:endParaRPr sz="1800">
              <a:solidFill>
                <a:schemeClr val="dk1"/>
              </a:solidFill>
            </a:endParaRPr>
          </a:p>
          <a:p>
            <a:pPr marL="457200" lvl="0" indent="-334327" algn="l" rtl="0">
              <a:lnSpc>
                <a:spcPct val="115000"/>
              </a:lnSpc>
              <a:spcBef>
                <a:spcPts val="1000"/>
              </a:spcBef>
              <a:spcAft>
                <a:spcPts val="0"/>
              </a:spcAft>
              <a:buClr>
                <a:schemeClr val="dk1"/>
              </a:buClr>
              <a:buSzPct val="100000"/>
              <a:buChar char="●"/>
            </a:pPr>
            <a:r>
              <a:rPr lang="en" sz="1800">
                <a:solidFill>
                  <a:schemeClr val="dk1"/>
                </a:solidFill>
              </a:rPr>
              <a:t>Recognition of importance of referrals from other professionals </a:t>
            </a:r>
            <a:endParaRPr sz="1800">
              <a:solidFill>
                <a:schemeClr val="dk1"/>
              </a:solidFill>
            </a:endParaRPr>
          </a:p>
          <a:p>
            <a:pPr marL="457200" lvl="0" indent="-334327" algn="l" rtl="0">
              <a:lnSpc>
                <a:spcPct val="115000"/>
              </a:lnSpc>
              <a:spcBef>
                <a:spcPts val="1000"/>
              </a:spcBef>
              <a:spcAft>
                <a:spcPts val="0"/>
              </a:spcAft>
              <a:buClr>
                <a:schemeClr val="dk1"/>
              </a:buClr>
              <a:buSzPct val="100000"/>
              <a:buChar char="●"/>
            </a:pPr>
            <a:r>
              <a:rPr lang="en" sz="1800">
                <a:solidFill>
                  <a:schemeClr val="dk1"/>
                </a:solidFill>
              </a:rPr>
              <a:t>Engage in business building practices</a:t>
            </a:r>
            <a:endParaRPr sz="1800">
              <a:solidFill>
                <a:schemeClr val="dk1"/>
              </a:solidFill>
            </a:endParaRPr>
          </a:p>
          <a:p>
            <a:pPr marL="914400" lvl="1" indent="-334327" algn="l" rtl="0">
              <a:lnSpc>
                <a:spcPct val="115000"/>
              </a:lnSpc>
              <a:spcBef>
                <a:spcPts val="1000"/>
              </a:spcBef>
              <a:spcAft>
                <a:spcPts val="0"/>
              </a:spcAft>
              <a:buClr>
                <a:schemeClr val="dk1"/>
              </a:buClr>
              <a:buSzPct val="100000"/>
              <a:buAutoNum type="alphaLcPeriod"/>
            </a:pPr>
            <a:r>
              <a:rPr lang="en" sz="1800">
                <a:solidFill>
                  <a:schemeClr val="dk1"/>
                </a:solidFill>
              </a:rPr>
              <a:t>Formal business plans</a:t>
            </a:r>
            <a:endParaRPr sz="1800">
              <a:solidFill>
                <a:schemeClr val="dk1"/>
              </a:solidFill>
            </a:endParaRPr>
          </a:p>
          <a:p>
            <a:pPr marL="914400" lvl="1" indent="-334327" algn="l" rtl="0">
              <a:lnSpc>
                <a:spcPct val="115000"/>
              </a:lnSpc>
              <a:spcBef>
                <a:spcPts val="1000"/>
              </a:spcBef>
              <a:spcAft>
                <a:spcPts val="0"/>
              </a:spcAft>
              <a:buClr>
                <a:schemeClr val="dk1"/>
              </a:buClr>
              <a:buSzPct val="100000"/>
              <a:buAutoNum type="alphaLcPeriod"/>
            </a:pPr>
            <a:r>
              <a:rPr lang="en" sz="1800">
                <a:solidFill>
                  <a:schemeClr val="dk1"/>
                </a:solidFill>
              </a:rPr>
              <a:t>Formal marketing plans</a:t>
            </a:r>
            <a:endParaRPr sz="1800">
              <a:solidFill>
                <a:schemeClr val="dk1"/>
              </a:solidFill>
            </a:endParaRPr>
          </a:p>
          <a:p>
            <a:pPr marL="914400" lvl="1" indent="-334327" algn="l" rtl="0">
              <a:lnSpc>
                <a:spcPct val="115000"/>
              </a:lnSpc>
              <a:spcBef>
                <a:spcPts val="1000"/>
              </a:spcBef>
              <a:spcAft>
                <a:spcPts val="1000"/>
              </a:spcAft>
              <a:buClr>
                <a:schemeClr val="dk1"/>
              </a:buClr>
              <a:buSzPct val="100000"/>
              <a:buAutoNum type="alphaLcPeriod"/>
            </a:pPr>
            <a:r>
              <a:rPr lang="en" sz="1800">
                <a:solidFill>
                  <a:schemeClr val="dk1"/>
                </a:solidFill>
              </a:rPr>
              <a:t>Hiring a competent staff to free up their time and focus on highest value, highest return activities such as client-facing and business building activities.</a:t>
            </a:r>
            <a:endParaRPr sz="1800"/>
          </a:p>
        </p:txBody>
      </p:sp>
      <p:sp>
        <p:nvSpPr>
          <p:cNvPr id="330" name="Google Shape;330;p54"/>
          <p:cNvSpPr txBox="1"/>
          <p:nvPr/>
        </p:nvSpPr>
        <p:spPr>
          <a:xfrm>
            <a:off x="571500" y="4483100"/>
            <a:ext cx="63627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900" u="sng">
                <a:solidFill>
                  <a:schemeClr val="dk2"/>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CEG WorldWide, in their Best Practices for Elite Financial Advisors: 2012 Report</a:t>
            </a:r>
            <a:endParaRPr sz="900">
              <a:solidFill>
                <a:schemeClr val="dk2"/>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5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Practical Tools: Mindset </a:t>
            </a:r>
            <a:endParaRPr/>
          </a:p>
        </p:txBody>
      </p:sp>
      <p:sp>
        <p:nvSpPr>
          <p:cNvPr id="336" name="Google Shape;336;p55"/>
          <p:cNvSpPr txBox="1">
            <a:spLocks noGrp="1"/>
          </p:cNvSpPr>
          <p:nvPr>
            <p:ph type="body" idx="1"/>
          </p:nvPr>
        </p:nvSpPr>
        <p:spPr>
          <a:xfrm>
            <a:off x="311700" y="1228675"/>
            <a:ext cx="8520600" cy="3178200"/>
          </a:xfrm>
          <a:prstGeom prst="rect">
            <a:avLst/>
          </a:prstGeom>
        </p:spPr>
        <p:txBody>
          <a:bodyPr spcFirstLastPara="1" wrap="square" lIns="91425" tIns="91425" rIns="91425" bIns="91425" anchor="t" anchorCtr="0">
            <a:normAutofit fontScale="77500" lnSpcReduction="20000"/>
          </a:bodyPr>
          <a:lstStyle/>
          <a:p>
            <a:pPr marL="0" lvl="0" indent="0" algn="l" rtl="0">
              <a:lnSpc>
                <a:spcPct val="115000"/>
              </a:lnSpc>
              <a:spcBef>
                <a:spcPts val="0"/>
              </a:spcBef>
              <a:spcAft>
                <a:spcPts val="0"/>
              </a:spcAft>
              <a:buClr>
                <a:schemeClr val="dk1"/>
              </a:buClr>
              <a:buSzPct val="45833"/>
              <a:buFont typeface="Arial"/>
              <a:buNone/>
            </a:pPr>
            <a:r>
              <a:rPr lang="en">
                <a:solidFill>
                  <a:schemeClr val="dk1"/>
                </a:solidFill>
              </a:rPr>
              <a:t>As work becomes more in balance, advisors can begin to place more boundaries on their time at work and add in activities which help increase their quality of life outside of work. </a:t>
            </a:r>
            <a:endParaRPr>
              <a:solidFill>
                <a:schemeClr val="dk1"/>
              </a:solidFill>
            </a:endParaRPr>
          </a:p>
          <a:p>
            <a:pPr marL="0" lvl="0" indent="0" algn="l" rtl="0">
              <a:lnSpc>
                <a:spcPct val="115000"/>
              </a:lnSpc>
              <a:spcBef>
                <a:spcPts val="1000"/>
              </a:spcBef>
              <a:spcAft>
                <a:spcPts val="0"/>
              </a:spcAft>
              <a:buClr>
                <a:schemeClr val="dk1"/>
              </a:buClr>
              <a:buSzPct val="45833"/>
              <a:buFont typeface="Arial"/>
              <a:buNone/>
            </a:pPr>
            <a:r>
              <a:rPr lang="en">
                <a:solidFill>
                  <a:schemeClr val="dk1"/>
                </a:solidFill>
              </a:rPr>
              <a:t>Advisors can also incorporate these tools for improving mindset:</a:t>
            </a:r>
            <a:endParaRPr>
              <a:solidFill>
                <a:schemeClr val="dk1"/>
              </a:solidFill>
            </a:endParaRPr>
          </a:p>
          <a:p>
            <a:pPr marL="457200" lvl="0" indent="-346710" algn="l" rtl="0">
              <a:lnSpc>
                <a:spcPct val="115000"/>
              </a:lnSpc>
              <a:spcBef>
                <a:spcPts val="1000"/>
              </a:spcBef>
              <a:spcAft>
                <a:spcPts val="0"/>
              </a:spcAft>
              <a:buClr>
                <a:schemeClr val="dk1"/>
              </a:buClr>
              <a:buSzPct val="100000"/>
              <a:buChar char="●"/>
            </a:pPr>
            <a:r>
              <a:rPr lang="en">
                <a:solidFill>
                  <a:schemeClr val="dk1"/>
                </a:solidFill>
              </a:rPr>
              <a:t>Identify where you have control and where you don’t have control</a:t>
            </a:r>
            <a:endParaRPr>
              <a:solidFill>
                <a:schemeClr val="dk1"/>
              </a:solidFill>
            </a:endParaRPr>
          </a:p>
          <a:p>
            <a:pPr marL="457200" lvl="0" indent="-346710" algn="l" rtl="0">
              <a:lnSpc>
                <a:spcPct val="115000"/>
              </a:lnSpc>
              <a:spcBef>
                <a:spcPts val="1000"/>
              </a:spcBef>
              <a:spcAft>
                <a:spcPts val="1000"/>
              </a:spcAft>
              <a:buClr>
                <a:schemeClr val="dk1"/>
              </a:buClr>
              <a:buSzPct val="100000"/>
              <a:buChar char="●"/>
            </a:pPr>
            <a:r>
              <a:rPr lang="en">
                <a:solidFill>
                  <a:schemeClr val="dk1"/>
                </a:solidFill>
              </a:rPr>
              <a:t>Set clear expectations with clients regarding your time, their investment outcomes, frequency of communication, response time, and what you’re able to do to meet their expectations (You’ll be surprised at how people will respect and accept it if they’re informed)</a:t>
            </a:r>
            <a:endParaRPr/>
          </a:p>
        </p:txBody>
      </p:sp>
      <p:sp>
        <p:nvSpPr>
          <p:cNvPr id="337" name="Google Shape;337;p55"/>
          <p:cNvSpPr txBox="1"/>
          <p:nvPr/>
        </p:nvSpPr>
        <p:spPr>
          <a:xfrm>
            <a:off x="457200" y="4394200"/>
            <a:ext cx="60198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a:solidFill>
                  <a:schemeClr val="dk2"/>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CEG WorldWide, in their Best Practices for Elite Financial Advisors: 2012 Report</a:t>
            </a:r>
            <a:endParaRPr sz="2400">
              <a:solidFill>
                <a:schemeClr val="dk2"/>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Practical Tools: Mindset Cont’d</a:t>
            </a:r>
            <a:endParaRPr/>
          </a:p>
        </p:txBody>
      </p:sp>
      <p:sp>
        <p:nvSpPr>
          <p:cNvPr id="343" name="Google Shape;343;p56"/>
          <p:cNvSpPr txBox="1">
            <a:spLocks noGrp="1"/>
          </p:cNvSpPr>
          <p:nvPr>
            <p:ph type="body" idx="1"/>
          </p:nvPr>
        </p:nvSpPr>
        <p:spPr>
          <a:xfrm>
            <a:off x="311700" y="1225225"/>
            <a:ext cx="8349600" cy="2915100"/>
          </a:xfrm>
          <a:prstGeom prst="rect">
            <a:avLst/>
          </a:prstGeom>
        </p:spPr>
        <p:txBody>
          <a:bodyPr spcFirstLastPara="1" wrap="square" lIns="91425" tIns="91425" rIns="91425" bIns="91425" anchor="t" anchorCtr="0">
            <a:normAutofit fontScale="85000" lnSpcReduction="20000"/>
          </a:bodyPr>
          <a:lstStyle/>
          <a:p>
            <a:pPr marL="457200" lvl="0" indent="-358140" algn="l" rtl="0">
              <a:lnSpc>
                <a:spcPct val="150000"/>
              </a:lnSpc>
              <a:spcBef>
                <a:spcPts val="0"/>
              </a:spcBef>
              <a:spcAft>
                <a:spcPts val="0"/>
              </a:spcAft>
              <a:buClr>
                <a:schemeClr val="dk1"/>
              </a:buClr>
              <a:buSzPct val="100000"/>
              <a:buChar char="●"/>
            </a:pPr>
            <a:r>
              <a:rPr lang="en">
                <a:solidFill>
                  <a:schemeClr val="dk1"/>
                </a:solidFill>
              </a:rPr>
              <a:t>Add in meditation, prayer, yoga, or another mindfulness practice</a:t>
            </a:r>
            <a:endParaRPr>
              <a:solidFill>
                <a:schemeClr val="dk1"/>
              </a:solidFill>
            </a:endParaRPr>
          </a:p>
          <a:p>
            <a:pPr marL="457200" lvl="0" indent="-358140" algn="l" rtl="0">
              <a:lnSpc>
                <a:spcPct val="150000"/>
              </a:lnSpc>
              <a:spcBef>
                <a:spcPts val="1000"/>
              </a:spcBef>
              <a:spcAft>
                <a:spcPts val="0"/>
              </a:spcAft>
              <a:buClr>
                <a:schemeClr val="dk1"/>
              </a:buClr>
              <a:buSzPct val="100000"/>
              <a:buChar char="●"/>
            </a:pPr>
            <a:r>
              <a:rPr lang="en">
                <a:solidFill>
                  <a:schemeClr val="dk1"/>
                </a:solidFill>
              </a:rPr>
              <a:t>Time block out your priorities on your calendar</a:t>
            </a:r>
            <a:endParaRPr>
              <a:solidFill>
                <a:schemeClr val="dk1"/>
              </a:solidFill>
            </a:endParaRPr>
          </a:p>
          <a:p>
            <a:pPr marL="457200" lvl="0" indent="-358140" algn="l" rtl="0">
              <a:lnSpc>
                <a:spcPct val="150000"/>
              </a:lnSpc>
              <a:spcBef>
                <a:spcPts val="1000"/>
              </a:spcBef>
              <a:spcAft>
                <a:spcPts val="0"/>
              </a:spcAft>
              <a:buClr>
                <a:schemeClr val="dk1"/>
              </a:buClr>
              <a:buSzPct val="100000"/>
              <a:buChar char="●"/>
            </a:pPr>
            <a:r>
              <a:rPr lang="en">
                <a:solidFill>
                  <a:schemeClr val="dk1"/>
                </a:solidFill>
              </a:rPr>
              <a:t>Start the day with identifying priorities so it’s not overrun with menial tasks and you end the day feeling accomplished</a:t>
            </a:r>
            <a:endParaRPr>
              <a:solidFill>
                <a:schemeClr val="dk1"/>
              </a:solidFill>
            </a:endParaRPr>
          </a:p>
          <a:p>
            <a:pPr marL="457200" lvl="0" indent="-358140" algn="l" rtl="0">
              <a:lnSpc>
                <a:spcPct val="150000"/>
              </a:lnSpc>
              <a:spcBef>
                <a:spcPts val="1000"/>
              </a:spcBef>
              <a:spcAft>
                <a:spcPts val="1000"/>
              </a:spcAft>
              <a:buClr>
                <a:schemeClr val="dk1"/>
              </a:buClr>
              <a:buSzPct val="100000"/>
              <a:buChar char="●"/>
            </a:pPr>
            <a:r>
              <a:rPr lang="en">
                <a:solidFill>
                  <a:schemeClr val="dk1"/>
                </a:solidFill>
              </a:rPr>
              <a:t>You can listen to personal problems clients are having in their lives without being responsible to fix it</a:t>
            </a:r>
            <a:endParaRPr>
              <a:solidFill>
                <a:schemeClr val="dk1"/>
              </a:solidFill>
            </a:endParaRPr>
          </a:p>
        </p:txBody>
      </p:sp>
      <p:sp>
        <p:nvSpPr>
          <p:cNvPr id="344" name="Google Shape;344;p56"/>
          <p:cNvSpPr txBox="1"/>
          <p:nvPr/>
        </p:nvSpPr>
        <p:spPr>
          <a:xfrm>
            <a:off x="508000" y="4381500"/>
            <a:ext cx="77217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u="sng">
                <a:solidFill>
                  <a:schemeClr val="dk2"/>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CEG WorldWide, in their Best Practices for Elite Financial Advisors: 2012 Report</a:t>
            </a:r>
            <a:endParaRPr sz="2400">
              <a:solidFill>
                <a:schemeClr val="dk2"/>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57"/>
          <p:cNvSpPr txBox="1">
            <a:spLocks noGrp="1"/>
          </p:cNvSpPr>
          <p:nvPr>
            <p:ph type="ctrTitle"/>
          </p:nvPr>
        </p:nvSpPr>
        <p:spPr>
          <a:xfrm>
            <a:off x="3044700" y="1444250"/>
            <a:ext cx="29370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990"/>
              <a:buFont typeface="Arial"/>
              <a:buNone/>
            </a:pPr>
            <a:r>
              <a:rPr lang="en" sz="2600" b="1"/>
              <a:t>Conclusion and</a:t>
            </a:r>
            <a:endParaRPr sz="2600" b="1"/>
          </a:p>
          <a:p>
            <a:pPr marL="0" lvl="0" indent="0" algn="ctr" rtl="0">
              <a:spcBef>
                <a:spcPts val="0"/>
              </a:spcBef>
              <a:spcAft>
                <a:spcPts val="0"/>
              </a:spcAft>
              <a:buSzPts val="990"/>
              <a:buNone/>
            </a:pPr>
            <a:r>
              <a:rPr lang="en" sz="2600" b="1"/>
              <a:t>Additional Information</a:t>
            </a:r>
            <a:endParaRPr sz="2420"/>
          </a:p>
        </p:txBody>
      </p:sp>
      <p:sp>
        <p:nvSpPr>
          <p:cNvPr id="350" name="Google Shape;350;p57"/>
          <p:cNvSpPr txBox="1">
            <a:spLocks noGrp="1"/>
          </p:cNvSpPr>
          <p:nvPr>
            <p:ph type="subTitle" idx="1"/>
          </p:nvPr>
        </p:nvSpPr>
        <p:spPr>
          <a:xfrm>
            <a:off x="3044700" y="3109375"/>
            <a:ext cx="3114900" cy="92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901" b="1">
                <a:solidFill>
                  <a:schemeClr val="dk1"/>
                </a:solidFill>
              </a:rPr>
              <a:t>Wrapping it up</a:t>
            </a:r>
            <a:endParaRPr sz="1901" b="1">
              <a:solidFill>
                <a:schemeClr val="dk1"/>
              </a:solidFill>
            </a:endParaRPr>
          </a:p>
          <a:p>
            <a:pPr marL="0" lvl="0" indent="0" algn="ctr"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58" title="Tabitha-Hochscheid-trimmed-video-advisor-presentation.mp4">
            <a:hlinkClick r:id="rId3"/>
          </p:cNvPr>
          <p:cNvPicPr preferRelativeResize="0"/>
          <p:nvPr/>
        </p:nvPicPr>
        <p:blipFill>
          <a:blip r:embed="rId4">
            <a:alphaModFix/>
          </a:blip>
          <a:stretch>
            <a:fillRect/>
          </a:stretch>
        </p:blipFill>
        <p:spPr>
          <a:xfrm>
            <a:off x="1937460" y="1089813"/>
            <a:ext cx="5269075" cy="2963874"/>
          </a:xfrm>
          <a:prstGeom prst="rect">
            <a:avLst/>
          </a:prstGeom>
          <a:noFill/>
          <a:ln>
            <a:noFill/>
          </a:ln>
        </p:spPr>
      </p:pic>
      <p:sp>
        <p:nvSpPr>
          <p:cNvPr id="356" name="Google Shape;356;p58"/>
          <p:cNvSpPr txBox="1"/>
          <p:nvPr/>
        </p:nvSpPr>
        <p:spPr>
          <a:xfrm>
            <a:off x="1934700" y="519075"/>
            <a:ext cx="5285100" cy="38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Helvetica Neue"/>
                <a:ea typeface="Helvetica Neue"/>
                <a:cs typeface="Helvetica Neue"/>
                <a:sym typeface="Helvetica Neue"/>
              </a:rPr>
              <a:t>Tabitha M. Hochscheid, Esq., law partner to Ken</a:t>
            </a:r>
            <a:endParaRPr sz="180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9"/>
          <p:cNvSpPr txBox="1">
            <a:spLocks noGrp="1"/>
          </p:cNvSpPr>
          <p:nvPr>
            <p:ph type="title"/>
          </p:nvPr>
        </p:nvSpPr>
        <p:spPr>
          <a:xfrm>
            <a:off x="670150" y="790400"/>
            <a:ext cx="7318200" cy="987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3600" b="1"/>
              <a:t>Conclusion</a:t>
            </a:r>
            <a:endParaRPr/>
          </a:p>
        </p:txBody>
      </p:sp>
      <p:sp>
        <p:nvSpPr>
          <p:cNvPr id="362" name="Google Shape;362;p59"/>
          <p:cNvSpPr txBox="1">
            <a:spLocks noGrp="1"/>
          </p:cNvSpPr>
          <p:nvPr>
            <p:ph type="body" idx="4294967295"/>
          </p:nvPr>
        </p:nvSpPr>
        <p:spPr>
          <a:xfrm>
            <a:off x="670150" y="1778000"/>
            <a:ext cx="7394400" cy="2489100"/>
          </a:xfrm>
          <a:prstGeom prst="rect">
            <a:avLst/>
          </a:prstGeom>
        </p:spPr>
        <p:txBody>
          <a:bodyPr spcFirstLastPara="1" wrap="square" lIns="91425" tIns="91425" rIns="91425" bIns="91425" anchor="t" anchorCtr="0">
            <a:normAutofit fontScale="70000"/>
          </a:bodyPr>
          <a:lstStyle/>
          <a:p>
            <a:pPr marL="342900" lvl="0" indent="0" algn="ctr" rtl="0">
              <a:spcBef>
                <a:spcPts val="0"/>
              </a:spcBef>
              <a:spcAft>
                <a:spcPts val="0"/>
              </a:spcAft>
              <a:buClr>
                <a:schemeClr val="dk1"/>
              </a:buClr>
              <a:buSzPct val="39285"/>
              <a:buFont typeface="Arial"/>
              <a:buNone/>
            </a:pPr>
            <a:r>
              <a:rPr lang="en" sz="2800">
                <a:solidFill>
                  <a:srgbClr val="000000"/>
                </a:solidFill>
                <a:highlight>
                  <a:srgbClr val="FFFFFF"/>
                </a:highlight>
              </a:rPr>
              <a:t>There are things we can do to protect the mental health of the lawyers and financial professionals who guide our futures with their decision making.</a:t>
            </a:r>
            <a:endParaRPr sz="2800">
              <a:solidFill>
                <a:srgbClr val="000000"/>
              </a:solidFill>
              <a:highlight>
                <a:srgbClr val="FFFFFF"/>
              </a:highlight>
            </a:endParaRPr>
          </a:p>
          <a:p>
            <a:pPr marL="342900" lvl="0" indent="0" algn="ctr" rtl="0">
              <a:spcBef>
                <a:spcPts val="0"/>
              </a:spcBef>
              <a:spcAft>
                <a:spcPts val="0"/>
              </a:spcAft>
              <a:buClr>
                <a:schemeClr val="dk1"/>
              </a:buClr>
              <a:buSzPct val="39285"/>
              <a:buFont typeface="Arial"/>
              <a:buNone/>
            </a:pPr>
            <a:endParaRPr sz="2800">
              <a:solidFill>
                <a:srgbClr val="000000"/>
              </a:solidFill>
              <a:highlight>
                <a:srgbClr val="FFFFFF"/>
              </a:highlight>
            </a:endParaRPr>
          </a:p>
          <a:p>
            <a:pPr marL="342900" lvl="0" indent="0" algn="ctr" rtl="0">
              <a:spcBef>
                <a:spcPts val="0"/>
              </a:spcBef>
              <a:spcAft>
                <a:spcPts val="0"/>
              </a:spcAft>
              <a:buClr>
                <a:schemeClr val="dk1"/>
              </a:buClr>
              <a:buSzPct val="39285"/>
              <a:buFont typeface="Arial"/>
              <a:buNone/>
            </a:pPr>
            <a:r>
              <a:rPr lang="en" sz="2800">
                <a:solidFill>
                  <a:srgbClr val="000000"/>
                </a:solidFill>
                <a:highlight>
                  <a:srgbClr val="FFFFFF"/>
                </a:highlight>
              </a:rPr>
              <a:t>It starts with people no longer accepting the status quo and culture around exhaustion and silence as a badge of honor.</a:t>
            </a:r>
            <a:endParaRPr sz="2800">
              <a:solidFill>
                <a:srgbClr val="000000"/>
              </a:solidFill>
              <a:highlight>
                <a:srgbClr val="FFFFFF"/>
              </a:highlight>
            </a:endParaRPr>
          </a:p>
          <a:p>
            <a:pPr marL="0" lvl="0" indent="0" algn="l" rtl="0">
              <a:spcBef>
                <a:spcPts val="0"/>
              </a:spcBef>
              <a:spcAft>
                <a:spcPts val="120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Resources</a:t>
            </a:r>
            <a:endParaRPr/>
          </a:p>
        </p:txBody>
      </p:sp>
      <p:sp>
        <p:nvSpPr>
          <p:cNvPr id="368" name="Google Shape;368;p6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20000"/>
          </a:bodyPr>
          <a:lstStyle/>
          <a:p>
            <a:pPr marL="457200" lvl="0" indent="-330200" algn="l" rtl="0">
              <a:spcBef>
                <a:spcPts val="0"/>
              </a:spcBef>
              <a:spcAft>
                <a:spcPts val="0"/>
              </a:spcAft>
              <a:buClr>
                <a:schemeClr val="dk1"/>
              </a:buClr>
              <a:buSzPts val="1600"/>
              <a:buAutoNum type="arabicPeriod"/>
            </a:pPr>
            <a:r>
              <a:rPr lang="en" sz="1600">
                <a:solidFill>
                  <a:schemeClr val="dk1"/>
                </a:solidFill>
              </a:rPr>
              <a:t>Directory of Lawyer Assistance Programs: </a:t>
            </a:r>
            <a:r>
              <a:rPr lang="en" sz="1600" u="sng">
                <a:solidFill>
                  <a:srgbClr val="1155CC"/>
                </a:solidFill>
                <a:hlinkClick r:id="rId3">
                  <a:extLst>
                    <a:ext uri="{A12FA001-AC4F-418D-AE19-62706E023703}">
                      <ahyp:hlinkClr xmlns:ahyp="http://schemas.microsoft.com/office/drawing/2018/hyperlinkcolor" val="tx"/>
                    </a:ext>
                  </a:extLst>
                </a:hlinkClick>
              </a:rPr>
              <a:t>https://www.americanbar.org/groups/lawyer_assistance/resources/lap_programs_by_state/</a:t>
            </a:r>
            <a:endParaRPr sz="1600">
              <a:solidFill>
                <a:schemeClr val="dk1"/>
              </a:solidFill>
            </a:endParaRPr>
          </a:p>
          <a:p>
            <a:pPr marL="45720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AutoNum type="arabicPeriod"/>
            </a:pPr>
            <a:r>
              <a:rPr lang="en" sz="1600">
                <a:solidFill>
                  <a:schemeClr val="dk1"/>
                </a:solidFill>
              </a:rPr>
              <a:t>National Alliance on Mental Illness Hotline: </a:t>
            </a:r>
            <a:endParaRPr sz="1600">
              <a:solidFill>
                <a:schemeClr val="dk1"/>
              </a:solidFill>
            </a:endParaRPr>
          </a:p>
          <a:p>
            <a:pPr marL="0" lvl="0" indent="457200" algn="l" rtl="0">
              <a:spcBef>
                <a:spcPts val="0"/>
              </a:spcBef>
              <a:spcAft>
                <a:spcPts val="0"/>
              </a:spcAft>
              <a:buNone/>
            </a:pPr>
            <a:r>
              <a:rPr lang="en" sz="1600">
                <a:solidFill>
                  <a:schemeClr val="dk1"/>
                </a:solidFill>
              </a:rPr>
              <a:t>1-800-950-6264</a:t>
            </a:r>
            <a:endParaRPr sz="1600">
              <a:solidFill>
                <a:schemeClr val="dk1"/>
              </a:solidFill>
            </a:endParaRPr>
          </a:p>
          <a:p>
            <a:pPr marL="0" lvl="0" indent="0" algn="l" rtl="0">
              <a:spcBef>
                <a:spcPts val="0"/>
              </a:spcBef>
              <a:spcAft>
                <a:spcPts val="0"/>
              </a:spcAft>
              <a:buClr>
                <a:schemeClr val="dk1"/>
              </a:buClr>
              <a:buSzPts val="1100"/>
              <a:buFont typeface="Arial"/>
              <a:buNone/>
            </a:pPr>
            <a:endParaRPr sz="1600">
              <a:solidFill>
                <a:schemeClr val="dk1"/>
              </a:solidFill>
            </a:endParaRPr>
          </a:p>
          <a:p>
            <a:pPr marL="457200" lvl="0" indent="-330200" algn="l" rtl="0">
              <a:spcBef>
                <a:spcPts val="0"/>
              </a:spcBef>
              <a:spcAft>
                <a:spcPts val="0"/>
              </a:spcAft>
              <a:buClr>
                <a:schemeClr val="dk1"/>
              </a:buClr>
              <a:buSzPts val="1600"/>
              <a:buAutoNum type="arabicPeriod"/>
            </a:pPr>
            <a:r>
              <a:rPr lang="en" sz="1600">
                <a:solidFill>
                  <a:schemeClr val="dk1"/>
                </a:solidFill>
              </a:rPr>
              <a:t>Lawyers Concerned For Lawyers: </a:t>
            </a:r>
            <a:r>
              <a:rPr lang="en" sz="1600" u="sng">
                <a:solidFill>
                  <a:srgbClr val="1155CC"/>
                </a:solidFill>
                <a:hlinkClick r:id="rId4">
                  <a:extLst>
                    <a:ext uri="{A12FA001-AC4F-418D-AE19-62706E023703}">
                      <ahyp:hlinkClr xmlns:ahyp="http://schemas.microsoft.com/office/drawing/2018/hyperlinkcolor" val="tx"/>
                    </a:ext>
                  </a:extLst>
                </a:hlinkClick>
              </a:rPr>
              <a:t>https://www.lclma.org/resources/substance-abuse-and-chemical-dependency-resources/</a:t>
            </a:r>
            <a:endParaRPr sz="1600">
              <a:solidFill>
                <a:schemeClr val="dk1"/>
              </a:solidFill>
            </a:endParaRPr>
          </a:p>
          <a:p>
            <a:pPr marL="457200" lvl="0" indent="0" algn="l" rtl="0">
              <a:spcBef>
                <a:spcPts val="0"/>
              </a:spcBef>
              <a:spcAft>
                <a:spcPts val="0"/>
              </a:spcAft>
              <a:buNone/>
            </a:pPr>
            <a:endParaRPr sz="1600">
              <a:solidFill>
                <a:schemeClr val="dk1"/>
              </a:solidFill>
            </a:endParaRPr>
          </a:p>
          <a:p>
            <a:pPr marL="457200" lvl="0" indent="-330200" algn="l" rtl="0">
              <a:spcBef>
                <a:spcPts val="0"/>
              </a:spcBef>
              <a:spcAft>
                <a:spcPts val="0"/>
              </a:spcAft>
              <a:buClr>
                <a:schemeClr val="dk1"/>
              </a:buClr>
              <a:buSzPts val="1600"/>
              <a:buAutoNum type="arabicPeriod"/>
            </a:pPr>
            <a:r>
              <a:rPr lang="en" sz="1600">
                <a:solidFill>
                  <a:schemeClr val="dk1"/>
                </a:solidFill>
              </a:rPr>
              <a:t>Lawyers With Depression:</a:t>
            </a:r>
            <a:endParaRPr sz="1600">
              <a:solidFill>
                <a:schemeClr val="dk1"/>
              </a:solidFill>
            </a:endParaRPr>
          </a:p>
          <a:p>
            <a:pPr marL="457200" lvl="0" indent="0" algn="l" rtl="0">
              <a:spcBef>
                <a:spcPts val="0"/>
              </a:spcBef>
              <a:spcAft>
                <a:spcPts val="0"/>
              </a:spcAft>
              <a:buClr>
                <a:schemeClr val="dk1"/>
              </a:buClr>
              <a:buSzPts val="1100"/>
              <a:buFont typeface="Arial"/>
              <a:buNone/>
            </a:pPr>
            <a:r>
              <a:rPr lang="en" sz="1600" u="sng">
                <a:solidFill>
                  <a:srgbClr val="1155CC"/>
                </a:solidFill>
                <a:hlinkClick r:id="rId5">
                  <a:extLst>
                    <a:ext uri="{A12FA001-AC4F-418D-AE19-62706E023703}">
                      <ahyp:hlinkClr xmlns:ahyp="http://schemas.microsoft.com/office/drawing/2018/hyperlinkcolor" val="tx"/>
                    </a:ext>
                  </a:extLst>
                </a:hlinkClick>
              </a:rPr>
              <a:t>https://www.lawyerswithdepression.com/</a:t>
            </a:r>
            <a:endParaRPr sz="2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1"/>
          <p:cNvSpPr txBox="1">
            <a:spLocks noGrp="1"/>
          </p:cNvSpPr>
          <p:nvPr>
            <p:ph type="title"/>
          </p:nvPr>
        </p:nvSpPr>
        <p:spPr>
          <a:xfrm>
            <a:off x="773700" y="7269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620"/>
              <a:t>Questions:</a:t>
            </a:r>
            <a:endParaRPr sz="3620"/>
          </a:p>
        </p:txBody>
      </p:sp>
      <p:sp>
        <p:nvSpPr>
          <p:cNvPr id="374" name="Google Shape;374;p61"/>
          <p:cNvSpPr txBox="1">
            <a:spLocks noGrp="1"/>
          </p:cNvSpPr>
          <p:nvPr>
            <p:ph type="body" idx="4294967295"/>
          </p:nvPr>
        </p:nvSpPr>
        <p:spPr>
          <a:xfrm>
            <a:off x="1292450" y="1879600"/>
            <a:ext cx="6762300" cy="22575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sz="2600"/>
              <a:t>Amanda Koplin</a:t>
            </a:r>
            <a:endParaRPr sz="2600"/>
          </a:p>
          <a:p>
            <a:pPr marL="0" lvl="0" indent="0" algn="ctr" rtl="0">
              <a:spcBef>
                <a:spcPts val="1200"/>
              </a:spcBef>
              <a:spcAft>
                <a:spcPts val="0"/>
              </a:spcAft>
              <a:buNone/>
            </a:pPr>
            <a:r>
              <a:rPr lang="en" sz="2600"/>
              <a:t>Email: </a:t>
            </a:r>
            <a:r>
              <a:rPr lang="en" sz="2600" u="sng">
                <a:hlinkClick r:id="rId3"/>
              </a:rPr>
              <a:t>amanda@koplinconsulting.com</a:t>
            </a:r>
            <a:endParaRPr sz="2600"/>
          </a:p>
          <a:p>
            <a:pPr marL="0" lvl="0" indent="0" algn="ctr" rtl="0">
              <a:spcBef>
                <a:spcPts val="1200"/>
              </a:spcBef>
              <a:spcAft>
                <a:spcPts val="0"/>
              </a:spcAft>
              <a:buNone/>
            </a:pPr>
            <a:r>
              <a:rPr lang="en" sz="2600"/>
              <a:t>Cell: 210-865-2484</a:t>
            </a:r>
            <a:endParaRPr sz="2600"/>
          </a:p>
          <a:p>
            <a:pPr marL="0" lvl="0" indent="0" algn="ctr" rtl="0">
              <a:spcBef>
                <a:spcPts val="1200"/>
              </a:spcBef>
              <a:spcAft>
                <a:spcPts val="0"/>
              </a:spcAft>
              <a:buNone/>
            </a:pPr>
            <a:r>
              <a:rPr lang="en" sz="2600"/>
              <a:t>Website: koplinconsulting.com</a:t>
            </a:r>
            <a:r>
              <a:rPr lang="en"/>
              <a:t> </a:t>
            </a:r>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p:nvPr/>
        </p:nvSpPr>
        <p:spPr>
          <a:xfrm>
            <a:off x="496050" y="4383325"/>
            <a:ext cx="5447400" cy="512400"/>
          </a:xfrm>
          <a:prstGeom prst="rect">
            <a:avLst/>
          </a:prstGeom>
          <a:solidFill>
            <a:schemeClr val="lt1"/>
          </a:solidFill>
          <a:ln>
            <a:noFill/>
          </a:ln>
        </p:spPr>
        <p:txBody>
          <a:bodyPr spcFirstLastPara="1" wrap="square" lIns="91425" tIns="91425" rIns="91425" bIns="91425" anchor="t" anchorCtr="0">
            <a:noAutofit/>
          </a:bodyPr>
          <a:lstStyle/>
          <a:p>
            <a:pPr marL="12700" lvl="0" indent="0" algn="l" rtl="0">
              <a:lnSpc>
                <a:spcPct val="115000"/>
              </a:lnSpc>
              <a:spcBef>
                <a:spcPts val="400"/>
              </a:spcBef>
              <a:spcAft>
                <a:spcPts val="0"/>
              </a:spcAft>
              <a:buClr>
                <a:schemeClr val="dk1"/>
              </a:buClr>
              <a:buSzPts val="1100"/>
              <a:buFont typeface="Arial"/>
              <a:buNone/>
            </a:pPr>
            <a:r>
              <a:rPr lang="en" sz="1200" u="sng">
                <a:solidFill>
                  <a:schemeClr val="dk2"/>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https://www.forbes.com/sites/pauladavis/2023/05/18/lawyer-strong-the-legal-professions-journey-toward-well-being/?sh=638e93322b0a</a:t>
            </a:r>
            <a:endParaRPr sz="1200">
              <a:solidFill>
                <a:schemeClr val="dk2"/>
              </a:solidFill>
              <a:latin typeface="Helvetica Neue"/>
              <a:ea typeface="Helvetica Neue"/>
              <a:cs typeface="Helvetica Neue"/>
              <a:sym typeface="Helvetica Neue"/>
            </a:endParaRPr>
          </a:p>
        </p:txBody>
      </p:sp>
      <p:sp>
        <p:nvSpPr>
          <p:cNvPr id="92" name="Google Shape;92;p18"/>
          <p:cNvSpPr txBox="1">
            <a:spLocks noGrp="1"/>
          </p:cNvSpPr>
          <p:nvPr>
            <p:ph type="body" idx="1"/>
          </p:nvPr>
        </p:nvSpPr>
        <p:spPr>
          <a:xfrm>
            <a:off x="311700" y="1225225"/>
            <a:ext cx="8520600" cy="3080100"/>
          </a:xfrm>
          <a:prstGeom prst="rect">
            <a:avLst/>
          </a:prstGeom>
        </p:spPr>
        <p:txBody>
          <a:bodyPr spcFirstLastPara="1" wrap="square" lIns="91425" tIns="91425" rIns="91425" bIns="91425" anchor="t" anchorCtr="0">
            <a:normAutofit fontScale="85000" lnSpcReduction="20000"/>
          </a:bodyPr>
          <a:lstStyle/>
          <a:p>
            <a:pPr marL="0" lvl="0" indent="0" algn="l" rtl="0">
              <a:spcBef>
                <a:spcPts val="400"/>
              </a:spcBef>
              <a:spcAft>
                <a:spcPts val="0"/>
              </a:spcAft>
              <a:buNone/>
            </a:pPr>
            <a:r>
              <a:rPr lang="en" sz="1700"/>
              <a:t>Nearly 3,000 lawyers answered questions related to well-being and the relation to law firms’ culture and policies. </a:t>
            </a:r>
            <a:endParaRPr sz="1700"/>
          </a:p>
          <a:p>
            <a:pPr marL="457200" lvl="0" indent="-320357" algn="l" rtl="0">
              <a:lnSpc>
                <a:spcPct val="150000"/>
              </a:lnSpc>
              <a:spcBef>
                <a:spcPts val="1000"/>
              </a:spcBef>
              <a:spcAft>
                <a:spcPts val="0"/>
              </a:spcAft>
              <a:buSzPct val="100000"/>
              <a:buFont typeface="Georgia"/>
              <a:buChar char="●"/>
            </a:pPr>
            <a:r>
              <a:rPr lang="en" sz="1700" b="1"/>
              <a:t>Pandemic stress, economic uncertainty,</a:t>
            </a:r>
            <a:r>
              <a:rPr lang="en" sz="1700"/>
              <a:t> and</a:t>
            </a:r>
            <a:r>
              <a:rPr lang="en" sz="1700" b="1"/>
              <a:t> billable hours pressure</a:t>
            </a:r>
            <a:r>
              <a:rPr lang="en" sz="1700"/>
              <a:t> have been a potent combination hindering mental health efforts in many law firms.</a:t>
            </a:r>
            <a:endParaRPr sz="1700"/>
          </a:p>
          <a:p>
            <a:pPr marL="457200" lvl="0" indent="-320357" algn="l" rtl="0">
              <a:lnSpc>
                <a:spcPct val="150000"/>
              </a:lnSpc>
              <a:spcBef>
                <a:spcPts val="1000"/>
              </a:spcBef>
              <a:spcAft>
                <a:spcPts val="0"/>
              </a:spcAft>
              <a:buSzPct val="100000"/>
              <a:buFont typeface="Georgia"/>
              <a:buChar char="●"/>
            </a:pPr>
            <a:r>
              <a:rPr lang="en" sz="1700" b="1">
                <a:highlight>
                  <a:schemeClr val="lt1"/>
                </a:highlight>
              </a:rPr>
              <a:t>More than 50%</a:t>
            </a:r>
            <a:r>
              <a:rPr lang="en" sz="1700">
                <a:highlight>
                  <a:schemeClr val="lt1"/>
                </a:highlight>
              </a:rPr>
              <a:t> of the respondents said they felt increasingly cynical and a decreased sense of accomplishment.</a:t>
            </a:r>
            <a:endParaRPr sz="1700">
              <a:highlight>
                <a:schemeClr val="lt1"/>
              </a:highlight>
            </a:endParaRPr>
          </a:p>
          <a:p>
            <a:pPr marL="457200" lvl="0" indent="-320357" algn="l" rtl="0">
              <a:lnSpc>
                <a:spcPct val="150000"/>
              </a:lnSpc>
              <a:spcBef>
                <a:spcPts val="1000"/>
              </a:spcBef>
              <a:spcAft>
                <a:spcPts val="0"/>
              </a:spcAft>
              <a:buSzPct val="100000"/>
              <a:buFont typeface="Georgia"/>
              <a:buChar char="●"/>
            </a:pPr>
            <a:r>
              <a:rPr lang="en" sz="1700" b="1">
                <a:highlight>
                  <a:schemeClr val="lt1"/>
                </a:highlight>
              </a:rPr>
              <a:t>60%</a:t>
            </a:r>
            <a:r>
              <a:rPr lang="en" sz="1700">
                <a:highlight>
                  <a:schemeClr val="lt1"/>
                </a:highlight>
              </a:rPr>
              <a:t> felt overwhelmed and exhausted.</a:t>
            </a:r>
            <a:endParaRPr sz="1700">
              <a:highlight>
                <a:schemeClr val="lt1"/>
              </a:highlight>
            </a:endParaRPr>
          </a:p>
          <a:p>
            <a:pPr marL="457200" lvl="0" indent="-320357" algn="l" rtl="0">
              <a:lnSpc>
                <a:spcPct val="150000"/>
              </a:lnSpc>
              <a:spcBef>
                <a:spcPts val="1000"/>
              </a:spcBef>
              <a:spcAft>
                <a:spcPts val="1000"/>
              </a:spcAft>
              <a:buSzPct val="100000"/>
              <a:buFont typeface="Georgia"/>
              <a:buChar char="●"/>
            </a:pPr>
            <a:r>
              <a:rPr lang="en" sz="1700" b="1">
                <a:highlight>
                  <a:schemeClr val="lt1"/>
                </a:highlight>
              </a:rPr>
              <a:t>More than 75%</a:t>
            </a:r>
            <a:r>
              <a:rPr lang="en" sz="1700">
                <a:highlight>
                  <a:schemeClr val="lt1"/>
                </a:highlight>
              </a:rPr>
              <a:t> said their work environment contributed to their mental health issues, with the top reasons being billable hours pressure, the 24/7 pace of the work, and client demands.</a:t>
            </a:r>
            <a:endParaRPr/>
          </a:p>
        </p:txBody>
      </p:sp>
      <p:sp>
        <p:nvSpPr>
          <p:cNvPr id="93" name="Google Shape;93;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chemeClr val="dk1"/>
              </a:buClr>
              <a:buSzPct val="37786"/>
              <a:buFont typeface="Arial"/>
              <a:buNone/>
            </a:pPr>
            <a:r>
              <a:rPr lang="en" sz="2620"/>
              <a:t>Statistics: </a:t>
            </a:r>
            <a:endParaRPr sz="2620"/>
          </a:p>
          <a:p>
            <a:pPr marL="0" lvl="0" indent="0" algn="l" rtl="0">
              <a:spcBef>
                <a:spcPts val="0"/>
              </a:spcBef>
              <a:spcAft>
                <a:spcPts val="0"/>
              </a:spcAft>
              <a:buClr>
                <a:schemeClr val="dk1"/>
              </a:buClr>
              <a:buSzPct val="54999"/>
              <a:buFont typeface="Arial"/>
              <a:buNone/>
            </a:pPr>
            <a:r>
              <a:rPr lang="en" sz="1800">
                <a:solidFill>
                  <a:srgbClr val="333333"/>
                </a:solidFill>
              </a:rPr>
              <a:t>(ALM 2023 </a:t>
            </a:r>
            <a:r>
              <a:rPr lang="en" sz="1800" u="sng">
                <a:hlinkClick r:id="rId4"/>
              </a:rPr>
              <a:t>Mental Health Survey</a:t>
            </a:r>
            <a:r>
              <a:rPr lang="en" sz="1800">
                <a:solidFill>
                  <a:srgbClr val="333333"/>
                </a:solidFill>
              </a:rPr>
              <a: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body" idx="1"/>
          </p:nvPr>
        </p:nvSpPr>
        <p:spPr>
          <a:xfrm>
            <a:off x="311700" y="1225225"/>
            <a:ext cx="4133400" cy="3354000"/>
          </a:xfrm>
          <a:prstGeom prst="rect">
            <a:avLst/>
          </a:prstGeom>
        </p:spPr>
        <p:txBody>
          <a:bodyPr spcFirstLastPara="1" wrap="square" lIns="91425" tIns="91425" rIns="91425" bIns="91425" anchor="t" anchorCtr="0">
            <a:normAutofit fontScale="77500" lnSpcReduction="10000"/>
          </a:bodyPr>
          <a:lstStyle/>
          <a:p>
            <a:pPr marL="457200" lvl="0" indent="-341788" algn="l" rtl="0">
              <a:lnSpc>
                <a:spcPct val="200000"/>
              </a:lnSpc>
              <a:spcBef>
                <a:spcPts val="0"/>
              </a:spcBef>
              <a:spcAft>
                <a:spcPts val="0"/>
              </a:spcAft>
              <a:buClr>
                <a:schemeClr val="dk1"/>
              </a:buClr>
              <a:buSzPct val="100000"/>
              <a:buChar char="●"/>
            </a:pPr>
            <a:r>
              <a:rPr lang="en" sz="2300">
                <a:solidFill>
                  <a:schemeClr val="dk1"/>
                </a:solidFill>
              </a:rPr>
              <a:t>28% experienced depression</a:t>
            </a:r>
            <a:endParaRPr sz="2300">
              <a:solidFill>
                <a:schemeClr val="dk1"/>
              </a:solidFill>
            </a:endParaRPr>
          </a:p>
          <a:p>
            <a:pPr marL="457200" lvl="0" indent="-341788" algn="l" rtl="0">
              <a:lnSpc>
                <a:spcPct val="200000"/>
              </a:lnSpc>
              <a:spcBef>
                <a:spcPts val="0"/>
              </a:spcBef>
              <a:spcAft>
                <a:spcPts val="0"/>
              </a:spcAft>
              <a:buClr>
                <a:schemeClr val="dk1"/>
              </a:buClr>
              <a:buSzPct val="100000"/>
              <a:buChar char="●"/>
            </a:pPr>
            <a:r>
              <a:rPr lang="en" sz="2300">
                <a:solidFill>
                  <a:schemeClr val="dk1"/>
                </a:solidFill>
              </a:rPr>
              <a:t>19% reported anxiety</a:t>
            </a:r>
            <a:endParaRPr sz="2300">
              <a:solidFill>
                <a:schemeClr val="dk1"/>
              </a:solidFill>
            </a:endParaRPr>
          </a:p>
          <a:p>
            <a:pPr marL="457200" lvl="0" indent="-341788" algn="l" rtl="0">
              <a:lnSpc>
                <a:spcPct val="200000"/>
              </a:lnSpc>
              <a:spcBef>
                <a:spcPts val="0"/>
              </a:spcBef>
              <a:spcAft>
                <a:spcPts val="0"/>
              </a:spcAft>
              <a:buClr>
                <a:schemeClr val="dk1"/>
              </a:buClr>
              <a:buSzPct val="100000"/>
              <a:buChar char="●"/>
            </a:pPr>
            <a:r>
              <a:rPr lang="en" sz="2300">
                <a:solidFill>
                  <a:schemeClr val="dk1"/>
                </a:solidFill>
              </a:rPr>
              <a:t>21% had alcohol use problems</a:t>
            </a:r>
            <a:endParaRPr sz="2300">
              <a:solidFill>
                <a:schemeClr val="dk1"/>
              </a:solidFill>
            </a:endParaRPr>
          </a:p>
          <a:p>
            <a:pPr marL="457200" lvl="0" indent="-341788" algn="l" rtl="0">
              <a:lnSpc>
                <a:spcPct val="200000"/>
              </a:lnSpc>
              <a:spcBef>
                <a:spcPts val="0"/>
              </a:spcBef>
              <a:spcAft>
                <a:spcPts val="0"/>
              </a:spcAft>
              <a:buClr>
                <a:schemeClr val="dk1"/>
              </a:buClr>
              <a:buSzPct val="100000"/>
              <a:buChar char="●"/>
            </a:pPr>
            <a:r>
              <a:rPr lang="en" sz="2300">
                <a:solidFill>
                  <a:schemeClr val="dk1"/>
                </a:solidFill>
              </a:rPr>
              <a:t>11% had problems with drug use</a:t>
            </a:r>
            <a:endParaRPr sz="2300">
              <a:solidFill>
                <a:schemeClr val="dk1"/>
              </a:solidFill>
            </a:endParaRPr>
          </a:p>
          <a:p>
            <a:pPr marL="0" lvl="0" indent="0" algn="l" rtl="0">
              <a:spcBef>
                <a:spcPts val="1200"/>
              </a:spcBef>
              <a:spcAft>
                <a:spcPts val="0"/>
              </a:spcAft>
              <a:buClr>
                <a:schemeClr val="dk1"/>
              </a:buClr>
              <a:buSzPct val="87301"/>
              <a:buFont typeface="Arial"/>
              <a:buNone/>
            </a:pPr>
            <a:r>
              <a:rPr lang="en" sz="1260">
                <a:solidFill>
                  <a:schemeClr val="dk1"/>
                </a:solidFill>
              </a:rPr>
              <a:t>Krill, P. R., Thomas, H. M., Kramer, M. R., Degeneffe, N., &amp; Anker, J. J. (2023). Stressed, lonely, and overcommitted: Predictors of lawyer suicide risk. </a:t>
            </a:r>
            <a:r>
              <a:rPr lang="en" sz="1260" i="1">
                <a:solidFill>
                  <a:schemeClr val="dk1"/>
                </a:solidFill>
              </a:rPr>
              <a:t>Healthcare, 11</a:t>
            </a:r>
            <a:r>
              <a:rPr lang="en" sz="1260">
                <a:solidFill>
                  <a:schemeClr val="dk1"/>
                </a:solidFill>
              </a:rPr>
              <a:t>(4), 536.</a:t>
            </a:r>
            <a:r>
              <a:rPr lang="en" sz="1260">
                <a:solidFill>
                  <a:schemeClr val="dk1"/>
                </a:solidFill>
                <a:uFill>
                  <a:noFill/>
                </a:uFill>
                <a:hlinkClick r:id="rId3">
                  <a:extLst>
                    <a:ext uri="{A12FA001-AC4F-418D-AE19-62706E023703}">
                      <ahyp:hlinkClr xmlns:ahyp="http://schemas.microsoft.com/office/drawing/2018/hyperlinkcolor" val="tx"/>
                    </a:ext>
                  </a:extLst>
                </a:hlinkClick>
              </a:rPr>
              <a:t> </a:t>
            </a:r>
            <a:r>
              <a:rPr lang="en" sz="1260" u="sng">
                <a:solidFill>
                  <a:schemeClr val="accent5"/>
                </a:solidFill>
                <a:hlinkClick r:id="rId3">
                  <a:extLst>
                    <a:ext uri="{A12FA001-AC4F-418D-AE19-62706E023703}">
                      <ahyp:hlinkClr xmlns:ahyp="http://schemas.microsoft.com/office/drawing/2018/hyperlinkcolor" val="tx"/>
                    </a:ext>
                  </a:extLst>
                </a:hlinkClick>
              </a:rPr>
              <a:t>https://doi.org/10.3390/healthcare11040536</a:t>
            </a:r>
            <a:endParaRPr sz="1260">
              <a:solidFill>
                <a:schemeClr val="dk1"/>
              </a:solidFill>
            </a:endParaRPr>
          </a:p>
          <a:p>
            <a:pPr marL="0" lvl="0" indent="0" algn="l" rtl="0">
              <a:spcBef>
                <a:spcPts val="1200"/>
              </a:spcBef>
              <a:spcAft>
                <a:spcPts val="1200"/>
              </a:spcAft>
              <a:buNone/>
            </a:pPr>
            <a:endParaRPr sz="1350">
              <a:solidFill>
                <a:schemeClr val="dk1"/>
              </a:solidFill>
            </a:endParaRPr>
          </a:p>
        </p:txBody>
      </p:sp>
      <p:pic>
        <p:nvPicPr>
          <p:cNvPr id="99" name="Google Shape;99;p19"/>
          <p:cNvPicPr preferRelativeResize="0"/>
          <p:nvPr/>
        </p:nvPicPr>
        <p:blipFill>
          <a:blip r:embed="rId4">
            <a:alphaModFix/>
          </a:blip>
          <a:stretch>
            <a:fillRect/>
          </a:stretch>
        </p:blipFill>
        <p:spPr>
          <a:xfrm>
            <a:off x="4572000" y="311150"/>
            <a:ext cx="3454400" cy="3976500"/>
          </a:xfrm>
          <a:prstGeom prst="rect">
            <a:avLst/>
          </a:prstGeom>
          <a:noFill/>
          <a:ln>
            <a:noFill/>
          </a:ln>
        </p:spPr>
      </p:pic>
      <p:sp>
        <p:nvSpPr>
          <p:cNvPr id="100" name="Google Shape;100;p19"/>
          <p:cNvSpPr txBox="1">
            <a:spLocks noGrp="1"/>
          </p:cNvSpPr>
          <p:nvPr>
            <p:ph type="title"/>
          </p:nvPr>
        </p:nvSpPr>
        <p:spPr>
          <a:xfrm>
            <a:off x="311700" y="315925"/>
            <a:ext cx="4349100" cy="831300"/>
          </a:xfrm>
          <a:prstGeom prst="rect">
            <a:avLst/>
          </a:prstGeom>
        </p:spPr>
        <p:txBody>
          <a:bodyPr spcFirstLastPara="1" wrap="square" lIns="91425" tIns="91425" rIns="91425" bIns="91425" anchor="b" anchorCtr="0">
            <a:normAutofit/>
          </a:bodyPr>
          <a:lstStyle/>
          <a:p>
            <a:pPr marL="0" lvl="0" indent="0" algn="l" rtl="0">
              <a:lnSpc>
                <a:spcPct val="115000"/>
              </a:lnSpc>
              <a:spcBef>
                <a:spcPts val="0"/>
              </a:spcBef>
              <a:spcAft>
                <a:spcPts val="1200"/>
              </a:spcAft>
              <a:buClr>
                <a:schemeClr val="dk1"/>
              </a:buClr>
              <a:buSzPts val="990"/>
              <a:buFont typeface="Arial"/>
              <a:buNone/>
            </a:pPr>
            <a:r>
              <a:rPr lang="en" sz="2246"/>
              <a:t>What Lawyers Self-Report:</a:t>
            </a:r>
            <a:r>
              <a:rPr lang="en" sz="2246" b="0"/>
              <a:t> </a:t>
            </a:r>
            <a:endParaRPr sz="266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body" idx="4294967295"/>
          </p:nvPr>
        </p:nvSpPr>
        <p:spPr>
          <a:xfrm>
            <a:off x="7073900" y="3416300"/>
            <a:ext cx="1866900" cy="831300"/>
          </a:xfrm>
          <a:prstGeom prst="rect">
            <a:avLst/>
          </a:prstGeom>
        </p:spPr>
        <p:txBody>
          <a:bodyPr spcFirstLastPara="1" wrap="square" lIns="91425" tIns="91425" rIns="91425" bIns="91425" anchor="t" anchorCtr="0">
            <a:normAutofit fontScale="40000"/>
          </a:bodyPr>
          <a:lstStyle/>
          <a:p>
            <a:pPr marL="0" lvl="0" indent="0" algn="l" rtl="0">
              <a:spcBef>
                <a:spcPts val="0"/>
              </a:spcBef>
              <a:spcAft>
                <a:spcPts val="0"/>
              </a:spcAft>
              <a:buNone/>
            </a:pPr>
            <a:r>
              <a:rPr lang="en"/>
              <a:t>https://www.law.com/americanlawyer/2024/05/17/mental-health-by-the-numbers-the-2024-survey-infographic/</a:t>
            </a:r>
            <a:endParaRPr/>
          </a:p>
          <a:p>
            <a:pPr marL="0" lvl="0" indent="0" algn="l" rtl="0">
              <a:spcBef>
                <a:spcPts val="1200"/>
              </a:spcBef>
              <a:spcAft>
                <a:spcPts val="1200"/>
              </a:spcAft>
              <a:buNone/>
            </a:pPr>
            <a:endParaRPr/>
          </a:p>
        </p:txBody>
      </p:sp>
      <p:sp>
        <p:nvSpPr>
          <p:cNvPr id="106" name="Google Shape;106;p20"/>
          <p:cNvSpPr txBox="1">
            <a:spLocks noGrp="1"/>
          </p:cNvSpPr>
          <p:nvPr>
            <p:ph type="title"/>
          </p:nvPr>
        </p:nvSpPr>
        <p:spPr>
          <a:xfrm>
            <a:off x="646700" y="726025"/>
            <a:ext cx="1207500" cy="6582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1300"/>
              <a:t>Do you feel you . . . </a:t>
            </a:r>
            <a:endParaRPr sz="1300"/>
          </a:p>
        </p:txBody>
      </p:sp>
      <p:pic>
        <p:nvPicPr>
          <p:cNvPr id="107" name="Google Shape;107;p20"/>
          <p:cNvPicPr preferRelativeResize="0"/>
          <p:nvPr/>
        </p:nvPicPr>
        <p:blipFill>
          <a:blip r:embed="rId3">
            <a:alphaModFix/>
          </a:blip>
          <a:stretch>
            <a:fillRect/>
          </a:stretch>
        </p:blipFill>
        <p:spPr>
          <a:xfrm>
            <a:off x="1778000" y="726025"/>
            <a:ext cx="5130798" cy="39107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lnSpc>
                <a:spcPct val="115000"/>
              </a:lnSpc>
              <a:spcBef>
                <a:spcPts val="1400"/>
              </a:spcBef>
              <a:spcAft>
                <a:spcPts val="400"/>
              </a:spcAft>
              <a:buClr>
                <a:schemeClr val="dk1"/>
              </a:buClr>
              <a:buSzPts val="1100"/>
              <a:buFont typeface="Arial"/>
              <a:buNone/>
            </a:pPr>
            <a:r>
              <a:rPr lang="en" sz="2200" b="1"/>
              <a:t>Substance Abuse in Lawyers</a:t>
            </a:r>
            <a:endParaRPr sz="3700"/>
          </a:p>
        </p:txBody>
      </p:sp>
      <p:sp>
        <p:nvSpPr>
          <p:cNvPr id="113" name="Google Shape;113;p21"/>
          <p:cNvSpPr txBox="1">
            <a:spLocks noGrp="1"/>
          </p:cNvSpPr>
          <p:nvPr>
            <p:ph type="body" idx="1"/>
          </p:nvPr>
        </p:nvSpPr>
        <p:spPr>
          <a:xfrm>
            <a:off x="365400" y="1517325"/>
            <a:ext cx="8067300" cy="27246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Clr>
                <a:schemeClr val="dk1"/>
              </a:buClr>
              <a:buSzPts val="1100"/>
              <a:buFont typeface="Arial"/>
              <a:buNone/>
            </a:pPr>
            <a:r>
              <a:rPr lang="en" sz="1700" b="1">
                <a:solidFill>
                  <a:schemeClr val="dk1"/>
                </a:solidFill>
              </a:rPr>
              <a:t>ABA &amp; Hazelden Betty Ford Study (2016):</a:t>
            </a:r>
            <a:endParaRPr sz="1700" b="1">
              <a:solidFill>
                <a:schemeClr val="dk1"/>
              </a:solidFill>
            </a:endParaRPr>
          </a:p>
          <a:p>
            <a:pPr marL="457200" lvl="0" indent="-336550" algn="l" rtl="0">
              <a:spcBef>
                <a:spcPts val="1200"/>
              </a:spcBef>
              <a:spcAft>
                <a:spcPts val="0"/>
              </a:spcAft>
              <a:buClr>
                <a:schemeClr val="dk1"/>
              </a:buClr>
              <a:buSzPts val="1700"/>
              <a:buChar char="●"/>
            </a:pPr>
            <a:r>
              <a:rPr lang="en" sz="1700" b="1">
                <a:solidFill>
                  <a:schemeClr val="dk1"/>
                </a:solidFill>
              </a:rPr>
              <a:t>21%</a:t>
            </a:r>
            <a:r>
              <a:rPr lang="en" sz="1700">
                <a:solidFill>
                  <a:schemeClr val="dk1"/>
                </a:solidFill>
              </a:rPr>
              <a:t> initially identified as </a:t>
            </a:r>
            <a:r>
              <a:rPr lang="en" sz="1700" b="1">
                <a:solidFill>
                  <a:schemeClr val="dk1"/>
                </a:solidFill>
              </a:rPr>
              <a:t>problem drinkers</a:t>
            </a:r>
            <a:endParaRPr sz="1700" b="1">
              <a:solidFill>
                <a:schemeClr val="dk1"/>
              </a:solidFill>
            </a:endParaRPr>
          </a:p>
          <a:p>
            <a:pPr marL="457200" lvl="0" indent="-336550" algn="l" rtl="0">
              <a:spcBef>
                <a:spcPts val="1000"/>
              </a:spcBef>
              <a:spcAft>
                <a:spcPts val="0"/>
              </a:spcAft>
              <a:buClr>
                <a:schemeClr val="dk1"/>
              </a:buClr>
              <a:buSzPts val="1700"/>
              <a:buChar char="●"/>
            </a:pPr>
            <a:r>
              <a:rPr lang="en" sz="1700">
                <a:solidFill>
                  <a:schemeClr val="dk1"/>
                </a:solidFill>
              </a:rPr>
              <a:t>When asked more specifically, </a:t>
            </a:r>
            <a:r>
              <a:rPr lang="en" sz="1700" b="1">
                <a:solidFill>
                  <a:schemeClr val="dk1"/>
                </a:solidFill>
              </a:rPr>
              <a:t>over 36%</a:t>
            </a:r>
            <a:r>
              <a:rPr lang="en" sz="1700">
                <a:solidFill>
                  <a:schemeClr val="dk1"/>
                </a:solidFill>
              </a:rPr>
              <a:t> acknowledged struggling with </a:t>
            </a:r>
            <a:r>
              <a:rPr lang="en" sz="1700" b="1">
                <a:solidFill>
                  <a:schemeClr val="dk1"/>
                </a:solidFill>
              </a:rPr>
              <a:t>alcohol abuse</a:t>
            </a:r>
            <a:endParaRPr sz="1700" b="1">
              <a:solidFill>
                <a:schemeClr val="dk1"/>
              </a:solidFill>
            </a:endParaRPr>
          </a:p>
          <a:p>
            <a:pPr marL="457200" lvl="0" indent="-336550" algn="l" rtl="0">
              <a:spcBef>
                <a:spcPts val="1200"/>
              </a:spcBef>
              <a:spcAft>
                <a:spcPts val="1000"/>
              </a:spcAft>
              <a:buClr>
                <a:schemeClr val="dk1"/>
              </a:buClr>
              <a:buSzPts val="1700"/>
              <a:buChar char="●"/>
            </a:pPr>
            <a:r>
              <a:rPr lang="en" sz="1700">
                <a:solidFill>
                  <a:schemeClr val="dk1"/>
                </a:solidFill>
              </a:rPr>
              <a:t>Almost ½ of lawyers stated their drinking problem began in the first 15 years in the industry, including time in law school</a:t>
            </a:r>
            <a:endParaRPr sz="2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1635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Financial Advisors and Stress</a:t>
            </a:r>
            <a:endParaRPr/>
          </a:p>
        </p:txBody>
      </p:sp>
      <p:sp>
        <p:nvSpPr>
          <p:cNvPr id="119" name="Google Shape;119;p22"/>
          <p:cNvSpPr txBox="1">
            <a:spLocks noGrp="1"/>
          </p:cNvSpPr>
          <p:nvPr>
            <p:ph type="body" idx="1"/>
          </p:nvPr>
        </p:nvSpPr>
        <p:spPr>
          <a:xfrm>
            <a:off x="311700" y="907725"/>
            <a:ext cx="8692500" cy="3918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400" b="1">
                <a:solidFill>
                  <a:schemeClr val="dk1"/>
                </a:solidFill>
              </a:rPr>
              <a:t>Financial advisors experience more stress</a:t>
            </a:r>
            <a:r>
              <a:rPr lang="en" sz="1400">
                <a:solidFill>
                  <a:schemeClr val="dk1"/>
                </a:solidFill>
              </a:rPr>
              <a:t> than both the investors they serve and the general population.</a:t>
            </a:r>
            <a:endParaRPr sz="1400">
              <a:solidFill>
                <a:schemeClr val="dk1"/>
              </a:solidFill>
            </a:endParaRPr>
          </a:p>
          <a:p>
            <a:pPr marL="0" lvl="0" indent="0" algn="l" rtl="0">
              <a:spcBef>
                <a:spcPts val="1200"/>
              </a:spcBef>
              <a:spcAft>
                <a:spcPts val="0"/>
              </a:spcAft>
              <a:buNone/>
            </a:pPr>
            <a:r>
              <a:rPr lang="en" sz="1400" b="1">
                <a:solidFill>
                  <a:schemeClr val="dk1"/>
                </a:solidFill>
              </a:rPr>
              <a:t>Survey Findings</a:t>
            </a:r>
            <a:r>
              <a:rPr lang="en" sz="1400">
                <a:solidFill>
                  <a:schemeClr val="dk1"/>
                </a:solidFill>
              </a:rPr>
              <a:t> (Financial Planning Association, Janus Henderson, Investopedia):</a:t>
            </a:r>
            <a:endParaRPr sz="1400">
              <a:solidFill>
                <a:schemeClr val="dk1"/>
              </a:solidFill>
            </a:endParaRPr>
          </a:p>
          <a:p>
            <a:pPr marL="457200" lvl="0" indent="-317500" algn="l" rtl="0">
              <a:spcBef>
                <a:spcPts val="1200"/>
              </a:spcBef>
              <a:spcAft>
                <a:spcPts val="0"/>
              </a:spcAft>
              <a:buClr>
                <a:schemeClr val="dk1"/>
              </a:buClr>
              <a:buSzPts val="1400"/>
              <a:buChar char="●"/>
            </a:pPr>
            <a:r>
              <a:rPr lang="en" sz="1400" b="1">
                <a:solidFill>
                  <a:schemeClr val="dk1"/>
                </a:solidFill>
              </a:rPr>
              <a:t>71%</a:t>
            </a:r>
            <a:r>
              <a:rPr lang="en" sz="1400">
                <a:solidFill>
                  <a:schemeClr val="dk1"/>
                </a:solidFill>
              </a:rPr>
              <a:t> of advisors report </a:t>
            </a:r>
            <a:r>
              <a:rPr lang="en" sz="1400" b="1">
                <a:solidFill>
                  <a:schemeClr val="dk1"/>
                </a:solidFill>
              </a:rPr>
              <a:t>moderate (34%) or high negative stress (37%)</a:t>
            </a:r>
            <a:endParaRPr sz="1400" b="1">
              <a:solidFill>
                <a:schemeClr val="dk1"/>
              </a:solidFill>
            </a:endParaRPr>
          </a:p>
          <a:p>
            <a:pPr marL="457200" lvl="0" indent="-317500" algn="l" rtl="0">
              <a:spcBef>
                <a:spcPts val="1200"/>
              </a:spcBef>
              <a:spcAft>
                <a:spcPts val="0"/>
              </a:spcAft>
              <a:buClr>
                <a:schemeClr val="dk1"/>
              </a:buClr>
              <a:buSzPts val="1400"/>
              <a:buChar char="●"/>
            </a:pPr>
            <a:r>
              <a:rPr lang="en" sz="1400">
                <a:solidFill>
                  <a:schemeClr val="dk1"/>
                </a:solidFill>
              </a:rPr>
              <a:t>Compared to </a:t>
            </a:r>
            <a:r>
              <a:rPr lang="en" sz="1400" b="1">
                <a:solidFill>
                  <a:schemeClr val="dk1"/>
                </a:solidFill>
              </a:rPr>
              <a:t>63% of investors</a:t>
            </a:r>
            <a:endParaRPr sz="1400" b="1">
              <a:solidFill>
                <a:schemeClr val="dk1"/>
              </a:solidFill>
            </a:endParaRPr>
          </a:p>
          <a:p>
            <a:pPr marL="0" lvl="0" indent="0" algn="l" rtl="0">
              <a:spcBef>
                <a:spcPts val="1200"/>
              </a:spcBef>
              <a:spcAft>
                <a:spcPts val="0"/>
              </a:spcAft>
              <a:buNone/>
            </a:pPr>
            <a:r>
              <a:rPr lang="en" sz="1400" b="1">
                <a:solidFill>
                  <a:schemeClr val="dk1"/>
                </a:solidFill>
              </a:rPr>
              <a:t>Stress is Increasing Over Time:</a:t>
            </a:r>
            <a:endParaRPr sz="1400" b="1">
              <a:solidFill>
                <a:schemeClr val="dk1"/>
              </a:solidFill>
            </a:endParaRPr>
          </a:p>
          <a:p>
            <a:pPr marL="457200" lvl="0" indent="-317500" algn="l" rtl="0">
              <a:spcBef>
                <a:spcPts val="1200"/>
              </a:spcBef>
              <a:spcAft>
                <a:spcPts val="0"/>
              </a:spcAft>
              <a:buClr>
                <a:schemeClr val="dk1"/>
              </a:buClr>
              <a:buSzPts val="1400"/>
              <a:buChar char="●"/>
            </a:pPr>
            <a:r>
              <a:rPr lang="en" sz="1400" b="1">
                <a:solidFill>
                  <a:schemeClr val="dk1"/>
                </a:solidFill>
              </a:rPr>
              <a:t>28%</a:t>
            </a:r>
            <a:r>
              <a:rPr lang="en" sz="1400">
                <a:solidFill>
                  <a:schemeClr val="dk1"/>
                </a:solidFill>
              </a:rPr>
              <a:t> feel more stressed than </a:t>
            </a:r>
            <a:r>
              <a:rPr lang="en" sz="1400" b="1">
                <a:solidFill>
                  <a:schemeClr val="dk1"/>
                </a:solidFill>
              </a:rPr>
              <a:t>12 months ago</a:t>
            </a:r>
            <a:endParaRPr sz="1400" b="1">
              <a:solidFill>
                <a:schemeClr val="dk1"/>
              </a:solidFill>
            </a:endParaRPr>
          </a:p>
          <a:p>
            <a:pPr marL="457200" lvl="0" indent="-317500" algn="l" rtl="0">
              <a:spcBef>
                <a:spcPts val="1200"/>
              </a:spcBef>
              <a:spcAft>
                <a:spcPts val="0"/>
              </a:spcAft>
              <a:buClr>
                <a:schemeClr val="dk1"/>
              </a:buClr>
              <a:buSzPts val="1400"/>
              <a:buChar char="●"/>
            </a:pPr>
            <a:r>
              <a:rPr lang="en" sz="1400" b="1">
                <a:solidFill>
                  <a:schemeClr val="dk1"/>
                </a:solidFill>
              </a:rPr>
              <a:t>44%</a:t>
            </a:r>
            <a:r>
              <a:rPr lang="en" sz="1400">
                <a:solidFill>
                  <a:schemeClr val="dk1"/>
                </a:solidFill>
              </a:rPr>
              <a:t> feel more stressed than </a:t>
            </a:r>
            <a:r>
              <a:rPr lang="en" sz="1400" b="1">
                <a:solidFill>
                  <a:schemeClr val="dk1"/>
                </a:solidFill>
              </a:rPr>
              <a:t>five years ago</a:t>
            </a:r>
            <a:endParaRPr sz="1400" b="1">
              <a:solidFill>
                <a:schemeClr val="dk1"/>
              </a:solidFill>
            </a:endParaRPr>
          </a:p>
          <a:p>
            <a:pPr marL="0" lvl="0" indent="0" algn="l" rtl="0">
              <a:spcBef>
                <a:spcPts val="1200"/>
              </a:spcBef>
              <a:spcAft>
                <a:spcPts val="0"/>
              </a:spcAft>
              <a:buNone/>
            </a:pPr>
            <a:r>
              <a:rPr lang="en" sz="1400" b="1">
                <a:solidFill>
                  <a:schemeClr val="dk1"/>
                </a:solidFill>
              </a:rPr>
              <a:t>Impact &amp; Need for Change:</a:t>
            </a:r>
            <a:endParaRPr sz="1400" b="1">
              <a:solidFill>
                <a:schemeClr val="dk1"/>
              </a:solidFill>
            </a:endParaRPr>
          </a:p>
          <a:p>
            <a:pPr marL="457200" lvl="0" indent="-317500" algn="l" rtl="0">
              <a:spcBef>
                <a:spcPts val="1200"/>
              </a:spcBef>
              <a:spcAft>
                <a:spcPts val="0"/>
              </a:spcAft>
              <a:buClr>
                <a:schemeClr val="dk1"/>
              </a:buClr>
              <a:buSzPts val="1400"/>
              <a:buChar char="●"/>
            </a:pPr>
            <a:r>
              <a:rPr lang="en" sz="1400" b="1">
                <a:solidFill>
                  <a:schemeClr val="dk1"/>
                </a:solidFill>
              </a:rPr>
              <a:t>84%</a:t>
            </a:r>
            <a:r>
              <a:rPr lang="en" sz="1400">
                <a:solidFill>
                  <a:schemeClr val="dk1"/>
                </a:solidFill>
              </a:rPr>
              <a:t> believe stress reduction would positively impact both business &amp; personal life</a:t>
            </a:r>
            <a:endParaRPr sz="14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900">
                <a:solidFill>
                  <a:schemeClr val="dk2"/>
                </a:solidFill>
              </a:rPr>
              <a:t>(</a:t>
            </a:r>
            <a:r>
              <a:rPr lang="en" sz="900" u="sng">
                <a:solidFill>
                  <a:schemeClr val="dk2"/>
                </a:solidFill>
                <a:hlinkClick r:id="rId3">
                  <a:extLst>
                    <a:ext uri="{A12FA001-AC4F-418D-AE19-62706E023703}">
                      <ahyp:hlinkClr xmlns:ahyp="http://schemas.microsoft.com/office/drawing/2018/hyperlinkcolor" val="tx"/>
                    </a:ext>
                  </a:extLst>
                </a:hlinkClick>
              </a:rPr>
              <a:t>https://www.cnbc.com/2019/05/22/financial-advisors-are-more-stressed-out-than-their-clients-study.html</a:t>
            </a:r>
            <a:r>
              <a:rPr lang="en" sz="900">
                <a:solidFill>
                  <a:schemeClr val="dk2"/>
                </a:solidFill>
              </a:rPr>
              <a:t>)</a:t>
            </a:r>
            <a:endParaRPr sz="900">
              <a:solidFill>
                <a:schemeClr val="dk2"/>
              </a:solidFill>
            </a:endParaRPr>
          </a:p>
        </p:txBody>
      </p:sp>
    </p:spTree>
  </p:cSld>
  <p:clrMapOvr>
    <a:masterClrMapping/>
  </p:clrMapOvr>
</p:sld>
</file>

<file path=ppt/theme/theme1.xml><?xml version="1.0" encoding="utf-8"?>
<a:theme xmlns:a="http://schemas.openxmlformats.org/drawingml/2006/main" name="Koplin Consulting">
  <a:themeElements>
    <a:clrScheme name="Luxe">
      <a:dk1>
        <a:srgbClr val="000000"/>
      </a:dk1>
      <a:lt1>
        <a:srgbClr val="FFFFFF"/>
      </a:lt1>
      <a:dk2>
        <a:srgbClr val="B7B7B7"/>
      </a:dk2>
      <a:lt2>
        <a:srgbClr val="F6AE1A"/>
      </a:lt2>
      <a:accent1>
        <a:srgbClr val="044F94"/>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3578</Words>
  <Application>Microsoft Office PowerPoint</Application>
  <PresentationFormat>On-screen Show (16:9)</PresentationFormat>
  <Paragraphs>272</Paragraphs>
  <Slides>48</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Times New Roman</vt:lpstr>
      <vt:lpstr>Economica</vt:lpstr>
      <vt:lpstr>Georgia</vt:lpstr>
      <vt:lpstr>Calibri</vt:lpstr>
      <vt:lpstr>Arial</vt:lpstr>
      <vt:lpstr>Helvetica Neue</vt:lpstr>
      <vt:lpstr>Roboto</vt:lpstr>
      <vt:lpstr>Koplin Consulting</vt:lpstr>
      <vt:lpstr>Lawyers, Financial Professionals,  and Mental Health Concerns:</vt:lpstr>
      <vt:lpstr>Amanda Koplin, LPC</vt:lpstr>
      <vt:lpstr>Trigger Warning: </vt:lpstr>
      <vt:lpstr>Why is this topic important?</vt:lpstr>
      <vt:lpstr>Statistics:  (ALM 2023 Mental Health Survey)</vt:lpstr>
      <vt:lpstr>What Lawyers Self-Report: </vt:lpstr>
      <vt:lpstr>Do you feel you . . . </vt:lpstr>
      <vt:lpstr>Substance Abuse in Lawyers</vt:lpstr>
      <vt:lpstr>Financial Advisors and Stress</vt:lpstr>
      <vt:lpstr>Financial Advisors and Stress Cont’d</vt:lpstr>
      <vt:lpstr>Key Stressors for Financial Advisors</vt:lpstr>
      <vt:lpstr>Additional Stressors Unique To Financial Advisors </vt:lpstr>
      <vt:lpstr>The People Behind The Numbers</vt:lpstr>
      <vt:lpstr>Financial Professionals</vt:lpstr>
      <vt:lpstr>Lawyers</vt:lpstr>
      <vt:lpstr>Ken Jameson, 58 yo, Estate Attorney</vt:lpstr>
      <vt:lpstr>What Makes Them Tick?</vt:lpstr>
      <vt:lpstr>Type A Personality Traits</vt:lpstr>
      <vt:lpstr>Pros of Type A Personality Traits</vt:lpstr>
      <vt:lpstr>Cons of Being Type A</vt:lpstr>
      <vt:lpstr>The Dangers of Unbridled Pressure and Ambition</vt:lpstr>
      <vt:lpstr>The Reality for Lawyers</vt:lpstr>
      <vt:lpstr>The Reality for Lawyers (Cont’d)</vt:lpstr>
      <vt:lpstr>Ranking the highest isn’t always the best</vt:lpstr>
      <vt:lpstr>Ken and Betsy Jameson, Married 35 Years</vt:lpstr>
      <vt:lpstr>Statistics</vt:lpstr>
      <vt:lpstr>Predictors of Suicidal Thoughts </vt:lpstr>
      <vt:lpstr>Psychological Safety </vt:lpstr>
      <vt:lpstr>The Culture of Silence: But perhaps the most troubling data is that 6 out of 10 attorneys said that in the last six months they, at least sometimes, came across other legal professionals whose work responsibilities were affected by well-being, substance abuse, or mental health issues. </vt:lpstr>
      <vt:lpstr>Why Is Change So Hard?</vt:lpstr>
      <vt:lpstr>When the only differentiator is sheer grit:</vt:lpstr>
      <vt:lpstr>The 2024 State of Wellbeing in Law survey by Unmind (4,000 lawyers surveyed) </vt:lpstr>
      <vt:lpstr>Where Do We Go From Here:</vt:lpstr>
      <vt:lpstr>Actionable Ideas</vt:lpstr>
      <vt:lpstr>Applying what works in other industries</vt:lpstr>
      <vt:lpstr>Action Steps To Take Now</vt:lpstr>
      <vt:lpstr>Efforts By Major Financial Institutions</vt:lpstr>
      <vt:lpstr>Steps from Recent ALM article</vt:lpstr>
      <vt:lpstr>Steps from Recent ALM article</vt:lpstr>
      <vt:lpstr>Practical Tools for Financial Advisors</vt:lpstr>
      <vt:lpstr>Practical Tools for Financial Advisors Cont’d </vt:lpstr>
      <vt:lpstr>Practical Tools: Mindset </vt:lpstr>
      <vt:lpstr>Practical Tools: Mindset Cont’d</vt:lpstr>
      <vt:lpstr>Conclusion and Additional Information</vt:lpstr>
      <vt:lpstr>PowerPoint Presentation</vt:lpstr>
      <vt:lpstr>Conclusion</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Lisa Maloney</dc:creator>
  <cp:lastModifiedBy>Lisa Maloney</cp:lastModifiedBy>
  <cp:revision>1</cp:revision>
  <dcterms:modified xsi:type="dcterms:W3CDTF">2025-12-17T16:21:30Z</dcterms:modified>
</cp:coreProperties>
</file>