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75" r:id="rId4"/>
    <p:sldMasterId id="2147483697" r:id="rId5"/>
  </p:sldMasterIdLst>
  <p:notesMasterIdLst>
    <p:notesMasterId r:id="rId99"/>
  </p:notesMasterIdLst>
  <p:handoutMasterIdLst>
    <p:handoutMasterId r:id="rId100"/>
  </p:handoutMasterIdLst>
  <p:sldIdLst>
    <p:sldId id="256" r:id="rId6"/>
    <p:sldId id="282" r:id="rId7"/>
    <p:sldId id="2134806188" r:id="rId8"/>
    <p:sldId id="2134806186" r:id="rId9"/>
    <p:sldId id="2134806204" r:id="rId10"/>
    <p:sldId id="2134806192" r:id="rId11"/>
    <p:sldId id="2134806198" r:id="rId12"/>
    <p:sldId id="2134806197" r:id="rId13"/>
    <p:sldId id="2134806196" r:id="rId14"/>
    <p:sldId id="2134806195" r:id="rId15"/>
    <p:sldId id="1037" r:id="rId16"/>
    <p:sldId id="1038" r:id="rId17"/>
    <p:sldId id="1101" r:id="rId18"/>
    <p:sldId id="1163" r:id="rId19"/>
    <p:sldId id="2134806200" r:id="rId20"/>
    <p:sldId id="1165" r:id="rId21"/>
    <p:sldId id="1039" r:id="rId22"/>
    <p:sldId id="2134806210" r:id="rId23"/>
    <p:sldId id="2134806212" r:id="rId24"/>
    <p:sldId id="2134806206" r:id="rId25"/>
    <p:sldId id="2134806208" r:id="rId26"/>
    <p:sldId id="2134806207" r:id="rId27"/>
    <p:sldId id="2134806209" r:id="rId28"/>
    <p:sldId id="2134806205" r:id="rId29"/>
    <p:sldId id="2134806213" r:id="rId30"/>
    <p:sldId id="2134806229" r:id="rId31"/>
    <p:sldId id="2134806228" r:id="rId32"/>
    <p:sldId id="2134806214" r:id="rId33"/>
    <p:sldId id="2134806215" r:id="rId34"/>
    <p:sldId id="2134806230" r:id="rId35"/>
    <p:sldId id="2134806233" r:id="rId36"/>
    <p:sldId id="2134806231" r:id="rId37"/>
    <p:sldId id="2134806234" r:id="rId38"/>
    <p:sldId id="1050" r:id="rId39"/>
    <p:sldId id="1041" r:id="rId40"/>
    <p:sldId id="1051" r:id="rId41"/>
    <p:sldId id="1052" r:id="rId42"/>
    <p:sldId id="1053" r:id="rId43"/>
    <p:sldId id="1054" r:id="rId44"/>
    <p:sldId id="1049" r:id="rId45"/>
    <p:sldId id="1048" r:id="rId46"/>
    <p:sldId id="1057" r:id="rId47"/>
    <p:sldId id="1047" r:id="rId48"/>
    <p:sldId id="1056" r:id="rId49"/>
    <p:sldId id="1055" r:id="rId50"/>
    <p:sldId id="1046" r:id="rId51"/>
    <p:sldId id="1058" r:id="rId52"/>
    <p:sldId id="1060" r:id="rId53"/>
    <p:sldId id="1061" r:id="rId54"/>
    <p:sldId id="1164" r:id="rId55"/>
    <p:sldId id="1166" r:id="rId56"/>
    <p:sldId id="1168" r:id="rId57"/>
    <p:sldId id="1172" r:id="rId58"/>
    <p:sldId id="1173" r:id="rId59"/>
    <p:sldId id="2134806202" r:id="rId60"/>
    <p:sldId id="1176" r:id="rId61"/>
    <p:sldId id="2134806201" r:id="rId62"/>
    <p:sldId id="1177" r:id="rId63"/>
    <p:sldId id="2134806199" r:id="rId64"/>
    <p:sldId id="2134806146" r:id="rId65"/>
    <p:sldId id="2134806225" r:id="rId66"/>
    <p:sldId id="2134806221" r:id="rId67"/>
    <p:sldId id="2134806226" r:id="rId68"/>
    <p:sldId id="2134806224" r:id="rId69"/>
    <p:sldId id="2134806216" r:id="rId70"/>
    <p:sldId id="2134806147" r:id="rId71"/>
    <p:sldId id="2134806148" r:id="rId72"/>
    <p:sldId id="2134806149" r:id="rId73"/>
    <p:sldId id="2134806150" r:id="rId74"/>
    <p:sldId id="2134806151" r:id="rId75"/>
    <p:sldId id="2134806152" r:id="rId76"/>
    <p:sldId id="2134806153" r:id="rId77"/>
    <p:sldId id="2134806154" r:id="rId78"/>
    <p:sldId id="2134806155" r:id="rId79"/>
    <p:sldId id="2134806156" r:id="rId80"/>
    <p:sldId id="2134806157" r:id="rId81"/>
    <p:sldId id="2134806158" r:id="rId82"/>
    <p:sldId id="2134806159" r:id="rId83"/>
    <p:sldId id="2134806160" r:id="rId84"/>
    <p:sldId id="2134806161" r:id="rId85"/>
    <p:sldId id="2134806162" r:id="rId86"/>
    <p:sldId id="2134806163" r:id="rId87"/>
    <p:sldId id="2134806164" r:id="rId88"/>
    <p:sldId id="2134806165" r:id="rId89"/>
    <p:sldId id="2134806167" r:id="rId90"/>
    <p:sldId id="2134806168" r:id="rId91"/>
    <p:sldId id="2134806178" r:id="rId92"/>
    <p:sldId id="2134806180" r:id="rId93"/>
    <p:sldId id="2134806185" r:id="rId94"/>
    <p:sldId id="2134806184" r:id="rId95"/>
    <p:sldId id="2134806183" r:id="rId96"/>
    <p:sldId id="1167" r:id="rId97"/>
    <p:sldId id="346" r:id="rId98"/>
  </p:sldIdLst>
  <p:sldSz cx="12192000" cy="6858000"/>
  <p:notesSz cx="7010400" cy="9296400"/>
  <p:custDataLst>
    <p:tags r:id="rId10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21A423"/>
    <a:srgbClr val="FF3300"/>
    <a:srgbClr val="3D1209"/>
    <a:srgbClr val="168F3C"/>
    <a:srgbClr val="0E784E"/>
    <a:srgbClr val="009900"/>
    <a:srgbClr val="FFFFFF"/>
    <a:srgbClr val="8DC63F"/>
    <a:srgbClr val="54B8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106" d="100"/>
          <a:sy n="106" d="100"/>
        </p:scale>
        <p:origin x="792" y="114"/>
      </p:cViewPr>
      <p:guideLst>
        <p:guide orient="horz" pos="2160"/>
        <p:guide pos="3840"/>
      </p:guideLst>
    </p:cSldViewPr>
  </p:slideViewPr>
  <p:notesTextViewPr>
    <p:cViewPr>
      <p:scale>
        <a:sx n="1" d="1"/>
        <a:sy n="1" d="1"/>
      </p:scale>
      <p:origin x="0" y="0"/>
    </p:cViewPr>
  </p:notesTextViewPr>
  <p:notesViewPr>
    <p:cSldViewPr showGuides="1">
      <p:cViewPr varScale="1">
        <p:scale>
          <a:sx n="95" d="100"/>
          <a:sy n="95" d="100"/>
        </p:scale>
        <p:origin x="1980"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8"/>
            <a:ext cx="3037840" cy="466433"/>
          </a:xfrm>
          <a:prstGeom prst="rect">
            <a:avLst/>
          </a:prstGeom>
        </p:spPr>
        <p:txBody>
          <a:bodyPr vert="horz" lIns="91747" tIns="45874" rIns="91747" bIns="45874" rtlCol="0"/>
          <a:lstStyle>
            <a:lvl1pPr algn="l">
              <a:defRPr sz="1200"/>
            </a:lvl1pPr>
          </a:lstStyle>
          <a:p>
            <a:endParaRPr lang="en-US" dirty="0"/>
          </a:p>
        </p:txBody>
      </p:sp>
      <p:sp>
        <p:nvSpPr>
          <p:cNvPr id="3" name="Date Placeholder 2"/>
          <p:cNvSpPr>
            <a:spLocks noGrp="1"/>
          </p:cNvSpPr>
          <p:nvPr>
            <p:ph type="dt" sz="quarter" idx="1"/>
          </p:nvPr>
        </p:nvSpPr>
        <p:spPr>
          <a:xfrm>
            <a:off x="3970941" y="8"/>
            <a:ext cx="3037840" cy="466433"/>
          </a:xfrm>
          <a:prstGeom prst="rect">
            <a:avLst/>
          </a:prstGeom>
        </p:spPr>
        <p:txBody>
          <a:bodyPr vert="horz" lIns="91747" tIns="45874" rIns="91747" bIns="45874" rtlCol="0"/>
          <a:lstStyle>
            <a:lvl1pPr algn="r">
              <a:defRPr sz="1200"/>
            </a:lvl1pPr>
          </a:lstStyle>
          <a:p>
            <a:fld id="{69AD51C3-5212-4D48-8974-551F7A2689AB}" type="datetimeFigureOut">
              <a:rPr lang="en-US" smtClean="0"/>
              <a:t>2/11/2026</a:t>
            </a:fld>
            <a:endParaRPr lang="en-US" dirty="0"/>
          </a:p>
        </p:txBody>
      </p:sp>
      <p:sp>
        <p:nvSpPr>
          <p:cNvPr id="4" name="Footer Placeholder 3"/>
          <p:cNvSpPr>
            <a:spLocks noGrp="1"/>
          </p:cNvSpPr>
          <p:nvPr>
            <p:ph type="ftr" sz="quarter" idx="2"/>
          </p:nvPr>
        </p:nvSpPr>
        <p:spPr>
          <a:xfrm>
            <a:off x="1" y="8829970"/>
            <a:ext cx="3037840" cy="466432"/>
          </a:xfrm>
          <a:prstGeom prst="rect">
            <a:avLst/>
          </a:prstGeom>
        </p:spPr>
        <p:txBody>
          <a:bodyPr vert="horz" lIns="91747" tIns="45874" rIns="91747" bIns="4587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41" y="8829970"/>
            <a:ext cx="3037840" cy="466432"/>
          </a:xfrm>
          <a:prstGeom prst="rect">
            <a:avLst/>
          </a:prstGeom>
        </p:spPr>
        <p:txBody>
          <a:bodyPr vert="horz" lIns="91747" tIns="45874" rIns="91747" bIns="45874" rtlCol="0" anchor="b"/>
          <a:lstStyle>
            <a:lvl1pPr algn="r">
              <a:defRPr sz="1200"/>
            </a:lvl1pPr>
          </a:lstStyle>
          <a:p>
            <a:fld id="{55330292-2EBC-4EE7-8D93-8A69480A5CA0}" type="slidenum">
              <a:rPr lang="en-US" smtClean="0"/>
              <a:t>‹#›</a:t>
            </a:fld>
            <a:endParaRPr lang="en-US" dirty="0"/>
          </a:p>
        </p:txBody>
      </p:sp>
    </p:spTree>
    <p:extLst>
      <p:ext uri="{BB962C8B-B14F-4D97-AF65-F5344CB8AC3E}">
        <p14:creationId xmlns:p14="http://schemas.microsoft.com/office/powerpoint/2010/main" val="1621952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8"/>
            <a:ext cx="3037840" cy="466433"/>
          </a:xfrm>
          <a:prstGeom prst="rect">
            <a:avLst/>
          </a:prstGeom>
        </p:spPr>
        <p:txBody>
          <a:bodyPr vert="horz" lIns="91747" tIns="45874" rIns="91747" bIns="45874" rtlCol="0"/>
          <a:lstStyle>
            <a:lvl1pPr algn="l">
              <a:defRPr sz="1200"/>
            </a:lvl1pPr>
          </a:lstStyle>
          <a:p>
            <a:endParaRPr lang="en-US" dirty="0"/>
          </a:p>
        </p:txBody>
      </p:sp>
      <p:sp>
        <p:nvSpPr>
          <p:cNvPr id="3" name="Date Placeholder 2"/>
          <p:cNvSpPr>
            <a:spLocks noGrp="1"/>
          </p:cNvSpPr>
          <p:nvPr>
            <p:ph type="dt" idx="1"/>
          </p:nvPr>
        </p:nvSpPr>
        <p:spPr>
          <a:xfrm>
            <a:off x="3970941" y="8"/>
            <a:ext cx="3037840" cy="466433"/>
          </a:xfrm>
          <a:prstGeom prst="rect">
            <a:avLst/>
          </a:prstGeom>
        </p:spPr>
        <p:txBody>
          <a:bodyPr vert="horz" lIns="91747" tIns="45874" rIns="91747" bIns="45874" rtlCol="0"/>
          <a:lstStyle>
            <a:lvl1pPr algn="r">
              <a:defRPr sz="1200"/>
            </a:lvl1pPr>
          </a:lstStyle>
          <a:p>
            <a:fld id="{EBAFF8DB-915D-40E6-8E5E-C8DD8055AF03}" type="datetimeFigureOut">
              <a:rPr lang="en-US" smtClean="0"/>
              <a:t>2/11/2026</a:t>
            </a:fld>
            <a:endParaRPr lang="en-US" dirty="0"/>
          </a:p>
        </p:txBody>
      </p:sp>
      <p:sp>
        <p:nvSpPr>
          <p:cNvPr id="4" name="Slide Image Placeholder 3"/>
          <p:cNvSpPr>
            <a:spLocks noGrp="1" noRot="1" noChangeAspect="1"/>
          </p:cNvSpPr>
          <p:nvPr>
            <p:ph type="sldImg" idx="2"/>
          </p:nvPr>
        </p:nvSpPr>
        <p:spPr>
          <a:xfrm>
            <a:off x="719138" y="1162050"/>
            <a:ext cx="5572125" cy="3135313"/>
          </a:xfrm>
          <a:prstGeom prst="rect">
            <a:avLst/>
          </a:prstGeom>
          <a:noFill/>
          <a:ln w="12700">
            <a:solidFill>
              <a:prstClr val="black"/>
            </a:solidFill>
          </a:ln>
        </p:spPr>
        <p:txBody>
          <a:bodyPr vert="horz" lIns="91747" tIns="45874" rIns="91747" bIns="45874" rtlCol="0" anchor="ctr"/>
          <a:lstStyle/>
          <a:p>
            <a:endParaRPr lang="en-US" dirty="0"/>
          </a:p>
        </p:txBody>
      </p:sp>
      <p:sp>
        <p:nvSpPr>
          <p:cNvPr id="5" name="Notes Placeholder 4"/>
          <p:cNvSpPr>
            <a:spLocks noGrp="1"/>
          </p:cNvSpPr>
          <p:nvPr>
            <p:ph type="body" sz="quarter" idx="3"/>
          </p:nvPr>
        </p:nvSpPr>
        <p:spPr>
          <a:xfrm>
            <a:off x="701040" y="4473901"/>
            <a:ext cx="5608320" cy="3660458"/>
          </a:xfrm>
          <a:prstGeom prst="rect">
            <a:avLst/>
          </a:prstGeom>
        </p:spPr>
        <p:txBody>
          <a:bodyPr vert="horz" lIns="91747" tIns="45874" rIns="91747" bIns="458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70"/>
            <a:ext cx="3037840" cy="466432"/>
          </a:xfrm>
          <a:prstGeom prst="rect">
            <a:avLst/>
          </a:prstGeom>
        </p:spPr>
        <p:txBody>
          <a:bodyPr vert="horz" lIns="91747" tIns="45874" rIns="91747" bIns="4587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1" y="8829970"/>
            <a:ext cx="3037840" cy="466432"/>
          </a:xfrm>
          <a:prstGeom prst="rect">
            <a:avLst/>
          </a:prstGeom>
        </p:spPr>
        <p:txBody>
          <a:bodyPr vert="horz" lIns="91747" tIns="45874" rIns="91747" bIns="45874" rtlCol="0" anchor="b"/>
          <a:lstStyle>
            <a:lvl1pPr algn="r">
              <a:defRPr sz="1200"/>
            </a:lvl1pPr>
          </a:lstStyle>
          <a:p>
            <a:fld id="{A4F5DD5C-FEFF-4D4F-9A9B-E7DD1A3A0152}" type="slidenum">
              <a:rPr lang="en-US" smtClean="0"/>
              <a:t>‹#›</a:t>
            </a:fld>
            <a:endParaRPr lang="en-US" dirty="0"/>
          </a:p>
        </p:txBody>
      </p:sp>
    </p:spTree>
    <p:extLst>
      <p:ext uri="{BB962C8B-B14F-4D97-AF65-F5344CB8AC3E}">
        <p14:creationId xmlns:p14="http://schemas.microsoft.com/office/powerpoint/2010/main" val="4216195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10"/>
          </p:nvPr>
        </p:nvSpPr>
        <p:spPr/>
        <p:txBody>
          <a:bodyPr/>
          <a:lstStyle/>
          <a:p>
            <a:fld id="{A4F5DD5C-FEFF-4D4F-9A9B-E7DD1A3A0152}" type="slidenum">
              <a:rPr lang="en-US" smtClean="0"/>
              <a:t>92</a:t>
            </a:fld>
            <a:endParaRPr lang="en-US" dirty="0"/>
          </a:p>
        </p:txBody>
      </p:sp>
    </p:spTree>
    <p:extLst>
      <p:ext uri="{BB962C8B-B14F-4D97-AF65-F5344CB8AC3E}">
        <p14:creationId xmlns:p14="http://schemas.microsoft.com/office/powerpoint/2010/main" val="1663489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FS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p:cNvSpPr/>
          <p:nvPr userDrawn="1"/>
        </p:nvSpPr>
        <p:spPr>
          <a:xfrm>
            <a:off x="0" y="6248401"/>
            <a:ext cx="12192000" cy="6095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4"/>
          <a:srcRect/>
          <a:stretch>
            <a:fillRect/>
          </a:stretch>
        </p:blipFill>
        <p:spPr>
          <a:xfrm>
            <a:off x="457200" y="367964"/>
            <a:ext cx="1765061" cy="548640"/>
          </a:xfrm>
          <a:prstGeom prst="rect">
            <a:avLst/>
          </a:prstGeom>
        </p:spPr>
      </p:pic>
      <p:cxnSp>
        <p:nvCxnSpPr>
          <p:cNvPr id="9" name="Straight Connector 8"/>
          <p:cNvCxnSpPr/>
          <p:nvPr userDrawn="1"/>
        </p:nvCxnSpPr>
        <p:spPr>
          <a:xfrm>
            <a:off x="0" y="3352800"/>
            <a:ext cx="12192000" cy="0"/>
          </a:xfrm>
          <a:prstGeom prst="line">
            <a:avLst/>
          </a:prstGeom>
          <a:ln>
            <a:gradFill flip="none" rotWithShape="1">
              <a:gsLst>
                <a:gs pos="0">
                  <a:schemeClr val="accent2"/>
                </a:gs>
                <a:gs pos="100000">
                  <a:schemeClr val="tx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0" y="6444734"/>
            <a:ext cx="3124200" cy="184666"/>
          </a:xfrm>
          <a:prstGeom prst="rect">
            <a:avLst/>
          </a:prstGeom>
          <a:noFill/>
        </p:spPr>
        <p:txBody>
          <a:bodyPr wrap="square" lIns="45720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b="1" dirty="0">
                <a:solidFill>
                  <a:schemeClr val="bg1"/>
                </a:solidFill>
                <a:latin typeface="+mj-lt"/>
                <a:cs typeface="Calibri" panose="020F0502020204030204" pitchFamily="34" charset="0"/>
              </a:rPr>
              <a:t>Smart In Your World</a:t>
            </a:r>
          </a:p>
        </p:txBody>
      </p:sp>
      <p:sp>
        <p:nvSpPr>
          <p:cNvPr id="11" name="TextBox 10"/>
          <p:cNvSpPr txBox="1"/>
          <p:nvPr userDrawn="1"/>
        </p:nvSpPr>
        <p:spPr>
          <a:xfrm>
            <a:off x="9296401" y="6444734"/>
            <a:ext cx="2882774" cy="184666"/>
          </a:xfrm>
          <a:prstGeom prst="rect">
            <a:avLst/>
          </a:prstGeom>
          <a:noFill/>
        </p:spPr>
        <p:txBody>
          <a:bodyPr wrap="square" lIns="0" tIns="0" rIns="457200" bIns="0" rtlCol="0">
            <a:spAutoFit/>
          </a:bodyPr>
          <a:lstStyle/>
          <a:p>
            <a:pPr marL="0" marR="0" lvl="0" indent="0" algn="r" defTabSz="1141413" rtl="0" eaLnBrk="1" fontAlgn="auto" latinLnBrk="0" hangingPunct="1">
              <a:lnSpc>
                <a:spcPct val="100000"/>
              </a:lnSpc>
              <a:spcBef>
                <a:spcPct val="0"/>
              </a:spcBef>
              <a:spcAft>
                <a:spcPct val="0"/>
              </a:spcAft>
              <a:buClrTx/>
              <a:buSzTx/>
              <a:buFontTx/>
              <a:buNone/>
              <a:defRPr/>
            </a:pPr>
            <a:r>
              <a:rPr lang="en-US" sz="1200" b="0" i="0" dirty="0">
                <a:solidFill>
                  <a:schemeClr val="bg1"/>
                </a:solidFill>
                <a:latin typeface="+mn-lt"/>
                <a:cs typeface="Calibri" panose="020F0502020204030204" pitchFamily="34" charset="0"/>
              </a:rPr>
              <a:t>afslaw.com </a:t>
            </a:r>
            <a:r>
              <a:rPr lang="en-US" sz="1200" b="1" i="0" dirty="0">
                <a:solidFill>
                  <a:schemeClr val="bg1"/>
                </a:solidFill>
                <a:latin typeface="+mn-lt"/>
                <a:cs typeface="Calibri" panose="020F0502020204030204" pitchFamily="34" charset="0"/>
              </a:rPr>
              <a:t>| </a:t>
            </a:r>
            <a:fld id="{63CED5E8-C58B-40D0-81B9-3D6C336E3F91}" type="slidenum">
              <a:rPr lang="en-US" sz="1100" b="1" i="0" smtClean="0">
                <a:solidFill>
                  <a:schemeClr val="bg1"/>
                </a:solidFill>
                <a:latin typeface="+mn-lt"/>
                <a:cs typeface="Calibri" panose="020F0502020204030204" pitchFamily="34" charset="0"/>
              </a:rPr>
              <a:t>‹#›</a:t>
            </a:fld>
            <a:endParaRPr lang="en-US" sz="1100" b="1" i="0" dirty="0">
              <a:solidFill>
                <a:schemeClr val="bg1"/>
              </a:solidFill>
              <a:latin typeface="+mn-lt"/>
              <a:cs typeface="Calibri" panose="020F0502020204030204" pitchFamily="34" charset="0"/>
            </a:endParaRPr>
          </a:p>
        </p:txBody>
      </p:sp>
    </p:spTree>
    <p:custDataLst>
      <p:tags r:id="rId1"/>
    </p:custDataLst>
    <p:extLst>
      <p:ext uri="{BB962C8B-B14F-4D97-AF65-F5344CB8AC3E}">
        <p14:creationId xmlns:p14="http://schemas.microsoft.com/office/powerpoint/2010/main" val="213413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mple Talking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C915B90-BB0F-4DA8-A1B1-C896C36987BC}"/>
              </a:ext>
            </a:extLst>
          </p:cNvPr>
          <p:cNvSpPr>
            <a:spLocks noGrp="1"/>
          </p:cNvSpPr>
          <p:nvPr>
            <p:ph type="body" sz="quarter" idx="12"/>
          </p:nvPr>
        </p:nvSpPr>
        <p:spPr>
          <a:xfrm>
            <a:off x="507578" y="2762166"/>
            <a:ext cx="2286000" cy="2286000"/>
          </a:xfrm>
          <a:prstGeom prst="flowChartConnector">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2">
            <a:extLst>
              <a:ext uri="{FF2B5EF4-FFF2-40B4-BE49-F238E27FC236}">
                <a16:creationId xmlns:a16="http://schemas.microsoft.com/office/drawing/2014/main" id="{76B217E6-3228-437A-B048-F30B3CE9C29A}"/>
              </a:ext>
            </a:extLst>
          </p:cNvPr>
          <p:cNvSpPr>
            <a:spLocks noGrp="1"/>
          </p:cNvSpPr>
          <p:nvPr>
            <p:ph type="body" sz="quarter" idx="13"/>
          </p:nvPr>
        </p:nvSpPr>
        <p:spPr>
          <a:xfrm>
            <a:off x="3508413" y="2743200"/>
            <a:ext cx="2286000" cy="2286000"/>
          </a:xfrm>
          <a:prstGeom prst="flowChartConnector">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Text Placeholder 2">
            <a:extLst>
              <a:ext uri="{FF2B5EF4-FFF2-40B4-BE49-F238E27FC236}">
                <a16:creationId xmlns:a16="http://schemas.microsoft.com/office/drawing/2014/main" id="{28CC1131-2113-45A7-91AB-D3C40C4A4455}"/>
              </a:ext>
            </a:extLst>
          </p:cNvPr>
          <p:cNvSpPr>
            <a:spLocks noGrp="1"/>
          </p:cNvSpPr>
          <p:nvPr>
            <p:ph type="body" sz="quarter" idx="14"/>
          </p:nvPr>
        </p:nvSpPr>
        <p:spPr>
          <a:xfrm>
            <a:off x="6509248" y="2771648"/>
            <a:ext cx="2286000" cy="2286000"/>
          </a:xfrm>
          <a:prstGeom prst="flowChartConnector">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08A674CF-D88F-435A-9367-3CC2825194A6}"/>
              </a:ext>
            </a:extLst>
          </p:cNvPr>
          <p:cNvSpPr>
            <a:spLocks noGrp="1"/>
          </p:cNvSpPr>
          <p:nvPr>
            <p:ph type="body" sz="quarter" idx="15"/>
          </p:nvPr>
        </p:nvSpPr>
        <p:spPr>
          <a:xfrm>
            <a:off x="9510083" y="2752683"/>
            <a:ext cx="2286000" cy="2286000"/>
          </a:xfrm>
          <a:prstGeom prst="flowChartConnector">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4049991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low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11274552" cy="685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915B90-BB0F-4DA8-A1B1-C896C36987BC}"/>
              </a:ext>
            </a:extLst>
          </p:cNvPr>
          <p:cNvSpPr>
            <a:spLocks noGrp="1"/>
          </p:cNvSpPr>
          <p:nvPr>
            <p:ph type="body" sz="quarter" idx="12"/>
          </p:nvPr>
        </p:nvSpPr>
        <p:spPr>
          <a:xfrm>
            <a:off x="4859793" y="2057400"/>
            <a:ext cx="1645920" cy="914400"/>
          </a:xfrm>
          <a:prstGeom prst="rect">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2">
            <a:extLst>
              <a:ext uri="{FF2B5EF4-FFF2-40B4-BE49-F238E27FC236}">
                <a16:creationId xmlns:a16="http://schemas.microsoft.com/office/drawing/2014/main" id="{76B217E6-3228-437A-B048-F30B3CE9C29A}"/>
              </a:ext>
            </a:extLst>
          </p:cNvPr>
          <p:cNvSpPr>
            <a:spLocks noGrp="1"/>
          </p:cNvSpPr>
          <p:nvPr>
            <p:ph type="body" sz="quarter" idx="13"/>
          </p:nvPr>
        </p:nvSpPr>
        <p:spPr>
          <a:xfrm>
            <a:off x="3725366" y="3331029"/>
            <a:ext cx="1645920" cy="914400"/>
          </a:xfrm>
          <a:prstGeom prst="rect">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Text Placeholder 2">
            <a:extLst>
              <a:ext uri="{FF2B5EF4-FFF2-40B4-BE49-F238E27FC236}">
                <a16:creationId xmlns:a16="http://schemas.microsoft.com/office/drawing/2014/main" id="{28CC1131-2113-45A7-91AB-D3C40C4A4455}"/>
              </a:ext>
            </a:extLst>
          </p:cNvPr>
          <p:cNvSpPr>
            <a:spLocks noGrp="1"/>
          </p:cNvSpPr>
          <p:nvPr>
            <p:ph type="body" sz="quarter" idx="14"/>
          </p:nvPr>
        </p:nvSpPr>
        <p:spPr>
          <a:xfrm>
            <a:off x="6096000" y="3403437"/>
            <a:ext cx="1645920" cy="914400"/>
          </a:xfrm>
          <a:prstGeom prst="rect">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08A674CF-D88F-435A-9367-3CC2825194A6}"/>
              </a:ext>
            </a:extLst>
          </p:cNvPr>
          <p:cNvSpPr>
            <a:spLocks noGrp="1"/>
          </p:cNvSpPr>
          <p:nvPr>
            <p:ph type="body" sz="quarter" idx="15"/>
          </p:nvPr>
        </p:nvSpPr>
        <p:spPr>
          <a:xfrm>
            <a:off x="2475238" y="4775037"/>
            <a:ext cx="1645920" cy="914400"/>
          </a:xfrm>
          <a:prstGeom prst="rect">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Text Placeholder 2">
            <a:extLst>
              <a:ext uri="{FF2B5EF4-FFF2-40B4-BE49-F238E27FC236}">
                <a16:creationId xmlns:a16="http://schemas.microsoft.com/office/drawing/2014/main" id="{E22FCD33-1B02-44CF-A28F-CA9D08E4E199}"/>
              </a:ext>
            </a:extLst>
          </p:cNvPr>
          <p:cNvSpPr>
            <a:spLocks noGrp="1"/>
          </p:cNvSpPr>
          <p:nvPr>
            <p:ph type="body" sz="quarter" idx="16"/>
          </p:nvPr>
        </p:nvSpPr>
        <p:spPr>
          <a:xfrm>
            <a:off x="4857119" y="4775037"/>
            <a:ext cx="1645920" cy="914400"/>
          </a:xfrm>
          <a:prstGeom prst="rect">
            <a:avLst/>
          </a:prstGeom>
          <a:solidFill>
            <a:srgbClr val="21A42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Text Placeholder 2">
            <a:extLst>
              <a:ext uri="{FF2B5EF4-FFF2-40B4-BE49-F238E27FC236}">
                <a16:creationId xmlns:a16="http://schemas.microsoft.com/office/drawing/2014/main" id="{3CAFC150-72C3-4F8F-8518-76DE69D3021D}"/>
              </a:ext>
            </a:extLst>
          </p:cNvPr>
          <p:cNvSpPr>
            <a:spLocks noGrp="1"/>
          </p:cNvSpPr>
          <p:nvPr>
            <p:ph type="body" sz="quarter" idx="17"/>
          </p:nvPr>
        </p:nvSpPr>
        <p:spPr>
          <a:xfrm>
            <a:off x="7239000" y="4749474"/>
            <a:ext cx="1645920" cy="914400"/>
          </a:xfrm>
          <a:prstGeom prst="rect">
            <a:avLst/>
          </a:prstGeom>
          <a:solidFill>
            <a:srgbClr val="54B82D"/>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A6EC57F-8AF9-49DE-9210-729D9317CA41}"/>
              </a:ext>
            </a:extLst>
          </p:cNvPr>
          <p:cNvCxnSpPr>
            <a:stCxn id="3" idx="2"/>
            <a:endCxn id="4" idx="0"/>
          </p:cNvCxnSpPr>
          <p:nvPr userDrawn="1"/>
        </p:nvCxnSpPr>
        <p:spPr>
          <a:xfrm flipH="1">
            <a:off x="4548326" y="2971800"/>
            <a:ext cx="1134427" cy="359229"/>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DD82DD-BB6E-42E4-9F1A-8EB37E739D98}"/>
              </a:ext>
            </a:extLst>
          </p:cNvPr>
          <p:cNvCxnSpPr>
            <a:stCxn id="3" idx="2"/>
            <a:endCxn id="5" idx="0"/>
          </p:cNvCxnSpPr>
          <p:nvPr userDrawn="1"/>
        </p:nvCxnSpPr>
        <p:spPr>
          <a:xfrm>
            <a:off x="5682753" y="2971800"/>
            <a:ext cx="1236207" cy="431637"/>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35053D-84FB-4FE8-BEFD-004851DC45D8}"/>
              </a:ext>
            </a:extLst>
          </p:cNvPr>
          <p:cNvCxnSpPr>
            <a:stCxn id="4" idx="2"/>
          </p:cNvCxnSpPr>
          <p:nvPr userDrawn="1"/>
        </p:nvCxnSpPr>
        <p:spPr>
          <a:xfrm flipH="1">
            <a:off x="3298198" y="4245429"/>
            <a:ext cx="1250128" cy="525879"/>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7C103B-483F-4599-B861-3129D9B439D6}"/>
              </a:ext>
            </a:extLst>
          </p:cNvPr>
          <p:cNvCxnSpPr>
            <a:stCxn id="4" idx="2"/>
            <a:endCxn id="7" idx="0"/>
          </p:cNvCxnSpPr>
          <p:nvPr userDrawn="1"/>
        </p:nvCxnSpPr>
        <p:spPr>
          <a:xfrm>
            <a:off x="4548326" y="4245429"/>
            <a:ext cx="1131753" cy="529608"/>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D64769-EA93-4316-9AD8-1FB16A4ACBA7}"/>
              </a:ext>
            </a:extLst>
          </p:cNvPr>
          <p:cNvCxnSpPr>
            <a:stCxn id="5" idx="2"/>
            <a:endCxn id="7" idx="0"/>
          </p:cNvCxnSpPr>
          <p:nvPr userDrawn="1"/>
        </p:nvCxnSpPr>
        <p:spPr>
          <a:xfrm flipH="1">
            <a:off x="5680079" y="4317837"/>
            <a:ext cx="1238881" cy="457200"/>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51506C-9A75-4C0D-88B5-D5CF0C60AB8F}"/>
              </a:ext>
            </a:extLst>
          </p:cNvPr>
          <p:cNvCxnSpPr>
            <a:stCxn id="5" idx="2"/>
            <a:endCxn id="8" idx="0"/>
          </p:cNvCxnSpPr>
          <p:nvPr userDrawn="1"/>
        </p:nvCxnSpPr>
        <p:spPr>
          <a:xfrm>
            <a:off x="6918960" y="4317837"/>
            <a:ext cx="1143000" cy="431637"/>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50290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3932237" cy="1371600"/>
          </a:xfrm>
        </p:spPr>
        <p:txBody>
          <a:bodyPr/>
          <a:lstStyle/>
          <a:p>
            <a:r>
              <a:rPr lang="en-US"/>
              <a:t>Click to edit Master title style</a:t>
            </a:r>
          </a:p>
        </p:txBody>
      </p:sp>
      <p:sp>
        <p:nvSpPr>
          <p:cNvPr id="9" name="Text Placeholder 3"/>
          <p:cNvSpPr>
            <a:spLocks noGrp="1"/>
          </p:cNvSpPr>
          <p:nvPr>
            <p:ph type="body" sz="half" idx="10"/>
          </p:nvPr>
        </p:nvSpPr>
        <p:spPr>
          <a:xfrm>
            <a:off x="457200" y="2743200"/>
            <a:ext cx="3932237" cy="29718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690399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3932237" cy="1371600"/>
          </a:xfrm>
        </p:spPr>
        <p:txBody>
          <a:bodyPr/>
          <a:lstStyle/>
          <a:p>
            <a:r>
              <a:rPr lang="en-US"/>
              <a:t>Click to edit Master title style</a:t>
            </a:r>
          </a:p>
        </p:txBody>
      </p:sp>
      <p:sp>
        <p:nvSpPr>
          <p:cNvPr id="3" name="Content Placeholder 2"/>
          <p:cNvSpPr>
            <a:spLocks noGrp="1"/>
          </p:cNvSpPr>
          <p:nvPr>
            <p:ph idx="1"/>
          </p:nvPr>
        </p:nvSpPr>
        <p:spPr>
          <a:xfrm>
            <a:off x="4953000" y="1371601"/>
            <a:ext cx="6778752" cy="4343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743200"/>
            <a:ext cx="3932237" cy="29718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50329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p:cNvSpPr>
            <a:spLocks noGrp="1"/>
          </p:cNvSpPr>
          <p:nvPr>
            <p:ph type="ctrTitle"/>
          </p:nvPr>
        </p:nvSpPr>
        <p:spPr>
          <a:xfrm>
            <a:off x="457200" y="1600199"/>
            <a:ext cx="11274552" cy="1909763"/>
          </a:xfrm>
        </p:spPr>
        <p:txBody>
          <a:bodyPr lIns="0" tIns="0" rIns="0" bIns="0" anchor="t"/>
          <a:lstStyle>
            <a:lvl1pPr algn="l">
              <a:lnSpc>
                <a:spcPts val="6000"/>
              </a:lnSpc>
              <a:defRPr sz="6000">
                <a:solidFill>
                  <a:schemeClr val="tx2"/>
                </a:solidFill>
              </a:defRPr>
            </a:lvl1pPr>
          </a:lstStyle>
          <a:p>
            <a:r>
              <a:rPr lang="en-US"/>
              <a:t>Click to edit Master title style</a:t>
            </a:r>
          </a:p>
        </p:txBody>
      </p:sp>
      <p:sp>
        <p:nvSpPr>
          <p:cNvPr id="11"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1285482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11274552" cy="1371600"/>
          </a:xfrm>
        </p:spPr>
        <p:txBody>
          <a:bodyPr/>
          <a:lstStyle/>
          <a:p>
            <a:r>
              <a:rPr lang="en-US"/>
              <a:t>Click to edit Master title style</a:t>
            </a:r>
          </a:p>
        </p:txBody>
      </p:sp>
      <p:sp>
        <p:nvSpPr>
          <p:cNvPr id="3" name="Content Placeholder 2"/>
          <p:cNvSpPr>
            <a:spLocks noGrp="1"/>
          </p:cNvSpPr>
          <p:nvPr>
            <p:ph sz="half" idx="1"/>
          </p:nvPr>
        </p:nvSpPr>
        <p:spPr>
          <a:xfrm>
            <a:off x="457200" y="2743200"/>
            <a:ext cx="542239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9360" y="2743200"/>
            <a:ext cx="542239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98493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11274552" cy="914400"/>
          </a:xfrm>
        </p:spPr>
        <p:txBody>
          <a:bodyPr/>
          <a:lstStyle/>
          <a:p>
            <a:r>
              <a:rPr lang="en-US"/>
              <a:t>Click to edit Master title style</a:t>
            </a:r>
          </a:p>
        </p:txBody>
      </p:sp>
      <p:sp>
        <p:nvSpPr>
          <p:cNvPr id="3" name="Text Placeholder 2"/>
          <p:cNvSpPr>
            <a:spLocks noGrp="1"/>
          </p:cNvSpPr>
          <p:nvPr>
            <p:ph type="body" idx="1"/>
          </p:nvPr>
        </p:nvSpPr>
        <p:spPr>
          <a:xfrm>
            <a:off x="457199" y="2286000"/>
            <a:ext cx="5422392" cy="457200"/>
          </a:xfrm>
        </p:spPr>
        <p:txBody>
          <a:bodyPr anchor="t" anchorCtr="0"/>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199" y="2753139"/>
            <a:ext cx="542239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9360" y="2286000"/>
            <a:ext cx="5422392" cy="457200"/>
          </a:xfrm>
        </p:spPr>
        <p:txBody>
          <a:bodyPr anchor="t" anchorCtr="0"/>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360" y="2753139"/>
            <a:ext cx="5422392" cy="3190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55560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932237" cy="1600200"/>
          </a:xfrm>
        </p:spPr>
        <p:txBody>
          <a:bodyPr anchor="t" anchorCtr="0">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5183188" y="1371600"/>
            <a:ext cx="6519672" cy="4343399"/>
          </a:xfrm>
        </p:spPr>
        <p:txBody>
          <a:bodyPr/>
          <a:lstStyle>
            <a:lvl1pPr>
              <a:defRPr sz="2400"/>
            </a:lvl1pPr>
            <a:lvl2pPr>
              <a:defRPr sz="2100"/>
            </a:lvl2pPr>
            <a:lvl3pPr>
              <a:defRPr sz="1800"/>
            </a:lvl3pPr>
            <a:lvl4pPr>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71800"/>
            <a:ext cx="3932237" cy="27432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2109021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932237" cy="1600200"/>
          </a:xfrm>
        </p:spPr>
        <p:txBody>
          <a:bodyPr anchor="t" anchorCtr="0">
            <a:normAutofit/>
          </a:bodyPr>
          <a:lstStyle>
            <a:lvl1pPr>
              <a:defRPr sz="3600"/>
            </a:lvl1pPr>
          </a:lstStyle>
          <a:p>
            <a:r>
              <a:rPr lang="en-US"/>
              <a:t>Click to edit Master title style</a:t>
            </a:r>
          </a:p>
        </p:txBody>
      </p:sp>
      <p:sp>
        <p:nvSpPr>
          <p:cNvPr id="3" name="Picture Placeholder 2"/>
          <p:cNvSpPr>
            <a:spLocks noGrp="1"/>
          </p:cNvSpPr>
          <p:nvPr>
            <p:ph type="pic" idx="1"/>
          </p:nvPr>
        </p:nvSpPr>
        <p:spPr>
          <a:xfrm>
            <a:off x="5181600" y="457200"/>
            <a:ext cx="6519672" cy="5257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971800"/>
            <a:ext cx="3932237" cy="27432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p:nvPr userDrawn="1"/>
        </p:nvSpPr>
        <p:spPr>
          <a:xfrm>
            <a:off x="5181600" y="411481"/>
            <a:ext cx="6519672" cy="45719"/>
          </a:xfrm>
          <a:prstGeom prst="rect">
            <a:avLst/>
          </a:prstGeom>
          <a:gradFill>
            <a:gsLst>
              <a:gs pos="0">
                <a:schemeClr val="accent2"/>
              </a:gs>
              <a:gs pos="100000">
                <a:schemeClr val="tx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flipH="1">
            <a:off x="5181600" y="5715000"/>
            <a:ext cx="6519672" cy="45719"/>
          </a:xfrm>
          <a:prstGeom prst="rect">
            <a:avLst/>
          </a:prstGeom>
          <a:gradFill>
            <a:gsLst>
              <a:gs pos="0">
                <a:schemeClr val="accent2"/>
              </a:gs>
              <a:gs pos="100000">
                <a:schemeClr val="tx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19214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a:srcRect/>
          <a:stretch>
            <a:fillRect/>
          </a:stretch>
        </p:blipFill>
        <p:spPr>
          <a:xfrm>
            <a:off x="3371850" y="2000250"/>
            <a:ext cx="5448300" cy="2857500"/>
          </a:xfrm>
          <a:prstGeom prst="rect">
            <a:avLst/>
          </a:prstGeom>
        </p:spPr>
      </p:pic>
    </p:spTree>
    <p:custDataLst>
      <p:tags r:id="rId1"/>
    </p:custDataLst>
    <p:extLst>
      <p:ext uri="{BB962C8B-B14F-4D97-AF65-F5344CB8AC3E}">
        <p14:creationId xmlns:p14="http://schemas.microsoft.com/office/powerpoint/2010/main" val="1060863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3"/>
          <a:srcRect/>
          <a:stretch>
            <a:fillRect/>
          </a:stretch>
        </p:blipFill>
        <p:spPr>
          <a:xfrm>
            <a:off x="457200" y="367964"/>
            <a:ext cx="1765061" cy="548640"/>
          </a:xfrm>
          <a:prstGeom prst="rect">
            <a:avLst/>
          </a:prstGeom>
        </p:spPr>
      </p:pic>
    </p:spTree>
    <p:custDataLst>
      <p:tags r:id="rId1"/>
    </p:custDataLst>
    <p:extLst>
      <p:ext uri="{BB962C8B-B14F-4D97-AF65-F5344CB8AC3E}">
        <p14:creationId xmlns:p14="http://schemas.microsoft.com/office/powerpoint/2010/main" val="3059592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rcRect/>
          <a:stretch>
            <a:fillRect/>
          </a:stretch>
        </p:blipFill>
        <p:spPr>
          <a:xfrm>
            <a:off x="4724400" y="2057400"/>
            <a:ext cx="2743200" cy="2743200"/>
          </a:xfrm>
          <a:prstGeom prst="rect">
            <a:avLst/>
          </a:prstGeom>
        </p:spPr>
      </p:pic>
    </p:spTree>
    <p:custDataLst>
      <p:tags r:id="rId1"/>
    </p:custDataLst>
    <p:extLst>
      <p:ext uri="{BB962C8B-B14F-4D97-AF65-F5344CB8AC3E}">
        <p14:creationId xmlns:p14="http://schemas.microsoft.com/office/powerpoint/2010/main" val="1487524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FS 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a:srcRect r="2502"/>
          <a:stretch/>
        </p:blipFill>
        <p:spPr>
          <a:xfrm>
            <a:off x="0" y="0"/>
            <a:ext cx="12192000" cy="6553200"/>
          </a:xfrm>
          <a:prstGeom prst="rect">
            <a:avLst/>
          </a:prstGeom>
        </p:spPr>
      </p:pic>
      <p:sp>
        <p:nvSpPr>
          <p:cNvPr id="3"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p:cNvSpPr/>
          <p:nvPr userDrawn="1"/>
        </p:nvSpPr>
        <p:spPr>
          <a:xfrm>
            <a:off x="0" y="6248401"/>
            <a:ext cx="12192000" cy="6095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4"/>
          <a:srcRect/>
          <a:stretch>
            <a:fillRect/>
          </a:stretch>
        </p:blipFill>
        <p:spPr>
          <a:xfrm>
            <a:off x="457200" y="367964"/>
            <a:ext cx="1765061" cy="548640"/>
          </a:xfrm>
          <a:prstGeom prst="rect">
            <a:avLst/>
          </a:prstGeom>
        </p:spPr>
      </p:pic>
      <p:cxnSp>
        <p:nvCxnSpPr>
          <p:cNvPr id="9" name="Straight Connector 8"/>
          <p:cNvCxnSpPr/>
          <p:nvPr userDrawn="1"/>
        </p:nvCxnSpPr>
        <p:spPr>
          <a:xfrm>
            <a:off x="0" y="3352800"/>
            <a:ext cx="12192000" cy="0"/>
          </a:xfrm>
          <a:prstGeom prst="line">
            <a:avLst/>
          </a:prstGeom>
          <a:ln>
            <a:gradFill>
              <a:gsLst>
                <a:gs pos="0">
                  <a:schemeClr val="accent2"/>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0" y="6444734"/>
            <a:ext cx="3124200" cy="184666"/>
          </a:xfrm>
          <a:prstGeom prst="rect">
            <a:avLst/>
          </a:prstGeom>
          <a:noFill/>
        </p:spPr>
        <p:txBody>
          <a:bodyPr wrap="square" lIns="45720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b="1" dirty="0">
                <a:solidFill>
                  <a:schemeClr val="bg1"/>
                </a:solidFill>
                <a:latin typeface="+mj-lt"/>
                <a:cs typeface="Calibri" panose="020F0502020204030204" pitchFamily="34" charset="0"/>
              </a:rPr>
              <a:t>Smart In Your World</a:t>
            </a:r>
          </a:p>
        </p:txBody>
      </p:sp>
      <p:sp>
        <p:nvSpPr>
          <p:cNvPr id="11" name="TextBox 10"/>
          <p:cNvSpPr txBox="1"/>
          <p:nvPr userDrawn="1"/>
        </p:nvSpPr>
        <p:spPr>
          <a:xfrm>
            <a:off x="9296401" y="6444734"/>
            <a:ext cx="2882774" cy="184666"/>
          </a:xfrm>
          <a:prstGeom prst="rect">
            <a:avLst/>
          </a:prstGeom>
          <a:noFill/>
        </p:spPr>
        <p:txBody>
          <a:bodyPr wrap="square" lIns="0" tIns="0" rIns="457200" bIns="0" rtlCol="0">
            <a:spAutoFit/>
          </a:bodyPr>
          <a:lstStyle/>
          <a:p>
            <a:pPr marL="0" marR="0" lvl="0" indent="0" algn="r" defTabSz="1141413" rtl="0" eaLnBrk="1" fontAlgn="auto" latinLnBrk="0" hangingPunct="1">
              <a:lnSpc>
                <a:spcPct val="100000"/>
              </a:lnSpc>
              <a:spcBef>
                <a:spcPct val="0"/>
              </a:spcBef>
              <a:spcAft>
                <a:spcPct val="0"/>
              </a:spcAft>
              <a:buClrTx/>
              <a:buSzTx/>
              <a:buFontTx/>
              <a:buNone/>
              <a:defRPr/>
            </a:pPr>
            <a:r>
              <a:rPr lang="en-US" sz="1200" b="0" i="0" dirty="0">
                <a:solidFill>
                  <a:schemeClr val="bg1"/>
                </a:solidFill>
                <a:latin typeface="+mn-lt"/>
                <a:cs typeface="Calibri" panose="020F0502020204030204" pitchFamily="34" charset="0"/>
              </a:rPr>
              <a:t>afslaw.com </a:t>
            </a:r>
            <a:r>
              <a:rPr lang="en-US" sz="1200" b="1" i="0" dirty="0">
                <a:solidFill>
                  <a:schemeClr val="bg1"/>
                </a:solidFill>
                <a:latin typeface="+mn-lt"/>
                <a:cs typeface="Calibri" panose="020F0502020204030204" pitchFamily="34" charset="0"/>
              </a:rPr>
              <a:t>| </a:t>
            </a:r>
            <a:fld id="{63CED5E8-C58B-40D0-81B9-3D6C336E3F91}" type="slidenum">
              <a:rPr lang="en-US" sz="1100" b="1" i="0" smtClean="0">
                <a:solidFill>
                  <a:schemeClr val="bg1"/>
                </a:solidFill>
                <a:latin typeface="+mn-lt"/>
                <a:cs typeface="Calibri" panose="020F0502020204030204" pitchFamily="34" charset="0"/>
              </a:rPr>
              <a:t>‹#›</a:t>
            </a:fld>
            <a:endParaRPr lang="en-US" sz="1100" b="1" i="0" dirty="0">
              <a:solidFill>
                <a:schemeClr val="bg1"/>
              </a:solidFill>
              <a:latin typeface="+mn-lt"/>
              <a:cs typeface="Calibri" panose="020F0502020204030204" pitchFamily="34" charset="0"/>
            </a:endParaRPr>
          </a:p>
        </p:txBody>
      </p:sp>
    </p:spTree>
    <p:custDataLst>
      <p:tags r:id="rId1"/>
    </p:custDataLst>
    <p:extLst>
      <p:ext uri="{BB962C8B-B14F-4D97-AF65-F5344CB8AC3E}">
        <p14:creationId xmlns:p14="http://schemas.microsoft.com/office/powerpoint/2010/main" val="2082116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3"/>
          <a:srcRect/>
          <a:stretch>
            <a:fillRect/>
          </a:stretch>
        </p:blipFill>
        <p:spPr>
          <a:xfrm>
            <a:off x="457200" y="367964"/>
            <a:ext cx="1765061" cy="548640"/>
          </a:xfrm>
          <a:prstGeom prst="rect">
            <a:avLst/>
          </a:prstGeom>
        </p:spPr>
      </p:pic>
    </p:spTree>
    <p:custDataLst>
      <p:tags r:id="rId1"/>
    </p:custDataLst>
    <p:extLst>
      <p:ext uri="{BB962C8B-B14F-4D97-AF65-F5344CB8AC3E}">
        <p14:creationId xmlns:p14="http://schemas.microsoft.com/office/powerpoint/2010/main" val="874119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11274553" cy="914400"/>
          </a:xfrm>
        </p:spPr>
        <p:txBody>
          <a:bodyPr/>
          <a:lstStyle/>
          <a:p>
            <a:r>
              <a:rPr lang="en-US"/>
              <a:t>Click to edit Master title style</a:t>
            </a:r>
          </a:p>
        </p:txBody>
      </p:sp>
      <p:sp>
        <p:nvSpPr>
          <p:cNvPr id="3" name="Content Placeholder 2"/>
          <p:cNvSpPr>
            <a:spLocks noGrp="1"/>
          </p:cNvSpPr>
          <p:nvPr>
            <p:ph idx="1"/>
          </p:nvPr>
        </p:nvSpPr>
        <p:spPr>
          <a:xfrm>
            <a:off x="457198" y="2971800"/>
            <a:ext cx="11274554" cy="2743200"/>
          </a:xfrm>
        </p:spPr>
        <p:txBody>
          <a:bodyPr/>
          <a:lstStyle>
            <a:lvl1pPr>
              <a:defRPr sz="21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286001"/>
            <a:ext cx="11274552" cy="4572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4167789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11274553" cy="914400"/>
          </a:xfrm>
        </p:spPr>
        <p:txBody>
          <a:bodyPr/>
          <a:lstStyle/>
          <a:p>
            <a:r>
              <a:rPr lang="en-US"/>
              <a:t>Click to edit Master title style</a:t>
            </a:r>
          </a:p>
        </p:txBody>
      </p:sp>
      <p:sp>
        <p:nvSpPr>
          <p:cNvPr id="3" name="Content Placeholder 2"/>
          <p:cNvSpPr>
            <a:spLocks noGrp="1"/>
          </p:cNvSpPr>
          <p:nvPr>
            <p:ph idx="1"/>
          </p:nvPr>
        </p:nvSpPr>
        <p:spPr>
          <a:xfrm>
            <a:off x="457198" y="2971800"/>
            <a:ext cx="11274554" cy="2743200"/>
          </a:xfrm>
        </p:spPr>
        <p:txBody>
          <a:bodyPr/>
          <a:lstStyle>
            <a:lvl1pPr>
              <a:defRPr sz="21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286001"/>
            <a:ext cx="11274552" cy="4572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2423330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Blank">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57200" y="1600199"/>
            <a:ext cx="11274552" cy="1909763"/>
          </a:xfrm>
        </p:spPr>
        <p:txBody>
          <a:bodyPr lIns="0" tIns="0" rIns="0" bIns="0" anchor="t"/>
          <a:lstStyle>
            <a:lvl1pPr algn="l">
              <a:lnSpc>
                <a:spcPts val="6000"/>
              </a:lnSpc>
              <a:defRPr sz="6000">
                <a:solidFill>
                  <a:schemeClr val="bg1"/>
                </a:solidFill>
              </a:defRPr>
            </a:lvl1pPr>
          </a:lstStyle>
          <a:p>
            <a:r>
              <a:rPr lang="en-US"/>
              <a:t>Click to edit Master title style</a:t>
            </a:r>
          </a:p>
        </p:txBody>
      </p:sp>
      <p:pic>
        <p:nvPicPr>
          <p:cNvPr id="8" name="Picture 7"/>
          <p:cNvPicPr>
            <a:picLocks noChangeAspect="1"/>
          </p:cNvPicPr>
          <p:nvPr userDrawn="1"/>
        </p:nvPicPr>
        <p:blipFill>
          <a:blip r:embed="rId4"/>
          <a:srcRect/>
          <a:stretch>
            <a:fillRect/>
          </a:stretch>
        </p:blipFill>
        <p:spPr>
          <a:xfrm>
            <a:off x="457200" y="457200"/>
            <a:ext cx="1765061" cy="548640"/>
          </a:xfrm>
          <a:prstGeom prst="rect">
            <a:avLst/>
          </a:prstGeom>
          <a:effectLst>
            <a:outerShdw blurRad="381000" dir="5400000" algn="ctr" rotWithShape="0">
              <a:schemeClr val="tx2"/>
            </a:outerShdw>
          </a:effectLst>
        </p:spPr>
      </p:pic>
      <p:sp>
        <p:nvSpPr>
          <p:cNvPr id="9"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1979236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imple Titles Are Bes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3419E3CB-2297-4754-8CF6-0532C7812AED}"/>
              </a:ext>
            </a:extLst>
          </p:cNvPr>
          <p:cNvSpPr>
            <a:spLocks noGrp="1"/>
          </p:cNvSpPr>
          <p:nvPr>
            <p:ph type="body" sz="half" idx="11"/>
          </p:nvPr>
        </p:nvSpPr>
        <p:spPr>
          <a:xfrm>
            <a:off x="500192" y="2702594"/>
            <a:ext cx="3767009" cy="914401"/>
          </a:xfrm>
        </p:spPr>
        <p:txBody>
          <a:bodyPr/>
          <a:lstStyle>
            <a:lvl1pPr marL="0" indent="0">
              <a:buFontTx/>
              <a:buNone/>
              <a:defRPr/>
            </a:lvl1pPr>
          </a:lstStyle>
          <a:p>
            <a:pPr lvl="0"/>
            <a:r>
              <a:rPr lang="en-US"/>
              <a:t>Click to edit Master text styles</a:t>
            </a:r>
          </a:p>
        </p:txBody>
      </p:sp>
      <p:sp>
        <p:nvSpPr>
          <p:cNvPr id="3" name="Text Placeholder 2">
            <a:extLst>
              <a:ext uri="{FF2B5EF4-FFF2-40B4-BE49-F238E27FC236}">
                <a16:creationId xmlns:a16="http://schemas.microsoft.com/office/drawing/2014/main" id="{DA35732A-BD52-4243-8747-712A43867D3E}"/>
              </a:ext>
            </a:extLst>
          </p:cNvPr>
          <p:cNvSpPr>
            <a:spLocks noGrp="1"/>
          </p:cNvSpPr>
          <p:nvPr>
            <p:ph type="body" sz="quarter" idx="12"/>
          </p:nvPr>
        </p:nvSpPr>
        <p:spPr>
          <a:xfrm>
            <a:off x="4470581" y="1543305"/>
            <a:ext cx="1627632" cy="1627632"/>
          </a:xfrm>
          <a:prstGeom prst="flowChartConnector">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EB36F5E5-B817-4E0B-9BAA-82D7019A61DD}"/>
              </a:ext>
            </a:extLst>
          </p:cNvPr>
          <p:cNvSpPr>
            <a:spLocks noGrp="1"/>
          </p:cNvSpPr>
          <p:nvPr>
            <p:ph type="body" sz="quarter" idx="13"/>
          </p:nvPr>
        </p:nvSpPr>
        <p:spPr>
          <a:xfrm>
            <a:off x="6324244" y="1571753"/>
            <a:ext cx="1627632" cy="1627632"/>
          </a:xfrm>
          <a:prstGeom prst="flowChartConnector">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Text Placeholder 2">
            <a:extLst>
              <a:ext uri="{FF2B5EF4-FFF2-40B4-BE49-F238E27FC236}">
                <a16:creationId xmlns:a16="http://schemas.microsoft.com/office/drawing/2014/main" id="{77404FFA-601F-4E39-910D-F93A280FA9DD}"/>
              </a:ext>
            </a:extLst>
          </p:cNvPr>
          <p:cNvSpPr>
            <a:spLocks noGrp="1"/>
          </p:cNvSpPr>
          <p:nvPr>
            <p:ph type="body" sz="quarter" idx="14"/>
          </p:nvPr>
        </p:nvSpPr>
        <p:spPr>
          <a:xfrm>
            <a:off x="8177170" y="1514857"/>
            <a:ext cx="1627632" cy="1627632"/>
          </a:xfrm>
          <a:prstGeom prst="flowChartConnector">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Text Placeholder 2">
            <a:extLst>
              <a:ext uri="{FF2B5EF4-FFF2-40B4-BE49-F238E27FC236}">
                <a16:creationId xmlns:a16="http://schemas.microsoft.com/office/drawing/2014/main" id="{BC7ECB93-8BB9-4F74-B120-1B03727DCAAE}"/>
              </a:ext>
            </a:extLst>
          </p:cNvPr>
          <p:cNvSpPr>
            <a:spLocks noGrp="1"/>
          </p:cNvSpPr>
          <p:nvPr>
            <p:ph type="body" sz="quarter" idx="15"/>
          </p:nvPr>
        </p:nvSpPr>
        <p:spPr>
          <a:xfrm>
            <a:off x="10031571" y="1514857"/>
            <a:ext cx="1627632" cy="1627632"/>
          </a:xfrm>
          <a:prstGeom prst="flowChartConnector">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2">
            <a:extLst>
              <a:ext uri="{FF2B5EF4-FFF2-40B4-BE49-F238E27FC236}">
                <a16:creationId xmlns:a16="http://schemas.microsoft.com/office/drawing/2014/main" id="{1C10507C-D634-4C1E-BEAC-5FAEB4CDA9D0}"/>
              </a:ext>
            </a:extLst>
          </p:cNvPr>
          <p:cNvSpPr>
            <a:spLocks noGrp="1"/>
          </p:cNvSpPr>
          <p:nvPr>
            <p:ph type="body" sz="quarter" idx="16"/>
          </p:nvPr>
        </p:nvSpPr>
        <p:spPr>
          <a:xfrm>
            <a:off x="5508953" y="3417351"/>
            <a:ext cx="1627632" cy="1627632"/>
          </a:xfrm>
          <a:prstGeom prst="flowChartConnector">
            <a:avLst/>
          </a:prstGeom>
          <a:solidFill>
            <a:srgbClr val="21A42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2">
            <a:extLst>
              <a:ext uri="{FF2B5EF4-FFF2-40B4-BE49-F238E27FC236}">
                <a16:creationId xmlns:a16="http://schemas.microsoft.com/office/drawing/2014/main" id="{B26543A5-67EE-4C9A-A052-F3FF9C196866}"/>
              </a:ext>
            </a:extLst>
          </p:cNvPr>
          <p:cNvSpPr>
            <a:spLocks noGrp="1"/>
          </p:cNvSpPr>
          <p:nvPr>
            <p:ph type="body" sz="quarter" idx="17"/>
          </p:nvPr>
        </p:nvSpPr>
        <p:spPr>
          <a:xfrm>
            <a:off x="7363354" y="3460022"/>
            <a:ext cx="1627632" cy="1627632"/>
          </a:xfrm>
          <a:prstGeom prst="flowChartConnector">
            <a:avLst/>
          </a:prstGeom>
          <a:solidFill>
            <a:srgbClr val="54B82D"/>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4" name="Text Placeholder 2">
            <a:extLst>
              <a:ext uri="{FF2B5EF4-FFF2-40B4-BE49-F238E27FC236}">
                <a16:creationId xmlns:a16="http://schemas.microsoft.com/office/drawing/2014/main" id="{2849BBA9-E64D-45E6-8441-CD6EC6A11F47}"/>
              </a:ext>
            </a:extLst>
          </p:cNvPr>
          <p:cNvSpPr>
            <a:spLocks noGrp="1"/>
          </p:cNvSpPr>
          <p:nvPr>
            <p:ph type="body" sz="quarter" idx="18"/>
          </p:nvPr>
        </p:nvSpPr>
        <p:spPr>
          <a:xfrm>
            <a:off x="9217755" y="3374679"/>
            <a:ext cx="1627632" cy="1627632"/>
          </a:xfrm>
          <a:prstGeom prst="flowChartConnector">
            <a:avLst/>
          </a:prstGeom>
          <a:solidFill>
            <a:srgbClr val="8DC63F"/>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6">
            <a:extLst>
              <a:ext uri="{FF2B5EF4-FFF2-40B4-BE49-F238E27FC236}">
                <a16:creationId xmlns:a16="http://schemas.microsoft.com/office/drawing/2014/main" id="{C71E4DEA-C39B-4756-8E21-94E3767FCFC1}"/>
              </a:ext>
            </a:extLst>
          </p:cNvPr>
          <p:cNvSpPr>
            <a:spLocks noGrp="1"/>
          </p:cNvSpPr>
          <p:nvPr>
            <p:ph type="body" sz="quarter" idx="19"/>
          </p:nvPr>
        </p:nvSpPr>
        <p:spPr>
          <a:xfrm>
            <a:off x="500192" y="1600201"/>
            <a:ext cx="3767008" cy="914400"/>
          </a:xfrm>
        </p:spPr>
        <p:txBody>
          <a:bodyPr>
            <a:noAutofit/>
          </a:bodyPr>
          <a:lstStyle>
            <a:lvl1pPr marL="0" indent="0">
              <a:buFontTx/>
              <a:buNone/>
              <a:defRPr sz="3600" b="1">
                <a:latin typeface="+mj-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2093087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ometimes a List is B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C83C-7488-49C5-82F9-8BCDAC1B1E42}"/>
              </a:ext>
            </a:extLst>
          </p:cNvPr>
          <p:cNvSpPr>
            <a:spLocks noGrp="1"/>
          </p:cNvSpPr>
          <p:nvPr>
            <p:ph type="title"/>
          </p:nvPr>
        </p:nvSpPr>
        <p:spPr>
          <a:xfrm>
            <a:off x="457200" y="1143000"/>
            <a:ext cx="4038600" cy="914400"/>
          </a:xfrm>
        </p:spPr>
        <p:txBody>
          <a:bodyPr/>
          <a:lstStyle/>
          <a:p>
            <a:r>
              <a:rPr lang="en-US"/>
              <a:t>Click to edit Master title style</a:t>
            </a:r>
          </a:p>
        </p:txBody>
      </p:sp>
      <p:sp>
        <p:nvSpPr>
          <p:cNvPr id="4" name="Text Placeholder 3">
            <a:extLst>
              <a:ext uri="{FF2B5EF4-FFF2-40B4-BE49-F238E27FC236}">
                <a16:creationId xmlns:a16="http://schemas.microsoft.com/office/drawing/2014/main" id="{1C927B46-786F-4A82-9947-C0D333A0ECE2}"/>
              </a:ext>
            </a:extLst>
          </p:cNvPr>
          <p:cNvSpPr>
            <a:spLocks noGrp="1"/>
          </p:cNvSpPr>
          <p:nvPr>
            <p:ph type="body" sz="quarter" idx="10"/>
          </p:nvPr>
        </p:nvSpPr>
        <p:spPr>
          <a:xfrm>
            <a:off x="457200" y="2286000"/>
            <a:ext cx="4038600" cy="1143000"/>
          </a:xfrm>
        </p:spPr>
        <p:txBody>
          <a:bodyPr/>
          <a:lstStyle>
            <a:lvl1pPr marL="0" indent="0">
              <a:buFontTx/>
              <a:buNone/>
              <a:defRPr/>
            </a:lvl1pPr>
          </a:lstStyle>
          <a:p>
            <a:pPr lvl="0"/>
            <a:r>
              <a:rPr lang="en-US"/>
              <a:t>Click to edit Master text styles</a:t>
            </a:r>
          </a:p>
        </p:txBody>
      </p:sp>
      <p:sp>
        <p:nvSpPr>
          <p:cNvPr id="6" name="Text Placeholder 5">
            <a:extLst>
              <a:ext uri="{FF2B5EF4-FFF2-40B4-BE49-F238E27FC236}">
                <a16:creationId xmlns:a16="http://schemas.microsoft.com/office/drawing/2014/main" id="{E9CB63A9-4DB7-4346-82A1-7C6918CA90F3}"/>
              </a:ext>
            </a:extLst>
          </p:cNvPr>
          <p:cNvSpPr>
            <a:spLocks noGrp="1"/>
          </p:cNvSpPr>
          <p:nvPr>
            <p:ph type="body" sz="quarter" idx="11"/>
          </p:nvPr>
        </p:nvSpPr>
        <p:spPr>
          <a:xfrm>
            <a:off x="4724400" y="1143000"/>
            <a:ext cx="6858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89924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imple Talking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C915B90-BB0F-4DA8-A1B1-C896C36987BC}"/>
              </a:ext>
            </a:extLst>
          </p:cNvPr>
          <p:cNvSpPr>
            <a:spLocks noGrp="1"/>
          </p:cNvSpPr>
          <p:nvPr>
            <p:ph type="body" sz="quarter" idx="12"/>
          </p:nvPr>
        </p:nvSpPr>
        <p:spPr>
          <a:xfrm>
            <a:off x="507578" y="2762166"/>
            <a:ext cx="2286000" cy="2286000"/>
          </a:xfrm>
          <a:prstGeom prst="flowChartConnector">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2">
            <a:extLst>
              <a:ext uri="{FF2B5EF4-FFF2-40B4-BE49-F238E27FC236}">
                <a16:creationId xmlns:a16="http://schemas.microsoft.com/office/drawing/2014/main" id="{76B217E6-3228-437A-B048-F30B3CE9C29A}"/>
              </a:ext>
            </a:extLst>
          </p:cNvPr>
          <p:cNvSpPr>
            <a:spLocks noGrp="1"/>
          </p:cNvSpPr>
          <p:nvPr>
            <p:ph type="body" sz="quarter" idx="13"/>
          </p:nvPr>
        </p:nvSpPr>
        <p:spPr>
          <a:xfrm>
            <a:off x="3508413" y="2743200"/>
            <a:ext cx="2286000" cy="2286000"/>
          </a:xfrm>
          <a:prstGeom prst="flowChartConnector">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Text Placeholder 2">
            <a:extLst>
              <a:ext uri="{FF2B5EF4-FFF2-40B4-BE49-F238E27FC236}">
                <a16:creationId xmlns:a16="http://schemas.microsoft.com/office/drawing/2014/main" id="{28CC1131-2113-45A7-91AB-D3C40C4A4455}"/>
              </a:ext>
            </a:extLst>
          </p:cNvPr>
          <p:cNvSpPr>
            <a:spLocks noGrp="1"/>
          </p:cNvSpPr>
          <p:nvPr>
            <p:ph type="body" sz="quarter" idx="14"/>
          </p:nvPr>
        </p:nvSpPr>
        <p:spPr>
          <a:xfrm>
            <a:off x="6509248" y="2771648"/>
            <a:ext cx="2286000" cy="2286000"/>
          </a:xfrm>
          <a:prstGeom prst="flowChartConnector">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08A674CF-D88F-435A-9367-3CC2825194A6}"/>
              </a:ext>
            </a:extLst>
          </p:cNvPr>
          <p:cNvSpPr>
            <a:spLocks noGrp="1"/>
          </p:cNvSpPr>
          <p:nvPr>
            <p:ph type="body" sz="quarter" idx="15"/>
          </p:nvPr>
        </p:nvSpPr>
        <p:spPr>
          <a:xfrm>
            <a:off x="9510083" y="2752683"/>
            <a:ext cx="2286000" cy="2286000"/>
          </a:xfrm>
          <a:prstGeom prst="flowChartConnector">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550850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low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11274552" cy="685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915B90-BB0F-4DA8-A1B1-C896C36987BC}"/>
              </a:ext>
            </a:extLst>
          </p:cNvPr>
          <p:cNvSpPr>
            <a:spLocks noGrp="1"/>
          </p:cNvSpPr>
          <p:nvPr>
            <p:ph type="body" sz="quarter" idx="12"/>
          </p:nvPr>
        </p:nvSpPr>
        <p:spPr>
          <a:xfrm>
            <a:off x="4859793" y="2057400"/>
            <a:ext cx="1645920" cy="914400"/>
          </a:xfrm>
          <a:prstGeom prst="rect">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2">
            <a:extLst>
              <a:ext uri="{FF2B5EF4-FFF2-40B4-BE49-F238E27FC236}">
                <a16:creationId xmlns:a16="http://schemas.microsoft.com/office/drawing/2014/main" id="{76B217E6-3228-437A-B048-F30B3CE9C29A}"/>
              </a:ext>
            </a:extLst>
          </p:cNvPr>
          <p:cNvSpPr>
            <a:spLocks noGrp="1"/>
          </p:cNvSpPr>
          <p:nvPr>
            <p:ph type="body" sz="quarter" idx="13"/>
          </p:nvPr>
        </p:nvSpPr>
        <p:spPr>
          <a:xfrm>
            <a:off x="3725366" y="3331029"/>
            <a:ext cx="1645920" cy="914400"/>
          </a:xfrm>
          <a:prstGeom prst="rect">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Text Placeholder 2">
            <a:extLst>
              <a:ext uri="{FF2B5EF4-FFF2-40B4-BE49-F238E27FC236}">
                <a16:creationId xmlns:a16="http://schemas.microsoft.com/office/drawing/2014/main" id="{28CC1131-2113-45A7-91AB-D3C40C4A4455}"/>
              </a:ext>
            </a:extLst>
          </p:cNvPr>
          <p:cNvSpPr>
            <a:spLocks noGrp="1"/>
          </p:cNvSpPr>
          <p:nvPr>
            <p:ph type="body" sz="quarter" idx="14"/>
          </p:nvPr>
        </p:nvSpPr>
        <p:spPr>
          <a:xfrm>
            <a:off x="6096000" y="3403437"/>
            <a:ext cx="1645920" cy="914400"/>
          </a:xfrm>
          <a:prstGeom prst="rect">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08A674CF-D88F-435A-9367-3CC2825194A6}"/>
              </a:ext>
            </a:extLst>
          </p:cNvPr>
          <p:cNvSpPr>
            <a:spLocks noGrp="1"/>
          </p:cNvSpPr>
          <p:nvPr>
            <p:ph type="body" sz="quarter" idx="15"/>
          </p:nvPr>
        </p:nvSpPr>
        <p:spPr>
          <a:xfrm>
            <a:off x="2475238" y="4775037"/>
            <a:ext cx="1645920" cy="914400"/>
          </a:xfrm>
          <a:prstGeom prst="rect">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Text Placeholder 2">
            <a:extLst>
              <a:ext uri="{FF2B5EF4-FFF2-40B4-BE49-F238E27FC236}">
                <a16:creationId xmlns:a16="http://schemas.microsoft.com/office/drawing/2014/main" id="{E22FCD33-1B02-44CF-A28F-CA9D08E4E199}"/>
              </a:ext>
            </a:extLst>
          </p:cNvPr>
          <p:cNvSpPr>
            <a:spLocks noGrp="1"/>
          </p:cNvSpPr>
          <p:nvPr>
            <p:ph type="body" sz="quarter" idx="16"/>
          </p:nvPr>
        </p:nvSpPr>
        <p:spPr>
          <a:xfrm>
            <a:off x="4857119" y="4775037"/>
            <a:ext cx="1645920" cy="914400"/>
          </a:xfrm>
          <a:prstGeom prst="rect">
            <a:avLst/>
          </a:prstGeom>
          <a:solidFill>
            <a:srgbClr val="21A42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Text Placeholder 2">
            <a:extLst>
              <a:ext uri="{FF2B5EF4-FFF2-40B4-BE49-F238E27FC236}">
                <a16:creationId xmlns:a16="http://schemas.microsoft.com/office/drawing/2014/main" id="{3CAFC150-72C3-4F8F-8518-76DE69D3021D}"/>
              </a:ext>
            </a:extLst>
          </p:cNvPr>
          <p:cNvSpPr>
            <a:spLocks noGrp="1"/>
          </p:cNvSpPr>
          <p:nvPr>
            <p:ph type="body" sz="quarter" idx="17"/>
          </p:nvPr>
        </p:nvSpPr>
        <p:spPr>
          <a:xfrm>
            <a:off x="7239000" y="4749474"/>
            <a:ext cx="1645920" cy="914400"/>
          </a:xfrm>
          <a:prstGeom prst="rect">
            <a:avLst/>
          </a:prstGeom>
          <a:solidFill>
            <a:srgbClr val="54B82D"/>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A6EC57F-8AF9-49DE-9210-729D9317CA41}"/>
              </a:ext>
            </a:extLst>
          </p:cNvPr>
          <p:cNvCxnSpPr>
            <a:stCxn id="3" idx="2"/>
            <a:endCxn id="4" idx="0"/>
          </p:cNvCxnSpPr>
          <p:nvPr userDrawn="1"/>
        </p:nvCxnSpPr>
        <p:spPr>
          <a:xfrm flipH="1">
            <a:off x="4548326" y="2971800"/>
            <a:ext cx="1134427" cy="359229"/>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DD82DD-BB6E-42E4-9F1A-8EB37E739D98}"/>
              </a:ext>
            </a:extLst>
          </p:cNvPr>
          <p:cNvCxnSpPr>
            <a:stCxn id="3" idx="2"/>
            <a:endCxn id="5" idx="0"/>
          </p:cNvCxnSpPr>
          <p:nvPr userDrawn="1"/>
        </p:nvCxnSpPr>
        <p:spPr>
          <a:xfrm>
            <a:off x="5682753" y="2971800"/>
            <a:ext cx="1236207" cy="431637"/>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35053D-84FB-4FE8-BEFD-004851DC45D8}"/>
              </a:ext>
            </a:extLst>
          </p:cNvPr>
          <p:cNvCxnSpPr>
            <a:stCxn id="4" idx="2"/>
          </p:cNvCxnSpPr>
          <p:nvPr userDrawn="1"/>
        </p:nvCxnSpPr>
        <p:spPr>
          <a:xfrm flipH="1">
            <a:off x="3298198" y="4245429"/>
            <a:ext cx="1250128" cy="525879"/>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7C103B-483F-4599-B861-3129D9B439D6}"/>
              </a:ext>
            </a:extLst>
          </p:cNvPr>
          <p:cNvCxnSpPr>
            <a:stCxn id="4" idx="2"/>
            <a:endCxn id="7" idx="0"/>
          </p:cNvCxnSpPr>
          <p:nvPr userDrawn="1"/>
        </p:nvCxnSpPr>
        <p:spPr>
          <a:xfrm>
            <a:off x="4548326" y="4245429"/>
            <a:ext cx="1131753" cy="529608"/>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D64769-EA93-4316-9AD8-1FB16A4ACBA7}"/>
              </a:ext>
            </a:extLst>
          </p:cNvPr>
          <p:cNvCxnSpPr>
            <a:stCxn id="5" idx="2"/>
            <a:endCxn id="7" idx="0"/>
          </p:cNvCxnSpPr>
          <p:nvPr userDrawn="1"/>
        </p:nvCxnSpPr>
        <p:spPr>
          <a:xfrm flipH="1">
            <a:off x="5680079" y="4317837"/>
            <a:ext cx="1238881" cy="457200"/>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51506C-9A75-4C0D-88B5-D5CF0C60AB8F}"/>
              </a:ext>
            </a:extLst>
          </p:cNvPr>
          <p:cNvCxnSpPr>
            <a:stCxn id="5" idx="2"/>
            <a:endCxn id="8" idx="0"/>
          </p:cNvCxnSpPr>
          <p:nvPr userDrawn="1"/>
        </p:nvCxnSpPr>
        <p:spPr>
          <a:xfrm>
            <a:off x="6918960" y="4317837"/>
            <a:ext cx="1143000" cy="431637"/>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83656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11274553" cy="914400"/>
          </a:xfrm>
        </p:spPr>
        <p:txBody>
          <a:bodyPr/>
          <a:lstStyle/>
          <a:p>
            <a:r>
              <a:rPr lang="en-US"/>
              <a:t>Click to edit Master title style</a:t>
            </a:r>
          </a:p>
        </p:txBody>
      </p:sp>
      <p:sp>
        <p:nvSpPr>
          <p:cNvPr id="3" name="Content Placeholder 2"/>
          <p:cNvSpPr>
            <a:spLocks noGrp="1"/>
          </p:cNvSpPr>
          <p:nvPr>
            <p:ph idx="1"/>
          </p:nvPr>
        </p:nvSpPr>
        <p:spPr>
          <a:xfrm>
            <a:off x="457198" y="2971800"/>
            <a:ext cx="11274554" cy="2743200"/>
          </a:xfrm>
        </p:spPr>
        <p:txBody>
          <a:bodyPr/>
          <a:lstStyle>
            <a:lvl1pPr>
              <a:defRPr sz="21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286001"/>
            <a:ext cx="11274552" cy="4572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2960127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3932237" cy="1371600"/>
          </a:xfrm>
        </p:spPr>
        <p:txBody>
          <a:bodyPr/>
          <a:lstStyle/>
          <a:p>
            <a:r>
              <a:rPr lang="en-US"/>
              <a:t>Click to edit Master title style</a:t>
            </a:r>
          </a:p>
        </p:txBody>
      </p:sp>
      <p:sp>
        <p:nvSpPr>
          <p:cNvPr id="9" name="Text Placeholder 3"/>
          <p:cNvSpPr>
            <a:spLocks noGrp="1"/>
          </p:cNvSpPr>
          <p:nvPr>
            <p:ph type="body" sz="half" idx="10"/>
          </p:nvPr>
        </p:nvSpPr>
        <p:spPr>
          <a:xfrm>
            <a:off x="457200" y="2743200"/>
            <a:ext cx="3932237" cy="29718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2268287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3932237" cy="1371600"/>
          </a:xfrm>
        </p:spPr>
        <p:txBody>
          <a:bodyPr/>
          <a:lstStyle/>
          <a:p>
            <a:r>
              <a:rPr lang="en-US"/>
              <a:t>Click to edit Master title style</a:t>
            </a:r>
          </a:p>
        </p:txBody>
      </p:sp>
      <p:sp>
        <p:nvSpPr>
          <p:cNvPr id="3" name="Content Placeholder 2"/>
          <p:cNvSpPr>
            <a:spLocks noGrp="1"/>
          </p:cNvSpPr>
          <p:nvPr>
            <p:ph idx="1"/>
          </p:nvPr>
        </p:nvSpPr>
        <p:spPr>
          <a:xfrm>
            <a:off x="4953000" y="1371601"/>
            <a:ext cx="6778752" cy="4343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743200"/>
            <a:ext cx="3932237" cy="29718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2303629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Title 1"/>
          <p:cNvSpPr>
            <a:spLocks noGrp="1"/>
          </p:cNvSpPr>
          <p:nvPr>
            <p:ph type="ctrTitle"/>
          </p:nvPr>
        </p:nvSpPr>
        <p:spPr>
          <a:xfrm>
            <a:off x="457200" y="1600199"/>
            <a:ext cx="11274552" cy="1909763"/>
          </a:xfrm>
        </p:spPr>
        <p:txBody>
          <a:bodyPr lIns="0" tIns="0" rIns="0" bIns="0" anchor="t"/>
          <a:lstStyle>
            <a:lvl1pPr algn="l">
              <a:lnSpc>
                <a:spcPts val="6000"/>
              </a:lnSpc>
              <a:defRPr sz="6000">
                <a:solidFill>
                  <a:schemeClr val="tx2"/>
                </a:solidFill>
              </a:defRPr>
            </a:lvl1pPr>
          </a:lstStyle>
          <a:p>
            <a:r>
              <a:rPr lang="en-US"/>
              <a:t>Click to edit Master title style</a:t>
            </a:r>
          </a:p>
        </p:txBody>
      </p:sp>
      <p:sp>
        <p:nvSpPr>
          <p:cNvPr id="11"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3500540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FS 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a:srcRect r="2502"/>
          <a:stretch/>
        </p:blipFill>
        <p:spPr>
          <a:xfrm>
            <a:off x="0" y="0"/>
            <a:ext cx="12192000" cy="6553200"/>
          </a:xfrm>
          <a:prstGeom prst="rect">
            <a:avLst/>
          </a:prstGeom>
        </p:spPr>
      </p:pic>
      <p:sp>
        <p:nvSpPr>
          <p:cNvPr id="3"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p:cNvSpPr/>
          <p:nvPr userDrawn="1"/>
        </p:nvSpPr>
        <p:spPr>
          <a:xfrm>
            <a:off x="0" y="6248401"/>
            <a:ext cx="12192000" cy="6095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4"/>
          <a:srcRect/>
          <a:stretch>
            <a:fillRect/>
          </a:stretch>
        </p:blipFill>
        <p:spPr>
          <a:xfrm>
            <a:off x="457200" y="367964"/>
            <a:ext cx="1765061" cy="548640"/>
          </a:xfrm>
          <a:prstGeom prst="rect">
            <a:avLst/>
          </a:prstGeom>
        </p:spPr>
      </p:pic>
      <p:cxnSp>
        <p:nvCxnSpPr>
          <p:cNvPr id="9" name="Straight Connector 8"/>
          <p:cNvCxnSpPr/>
          <p:nvPr userDrawn="1"/>
        </p:nvCxnSpPr>
        <p:spPr>
          <a:xfrm>
            <a:off x="0" y="3352800"/>
            <a:ext cx="12192000" cy="0"/>
          </a:xfrm>
          <a:prstGeom prst="line">
            <a:avLst/>
          </a:prstGeom>
          <a:ln>
            <a:gradFill>
              <a:gsLst>
                <a:gs pos="0">
                  <a:schemeClr val="accent2"/>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0" y="6444734"/>
            <a:ext cx="3124200" cy="184666"/>
          </a:xfrm>
          <a:prstGeom prst="rect">
            <a:avLst/>
          </a:prstGeom>
          <a:noFill/>
        </p:spPr>
        <p:txBody>
          <a:bodyPr wrap="square" lIns="45720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b="1" dirty="0">
                <a:solidFill>
                  <a:schemeClr val="bg1"/>
                </a:solidFill>
                <a:latin typeface="+mj-lt"/>
                <a:cs typeface="Calibri" panose="020F0502020204030204" pitchFamily="34" charset="0"/>
              </a:rPr>
              <a:t>Smart In Your World</a:t>
            </a:r>
          </a:p>
        </p:txBody>
      </p:sp>
      <p:sp>
        <p:nvSpPr>
          <p:cNvPr id="11" name="TextBox 10"/>
          <p:cNvSpPr txBox="1"/>
          <p:nvPr userDrawn="1"/>
        </p:nvSpPr>
        <p:spPr>
          <a:xfrm>
            <a:off x="9296401" y="6444734"/>
            <a:ext cx="2882774" cy="184666"/>
          </a:xfrm>
          <a:prstGeom prst="rect">
            <a:avLst/>
          </a:prstGeom>
          <a:noFill/>
        </p:spPr>
        <p:txBody>
          <a:bodyPr wrap="square" lIns="0" tIns="0" rIns="457200" bIns="0" rtlCol="0">
            <a:spAutoFit/>
          </a:bodyPr>
          <a:lstStyle/>
          <a:p>
            <a:pPr marL="0" marR="0" lvl="0" indent="0" algn="r" defTabSz="1141413" rtl="0" eaLnBrk="1" fontAlgn="auto" latinLnBrk="0" hangingPunct="1">
              <a:lnSpc>
                <a:spcPct val="100000"/>
              </a:lnSpc>
              <a:spcBef>
                <a:spcPct val="0"/>
              </a:spcBef>
              <a:spcAft>
                <a:spcPct val="0"/>
              </a:spcAft>
              <a:buClrTx/>
              <a:buSzTx/>
              <a:buFontTx/>
              <a:buNone/>
              <a:defRPr/>
            </a:pPr>
            <a:r>
              <a:rPr lang="en-US" sz="1200" b="0" i="0" dirty="0">
                <a:solidFill>
                  <a:schemeClr val="bg1"/>
                </a:solidFill>
                <a:latin typeface="+mn-lt"/>
                <a:cs typeface="Calibri" panose="020F0502020204030204" pitchFamily="34" charset="0"/>
              </a:rPr>
              <a:t>afslaw.com </a:t>
            </a:r>
            <a:r>
              <a:rPr lang="en-US" sz="1200" b="1" i="0" dirty="0">
                <a:solidFill>
                  <a:schemeClr val="bg1"/>
                </a:solidFill>
                <a:latin typeface="+mn-lt"/>
                <a:cs typeface="Calibri" panose="020F0502020204030204" pitchFamily="34" charset="0"/>
              </a:rPr>
              <a:t>| </a:t>
            </a:r>
            <a:fld id="{63CED5E8-C58B-40D0-81B9-3D6C336E3F91}" type="slidenum">
              <a:rPr lang="en-US" sz="1100" b="1" i="0" smtClean="0">
                <a:solidFill>
                  <a:schemeClr val="bg1"/>
                </a:solidFill>
                <a:latin typeface="+mn-lt"/>
                <a:cs typeface="Calibri" panose="020F0502020204030204" pitchFamily="34" charset="0"/>
              </a:rPr>
              <a:t>‹#›</a:t>
            </a:fld>
            <a:endParaRPr lang="en-US" sz="1100" b="1" i="0" dirty="0">
              <a:solidFill>
                <a:schemeClr val="bg1"/>
              </a:solidFill>
              <a:latin typeface="+mn-lt"/>
              <a:cs typeface="Calibri" panose="020F0502020204030204" pitchFamily="34" charset="0"/>
            </a:endParaRPr>
          </a:p>
        </p:txBody>
      </p:sp>
    </p:spTree>
    <p:custDataLst>
      <p:tags r:id="rId1"/>
    </p:custDataLst>
    <p:extLst>
      <p:ext uri="{BB962C8B-B14F-4D97-AF65-F5344CB8AC3E}">
        <p14:creationId xmlns:p14="http://schemas.microsoft.com/office/powerpoint/2010/main" val="1534575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3"/>
          <a:srcRect/>
          <a:stretch>
            <a:fillRect/>
          </a:stretch>
        </p:blipFill>
        <p:spPr>
          <a:xfrm>
            <a:off x="457200" y="367964"/>
            <a:ext cx="1765061" cy="548640"/>
          </a:xfrm>
          <a:prstGeom prst="rect">
            <a:avLst/>
          </a:prstGeom>
        </p:spPr>
      </p:pic>
    </p:spTree>
    <p:custDataLst>
      <p:tags r:id="rId1"/>
    </p:custDataLst>
    <p:extLst>
      <p:ext uri="{BB962C8B-B14F-4D97-AF65-F5344CB8AC3E}">
        <p14:creationId xmlns:p14="http://schemas.microsoft.com/office/powerpoint/2010/main" val="2287865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11274553" cy="914400"/>
          </a:xfrm>
        </p:spPr>
        <p:txBody>
          <a:bodyPr/>
          <a:lstStyle/>
          <a:p>
            <a:r>
              <a:rPr lang="en-US"/>
              <a:t>Click to edit Master title style</a:t>
            </a:r>
          </a:p>
        </p:txBody>
      </p:sp>
      <p:sp>
        <p:nvSpPr>
          <p:cNvPr id="3" name="Content Placeholder 2"/>
          <p:cNvSpPr>
            <a:spLocks noGrp="1"/>
          </p:cNvSpPr>
          <p:nvPr>
            <p:ph idx="1"/>
          </p:nvPr>
        </p:nvSpPr>
        <p:spPr>
          <a:xfrm>
            <a:off x="457198" y="2971800"/>
            <a:ext cx="11274554" cy="2743200"/>
          </a:xfrm>
        </p:spPr>
        <p:txBody>
          <a:bodyPr/>
          <a:lstStyle>
            <a:lvl1pPr>
              <a:defRPr sz="21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286001"/>
            <a:ext cx="11274552" cy="4572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10556240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11274553" cy="914400"/>
          </a:xfrm>
        </p:spPr>
        <p:txBody>
          <a:bodyPr/>
          <a:lstStyle/>
          <a:p>
            <a:r>
              <a:rPr lang="en-US"/>
              <a:t>Click to edit Master title style</a:t>
            </a:r>
          </a:p>
        </p:txBody>
      </p:sp>
      <p:sp>
        <p:nvSpPr>
          <p:cNvPr id="3" name="Content Placeholder 2"/>
          <p:cNvSpPr>
            <a:spLocks noGrp="1"/>
          </p:cNvSpPr>
          <p:nvPr>
            <p:ph idx="1"/>
          </p:nvPr>
        </p:nvSpPr>
        <p:spPr>
          <a:xfrm>
            <a:off x="457198" y="2971800"/>
            <a:ext cx="11274554" cy="2743200"/>
          </a:xfrm>
        </p:spPr>
        <p:txBody>
          <a:bodyPr/>
          <a:lstStyle>
            <a:lvl1pPr>
              <a:defRPr sz="21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286001"/>
            <a:ext cx="11274552" cy="4572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2604931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57200" y="1600199"/>
            <a:ext cx="11274552" cy="1909763"/>
          </a:xfrm>
        </p:spPr>
        <p:txBody>
          <a:bodyPr lIns="0" tIns="0" rIns="0" bIns="0" anchor="t"/>
          <a:lstStyle>
            <a:lvl1pPr algn="l">
              <a:lnSpc>
                <a:spcPts val="6000"/>
              </a:lnSpc>
              <a:defRPr sz="6000">
                <a:solidFill>
                  <a:schemeClr val="bg1"/>
                </a:solidFill>
              </a:defRPr>
            </a:lvl1pPr>
          </a:lstStyle>
          <a:p>
            <a:r>
              <a:rPr lang="en-US"/>
              <a:t>Click to edit Master title style</a:t>
            </a:r>
          </a:p>
        </p:txBody>
      </p:sp>
      <p:pic>
        <p:nvPicPr>
          <p:cNvPr id="8" name="Picture 7"/>
          <p:cNvPicPr>
            <a:picLocks noChangeAspect="1"/>
          </p:cNvPicPr>
          <p:nvPr userDrawn="1"/>
        </p:nvPicPr>
        <p:blipFill>
          <a:blip r:embed="rId4"/>
          <a:srcRect/>
          <a:stretch>
            <a:fillRect/>
          </a:stretch>
        </p:blipFill>
        <p:spPr>
          <a:xfrm>
            <a:off x="457200" y="457200"/>
            <a:ext cx="1765061" cy="548640"/>
          </a:xfrm>
          <a:prstGeom prst="rect">
            <a:avLst/>
          </a:prstGeom>
          <a:effectLst>
            <a:outerShdw blurRad="381000" dir="5400000" algn="ctr" rotWithShape="0">
              <a:schemeClr val="tx2"/>
            </a:outerShdw>
          </a:effectLst>
        </p:spPr>
      </p:pic>
      <p:sp>
        <p:nvSpPr>
          <p:cNvPr id="9"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3443987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mple Titles Are Bes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3419E3CB-2297-4754-8CF6-0532C7812AED}"/>
              </a:ext>
            </a:extLst>
          </p:cNvPr>
          <p:cNvSpPr>
            <a:spLocks noGrp="1"/>
          </p:cNvSpPr>
          <p:nvPr>
            <p:ph type="body" sz="half" idx="11"/>
          </p:nvPr>
        </p:nvSpPr>
        <p:spPr>
          <a:xfrm>
            <a:off x="500192" y="2702594"/>
            <a:ext cx="3767009" cy="914401"/>
          </a:xfrm>
        </p:spPr>
        <p:txBody>
          <a:bodyPr/>
          <a:lstStyle>
            <a:lvl1pPr marL="0" indent="0">
              <a:buFontTx/>
              <a:buNone/>
              <a:defRPr/>
            </a:lvl1pPr>
          </a:lstStyle>
          <a:p>
            <a:pPr lvl="0"/>
            <a:r>
              <a:rPr lang="en-US"/>
              <a:t>Click to edit Master text styles</a:t>
            </a:r>
          </a:p>
        </p:txBody>
      </p:sp>
      <p:sp>
        <p:nvSpPr>
          <p:cNvPr id="3" name="Text Placeholder 2">
            <a:extLst>
              <a:ext uri="{FF2B5EF4-FFF2-40B4-BE49-F238E27FC236}">
                <a16:creationId xmlns:a16="http://schemas.microsoft.com/office/drawing/2014/main" id="{DA35732A-BD52-4243-8747-712A43867D3E}"/>
              </a:ext>
            </a:extLst>
          </p:cNvPr>
          <p:cNvSpPr>
            <a:spLocks noGrp="1"/>
          </p:cNvSpPr>
          <p:nvPr>
            <p:ph type="body" sz="quarter" idx="12"/>
          </p:nvPr>
        </p:nvSpPr>
        <p:spPr>
          <a:xfrm>
            <a:off x="4470581" y="1543305"/>
            <a:ext cx="1627632" cy="1627632"/>
          </a:xfrm>
          <a:prstGeom prst="flowChartConnector">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EB36F5E5-B817-4E0B-9BAA-82D7019A61DD}"/>
              </a:ext>
            </a:extLst>
          </p:cNvPr>
          <p:cNvSpPr>
            <a:spLocks noGrp="1"/>
          </p:cNvSpPr>
          <p:nvPr>
            <p:ph type="body" sz="quarter" idx="13"/>
          </p:nvPr>
        </p:nvSpPr>
        <p:spPr>
          <a:xfrm>
            <a:off x="6324244" y="1571753"/>
            <a:ext cx="1627632" cy="1627632"/>
          </a:xfrm>
          <a:prstGeom prst="flowChartConnector">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Text Placeholder 2">
            <a:extLst>
              <a:ext uri="{FF2B5EF4-FFF2-40B4-BE49-F238E27FC236}">
                <a16:creationId xmlns:a16="http://schemas.microsoft.com/office/drawing/2014/main" id="{77404FFA-601F-4E39-910D-F93A280FA9DD}"/>
              </a:ext>
            </a:extLst>
          </p:cNvPr>
          <p:cNvSpPr>
            <a:spLocks noGrp="1"/>
          </p:cNvSpPr>
          <p:nvPr>
            <p:ph type="body" sz="quarter" idx="14"/>
          </p:nvPr>
        </p:nvSpPr>
        <p:spPr>
          <a:xfrm>
            <a:off x="8177170" y="1514857"/>
            <a:ext cx="1627632" cy="1627632"/>
          </a:xfrm>
          <a:prstGeom prst="flowChartConnector">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Text Placeholder 2">
            <a:extLst>
              <a:ext uri="{FF2B5EF4-FFF2-40B4-BE49-F238E27FC236}">
                <a16:creationId xmlns:a16="http://schemas.microsoft.com/office/drawing/2014/main" id="{BC7ECB93-8BB9-4F74-B120-1B03727DCAAE}"/>
              </a:ext>
            </a:extLst>
          </p:cNvPr>
          <p:cNvSpPr>
            <a:spLocks noGrp="1"/>
          </p:cNvSpPr>
          <p:nvPr>
            <p:ph type="body" sz="quarter" idx="15"/>
          </p:nvPr>
        </p:nvSpPr>
        <p:spPr>
          <a:xfrm>
            <a:off x="10031571" y="1514857"/>
            <a:ext cx="1627632" cy="1627632"/>
          </a:xfrm>
          <a:prstGeom prst="flowChartConnector">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2">
            <a:extLst>
              <a:ext uri="{FF2B5EF4-FFF2-40B4-BE49-F238E27FC236}">
                <a16:creationId xmlns:a16="http://schemas.microsoft.com/office/drawing/2014/main" id="{1C10507C-D634-4C1E-BEAC-5FAEB4CDA9D0}"/>
              </a:ext>
            </a:extLst>
          </p:cNvPr>
          <p:cNvSpPr>
            <a:spLocks noGrp="1"/>
          </p:cNvSpPr>
          <p:nvPr>
            <p:ph type="body" sz="quarter" idx="16"/>
          </p:nvPr>
        </p:nvSpPr>
        <p:spPr>
          <a:xfrm>
            <a:off x="5508953" y="3417351"/>
            <a:ext cx="1627632" cy="1627632"/>
          </a:xfrm>
          <a:prstGeom prst="flowChartConnector">
            <a:avLst/>
          </a:prstGeom>
          <a:solidFill>
            <a:srgbClr val="21A42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2">
            <a:extLst>
              <a:ext uri="{FF2B5EF4-FFF2-40B4-BE49-F238E27FC236}">
                <a16:creationId xmlns:a16="http://schemas.microsoft.com/office/drawing/2014/main" id="{B26543A5-67EE-4C9A-A052-F3FF9C196866}"/>
              </a:ext>
            </a:extLst>
          </p:cNvPr>
          <p:cNvSpPr>
            <a:spLocks noGrp="1"/>
          </p:cNvSpPr>
          <p:nvPr>
            <p:ph type="body" sz="quarter" idx="17"/>
          </p:nvPr>
        </p:nvSpPr>
        <p:spPr>
          <a:xfrm>
            <a:off x="7363354" y="3460022"/>
            <a:ext cx="1627632" cy="1627632"/>
          </a:xfrm>
          <a:prstGeom prst="flowChartConnector">
            <a:avLst/>
          </a:prstGeom>
          <a:solidFill>
            <a:srgbClr val="54B82D"/>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4" name="Text Placeholder 2">
            <a:extLst>
              <a:ext uri="{FF2B5EF4-FFF2-40B4-BE49-F238E27FC236}">
                <a16:creationId xmlns:a16="http://schemas.microsoft.com/office/drawing/2014/main" id="{2849BBA9-E64D-45E6-8441-CD6EC6A11F47}"/>
              </a:ext>
            </a:extLst>
          </p:cNvPr>
          <p:cNvSpPr>
            <a:spLocks noGrp="1"/>
          </p:cNvSpPr>
          <p:nvPr>
            <p:ph type="body" sz="quarter" idx="18"/>
          </p:nvPr>
        </p:nvSpPr>
        <p:spPr>
          <a:xfrm>
            <a:off x="9217755" y="3374679"/>
            <a:ext cx="1627632" cy="1627632"/>
          </a:xfrm>
          <a:prstGeom prst="flowChartConnector">
            <a:avLst/>
          </a:prstGeom>
          <a:solidFill>
            <a:srgbClr val="8DC63F"/>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6">
            <a:extLst>
              <a:ext uri="{FF2B5EF4-FFF2-40B4-BE49-F238E27FC236}">
                <a16:creationId xmlns:a16="http://schemas.microsoft.com/office/drawing/2014/main" id="{C71E4DEA-C39B-4756-8E21-94E3767FCFC1}"/>
              </a:ext>
            </a:extLst>
          </p:cNvPr>
          <p:cNvSpPr>
            <a:spLocks noGrp="1"/>
          </p:cNvSpPr>
          <p:nvPr>
            <p:ph type="body" sz="quarter" idx="19"/>
          </p:nvPr>
        </p:nvSpPr>
        <p:spPr>
          <a:xfrm>
            <a:off x="500192" y="1600201"/>
            <a:ext cx="3767008" cy="914400"/>
          </a:xfrm>
        </p:spPr>
        <p:txBody>
          <a:bodyPr>
            <a:noAutofit/>
          </a:bodyPr>
          <a:lstStyle>
            <a:lvl1pPr marL="0" indent="0">
              <a:buFontTx/>
              <a:buNone/>
              <a:defRPr sz="3600" b="1">
                <a:latin typeface="+mj-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814825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ometimes a List is B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C83C-7488-49C5-82F9-8BCDAC1B1E42}"/>
              </a:ext>
            </a:extLst>
          </p:cNvPr>
          <p:cNvSpPr>
            <a:spLocks noGrp="1"/>
          </p:cNvSpPr>
          <p:nvPr>
            <p:ph type="title"/>
          </p:nvPr>
        </p:nvSpPr>
        <p:spPr>
          <a:xfrm>
            <a:off x="457200" y="1143000"/>
            <a:ext cx="4038600" cy="914400"/>
          </a:xfrm>
        </p:spPr>
        <p:txBody>
          <a:bodyPr/>
          <a:lstStyle/>
          <a:p>
            <a:r>
              <a:rPr lang="en-US"/>
              <a:t>Click to edit Master title style</a:t>
            </a:r>
          </a:p>
        </p:txBody>
      </p:sp>
      <p:sp>
        <p:nvSpPr>
          <p:cNvPr id="4" name="Text Placeholder 3">
            <a:extLst>
              <a:ext uri="{FF2B5EF4-FFF2-40B4-BE49-F238E27FC236}">
                <a16:creationId xmlns:a16="http://schemas.microsoft.com/office/drawing/2014/main" id="{1C927B46-786F-4A82-9947-C0D333A0ECE2}"/>
              </a:ext>
            </a:extLst>
          </p:cNvPr>
          <p:cNvSpPr>
            <a:spLocks noGrp="1"/>
          </p:cNvSpPr>
          <p:nvPr>
            <p:ph type="body" sz="quarter" idx="10"/>
          </p:nvPr>
        </p:nvSpPr>
        <p:spPr>
          <a:xfrm>
            <a:off x="457200" y="2286000"/>
            <a:ext cx="4038600" cy="1143000"/>
          </a:xfrm>
        </p:spPr>
        <p:txBody>
          <a:bodyPr/>
          <a:lstStyle>
            <a:lvl1pPr marL="0" indent="0">
              <a:buFontTx/>
              <a:buNone/>
              <a:defRPr/>
            </a:lvl1pPr>
          </a:lstStyle>
          <a:p>
            <a:pPr lvl="0"/>
            <a:r>
              <a:rPr lang="en-US"/>
              <a:t>Click to edit Master text styles</a:t>
            </a:r>
          </a:p>
        </p:txBody>
      </p:sp>
      <p:sp>
        <p:nvSpPr>
          <p:cNvPr id="6" name="Text Placeholder 5">
            <a:extLst>
              <a:ext uri="{FF2B5EF4-FFF2-40B4-BE49-F238E27FC236}">
                <a16:creationId xmlns:a16="http://schemas.microsoft.com/office/drawing/2014/main" id="{E9CB63A9-4DB7-4346-82A1-7C6918CA90F3}"/>
              </a:ext>
            </a:extLst>
          </p:cNvPr>
          <p:cNvSpPr>
            <a:spLocks noGrp="1"/>
          </p:cNvSpPr>
          <p:nvPr>
            <p:ph type="body" sz="quarter" idx="11"/>
          </p:nvPr>
        </p:nvSpPr>
        <p:spPr>
          <a:xfrm>
            <a:off x="4724400" y="1143000"/>
            <a:ext cx="6858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59847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11274553" cy="914400"/>
          </a:xfrm>
        </p:spPr>
        <p:txBody>
          <a:bodyPr/>
          <a:lstStyle/>
          <a:p>
            <a:r>
              <a:rPr lang="en-US"/>
              <a:t>Click to edit Master title style</a:t>
            </a:r>
          </a:p>
        </p:txBody>
      </p:sp>
      <p:sp>
        <p:nvSpPr>
          <p:cNvPr id="3" name="Content Placeholder 2"/>
          <p:cNvSpPr>
            <a:spLocks noGrp="1"/>
          </p:cNvSpPr>
          <p:nvPr>
            <p:ph idx="1"/>
          </p:nvPr>
        </p:nvSpPr>
        <p:spPr>
          <a:xfrm>
            <a:off x="457198" y="2286001"/>
            <a:ext cx="11274554" cy="3428999"/>
          </a:xfrm>
        </p:spPr>
        <p:txBody>
          <a:bodyPr/>
          <a:lstStyle>
            <a:lvl1pPr>
              <a:defRPr sz="21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447925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mple Talking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C915B90-BB0F-4DA8-A1B1-C896C36987BC}"/>
              </a:ext>
            </a:extLst>
          </p:cNvPr>
          <p:cNvSpPr>
            <a:spLocks noGrp="1"/>
          </p:cNvSpPr>
          <p:nvPr>
            <p:ph type="body" sz="quarter" idx="12"/>
          </p:nvPr>
        </p:nvSpPr>
        <p:spPr>
          <a:xfrm>
            <a:off x="507578" y="2762166"/>
            <a:ext cx="2286000" cy="2286000"/>
          </a:xfrm>
          <a:prstGeom prst="flowChartConnector">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2">
            <a:extLst>
              <a:ext uri="{FF2B5EF4-FFF2-40B4-BE49-F238E27FC236}">
                <a16:creationId xmlns:a16="http://schemas.microsoft.com/office/drawing/2014/main" id="{76B217E6-3228-437A-B048-F30B3CE9C29A}"/>
              </a:ext>
            </a:extLst>
          </p:cNvPr>
          <p:cNvSpPr>
            <a:spLocks noGrp="1"/>
          </p:cNvSpPr>
          <p:nvPr>
            <p:ph type="body" sz="quarter" idx="13"/>
          </p:nvPr>
        </p:nvSpPr>
        <p:spPr>
          <a:xfrm>
            <a:off x="3508413" y="2743200"/>
            <a:ext cx="2286000" cy="2286000"/>
          </a:xfrm>
          <a:prstGeom prst="flowChartConnector">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Text Placeholder 2">
            <a:extLst>
              <a:ext uri="{FF2B5EF4-FFF2-40B4-BE49-F238E27FC236}">
                <a16:creationId xmlns:a16="http://schemas.microsoft.com/office/drawing/2014/main" id="{28CC1131-2113-45A7-91AB-D3C40C4A4455}"/>
              </a:ext>
            </a:extLst>
          </p:cNvPr>
          <p:cNvSpPr>
            <a:spLocks noGrp="1"/>
          </p:cNvSpPr>
          <p:nvPr>
            <p:ph type="body" sz="quarter" idx="14"/>
          </p:nvPr>
        </p:nvSpPr>
        <p:spPr>
          <a:xfrm>
            <a:off x="6509248" y="2771648"/>
            <a:ext cx="2286000" cy="2286000"/>
          </a:xfrm>
          <a:prstGeom prst="flowChartConnector">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08A674CF-D88F-435A-9367-3CC2825194A6}"/>
              </a:ext>
            </a:extLst>
          </p:cNvPr>
          <p:cNvSpPr>
            <a:spLocks noGrp="1"/>
          </p:cNvSpPr>
          <p:nvPr>
            <p:ph type="body" sz="quarter" idx="15"/>
          </p:nvPr>
        </p:nvSpPr>
        <p:spPr>
          <a:xfrm>
            <a:off x="9510083" y="2752683"/>
            <a:ext cx="2286000" cy="2286000"/>
          </a:xfrm>
          <a:prstGeom prst="flowChartConnector">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6198383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low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11274552" cy="685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915B90-BB0F-4DA8-A1B1-C896C36987BC}"/>
              </a:ext>
            </a:extLst>
          </p:cNvPr>
          <p:cNvSpPr>
            <a:spLocks noGrp="1"/>
          </p:cNvSpPr>
          <p:nvPr>
            <p:ph type="body" sz="quarter" idx="12"/>
          </p:nvPr>
        </p:nvSpPr>
        <p:spPr>
          <a:xfrm>
            <a:off x="4859793" y="2057400"/>
            <a:ext cx="1645920" cy="914400"/>
          </a:xfrm>
          <a:prstGeom prst="rect">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2">
            <a:extLst>
              <a:ext uri="{FF2B5EF4-FFF2-40B4-BE49-F238E27FC236}">
                <a16:creationId xmlns:a16="http://schemas.microsoft.com/office/drawing/2014/main" id="{76B217E6-3228-437A-B048-F30B3CE9C29A}"/>
              </a:ext>
            </a:extLst>
          </p:cNvPr>
          <p:cNvSpPr>
            <a:spLocks noGrp="1"/>
          </p:cNvSpPr>
          <p:nvPr>
            <p:ph type="body" sz="quarter" idx="13"/>
          </p:nvPr>
        </p:nvSpPr>
        <p:spPr>
          <a:xfrm>
            <a:off x="3725366" y="3331029"/>
            <a:ext cx="1645920" cy="914400"/>
          </a:xfrm>
          <a:prstGeom prst="rect">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Text Placeholder 2">
            <a:extLst>
              <a:ext uri="{FF2B5EF4-FFF2-40B4-BE49-F238E27FC236}">
                <a16:creationId xmlns:a16="http://schemas.microsoft.com/office/drawing/2014/main" id="{28CC1131-2113-45A7-91AB-D3C40C4A4455}"/>
              </a:ext>
            </a:extLst>
          </p:cNvPr>
          <p:cNvSpPr>
            <a:spLocks noGrp="1"/>
          </p:cNvSpPr>
          <p:nvPr>
            <p:ph type="body" sz="quarter" idx="14"/>
          </p:nvPr>
        </p:nvSpPr>
        <p:spPr>
          <a:xfrm>
            <a:off x="6096000" y="3403437"/>
            <a:ext cx="1645920" cy="914400"/>
          </a:xfrm>
          <a:prstGeom prst="rect">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08A674CF-D88F-435A-9367-3CC2825194A6}"/>
              </a:ext>
            </a:extLst>
          </p:cNvPr>
          <p:cNvSpPr>
            <a:spLocks noGrp="1"/>
          </p:cNvSpPr>
          <p:nvPr>
            <p:ph type="body" sz="quarter" idx="15"/>
          </p:nvPr>
        </p:nvSpPr>
        <p:spPr>
          <a:xfrm>
            <a:off x="2475238" y="4775037"/>
            <a:ext cx="1645920" cy="914400"/>
          </a:xfrm>
          <a:prstGeom prst="rect">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Text Placeholder 2">
            <a:extLst>
              <a:ext uri="{FF2B5EF4-FFF2-40B4-BE49-F238E27FC236}">
                <a16:creationId xmlns:a16="http://schemas.microsoft.com/office/drawing/2014/main" id="{E22FCD33-1B02-44CF-A28F-CA9D08E4E199}"/>
              </a:ext>
            </a:extLst>
          </p:cNvPr>
          <p:cNvSpPr>
            <a:spLocks noGrp="1"/>
          </p:cNvSpPr>
          <p:nvPr>
            <p:ph type="body" sz="quarter" idx="16"/>
          </p:nvPr>
        </p:nvSpPr>
        <p:spPr>
          <a:xfrm>
            <a:off x="4857119" y="4775037"/>
            <a:ext cx="1645920" cy="914400"/>
          </a:xfrm>
          <a:prstGeom prst="rect">
            <a:avLst/>
          </a:prstGeom>
          <a:solidFill>
            <a:srgbClr val="21A42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Text Placeholder 2">
            <a:extLst>
              <a:ext uri="{FF2B5EF4-FFF2-40B4-BE49-F238E27FC236}">
                <a16:creationId xmlns:a16="http://schemas.microsoft.com/office/drawing/2014/main" id="{3CAFC150-72C3-4F8F-8518-76DE69D3021D}"/>
              </a:ext>
            </a:extLst>
          </p:cNvPr>
          <p:cNvSpPr>
            <a:spLocks noGrp="1"/>
          </p:cNvSpPr>
          <p:nvPr>
            <p:ph type="body" sz="quarter" idx="17"/>
          </p:nvPr>
        </p:nvSpPr>
        <p:spPr>
          <a:xfrm>
            <a:off x="7239000" y="4749474"/>
            <a:ext cx="1645920" cy="914400"/>
          </a:xfrm>
          <a:prstGeom prst="rect">
            <a:avLst/>
          </a:prstGeom>
          <a:solidFill>
            <a:srgbClr val="54B82D"/>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A6EC57F-8AF9-49DE-9210-729D9317CA41}"/>
              </a:ext>
            </a:extLst>
          </p:cNvPr>
          <p:cNvCxnSpPr>
            <a:stCxn id="3" idx="2"/>
            <a:endCxn id="4" idx="0"/>
          </p:cNvCxnSpPr>
          <p:nvPr userDrawn="1"/>
        </p:nvCxnSpPr>
        <p:spPr>
          <a:xfrm flipH="1">
            <a:off x="4548326" y="2971800"/>
            <a:ext cx="1134427" cy="359229"/>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DD82DD-BB6E-42E4-9F1A-8EB37E739D98}"/>
              </a:ext>
            </a:extLst>
          </p:cNvPr>
          <p:cNvCxnSpPr>
            <a:stCxn id="3" idx="2"/>
            <a:endCxn id="5" idx="0"/>
          </p:cNvCxnSpPr>
          <p:nvPr userDrawn="1"/>
        </p:nvCxnSpPr>
        <p:spPr>
          <a:xfrm>
            <a:off x="5682753" y="2971800"/>
            <a:ext cx="1236207" cy="431637"/>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35053D-84FB-4FE8-BEFD-004851DC45D8}"/>
              </a:ext>
            </a:extLst>
          </p:cNvPr>
          <p:cNvCxnSpPr>
            <a:stCxn id="4" idx="2"/>
          </p:cNvCxnSpPr>
          <p:nvPr userDrawn="1"/>
        </p:nvCxnSpPr>
        <p:spPr>
          <a:xfrm flipH="1">
            <a:off x="3298198" y="4245429"/>
            <a:ext cx="1250128" cy="525879"/>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7C103B-483F-4599-B861-3129D9B439D6}"/>
              </a:ext>
            </a:extLst>
          </p:cNvPr>
          <p:cNvCxnSpPr>
            <a:stCxn id="4" idx="2"/>
            <a:endCxn id="7" idx="0"/>
          </p:cNvCxnSpPr>
          <p:nvPr userDrawn="1"/>
        </p:nvCxnSpPr>
        <p:spPr>
          <a:xfrm>
            <a:off x="4548326" y="4245429"/>
            <a:ext cx="1131753" cy="529608"/>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D64769-EA93-4316-9AD8-1FB16A4ACBA7}"/>
              </a:ext>
            </a:extLst>
          </p:cNvPr>
          <p:cNvCxnSpPr>
            <a:stCxn id="5" idx="2"/>
            <a:endCxn id="7" idx="0"/>
          </p:cNvCxnSpPr>
          <p:nvPr userDrawn="1"/>
        </p:nvCxnSpPr>
        <p:spPr>
          <a:xfrm flipH="1">
            <a:off x="5680079" y="4317837"/>
            <a:ext cx="1238881" cy="457200"/>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51506C-9A75-4C0D-88B5-D5CF0C60AB8F}"/>
              </a:ext>
            </a:extLst>
          </p:cNvPr>
          <p:cNvCxnSpPr>
            <a:stCxn id="5" idx="2"/>
            <a:endCxn id="8" idx="0"/>
          </p:cNvCxnSpPr>
          <p:nvPr userDrawn="1"/>
        </p:nvCxnSpPr>
        <p:spPr>
          <a:xfrm>
            <a:off x="6918960" y="4317837"/>
            <a:ext cx="1143000" cy="431637"/>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48273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3932237" cy="1371600"/>
          </a:xfrm>
        </p:spPr>
        <p:txBody>
          <a:bodyPr/>
          <a:lstStyle/>
          <a:p>
            <a:r>
              <a:rPr lang="en-US"/>
              <a:t>Click to edit Master title style</a:t>
            </a:r>
          </a:p>
        </p:txBody>
      </p:sp>
      <p:sp>
        <p:nvSpPr>
          <p:cNvPr id="9" name="Text Placeholder 3"/>
          <p:cNvSpPr>
            <a:spLocks noGrp="1"/>
          </p:cNvSpPr>
          <p:nvPr>
            <p:ph type="body" sz="half" idx="10"/>
          </p:nvPr>
        </p:nvSpPr>
        <p:spPr>
          <a:xfrm>
            <a:off x="457200" y="2743200"/>
            <a:ext cx="3932237" cy="29718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3973828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3932237" cy="1371600"/>
          </a:xfrm>
        </p:spPr>
        <p:txBody>
          <a:bodyPr/>
          <a:lstStyle/>
          <a:p>
            <a:r>
              <a:rPr lang="en-US"/>
              <a:t>Click to edit Master title style</a:t>
            </a:r>
          </a:p>
        </p:txBody>
      </p:sp>
      <p:sp>
        <p:nvSpPr>
          <p:cNvPr id="3" name="Content Placeholder 2"/>
          <p:cNvSpPr>
            <a:spLocks noGrp="1"/>
          </p:cNvSpPr>
          <p:nvPr>
            <p:ph idx="1"/>
          </p:nvPr>
        </p:nvSpPr>
        <p:spPr>
          <a:xfrm>
            <a:off x="4953000" y="1371601"/>
            <a:ext cx="6778752" cy="4343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743200"/>
            <a:ext cx="3932237" cy="29718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3320721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p:cNvSpPr>
            <a:spLocks noGrp="1"/>
          </p:cNvSpPr>
          <p:nvPr>
            <p:ph type="ctrTitle"/>
          </p:nvPr>
        </p:nvSpPr>
        <p:spPr>
          <a:xfrm>
            <a:off x="457200" y="1600199"/>
            <a:ext cx="11274552" cy="1909763"/>
          </a:xfrm>
        </p:spPr>
        <p:txBody>
          <a:bodyPr lIns="0" tIns="0" rIns="0" bIns="0" anchor="t"/>
          <a:lstStyle>
            <a:lvl1pPr algn="l">
              <a:lnSpc>
                <a:spcPts val="6000"/>
              </a:lnSpc>
              <a:defRPr sz="6000">
                <a:solidFill>
                  <a:schemeClr val="tx2"/>
                </a:solidFill>
              </a:defRPr>
            </a:lvl1pPr>
          </a:lstStyle>
          <a:p>
            <a:r>
              <a:rPr lang="en-US"/>
              <a:t>Click to edit Master title style</a:t>
            </a:r>
          </a:p>
        </p:txBody>
      </p:sp>
      <p:sp>
        <p:nvSpPr>
          <p:cNvPr id="11"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1776213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11274552" cy="1371600"/>
          </a:xfrm>
        </p:spPr>
        <p:txBody>
          <a:bodyPr/>
          <a:lstStyle/>
          <a:p>
            <a:r>
              <a:rPr lang="en-US"/>
              <a:t>Click to edit Master title style</a:t>
            </a:r>
          </a:p>
        </p:txBody>
      </p:sp>
      <p:sp>
        <p:nvSpPr>
          <p:cNvPr id="3" name="Content Placeholder 2"/>
          <p:cNvSpPr>
            <a:spLocks noGrp="1"/>
          </p:cNvSpPr>
          <p:nvPr>
            <p:ph sz="half" idx="1"/>
          </p:nvPr>
        </p:nvSpPr>
        <p:spPr>
          <a:xfrm>
            <a:off x="457200" y="2743200"/>
            <a:ext cx="542239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9360" y="2743200"/>
            <a:ext cx="542239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56138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11274552" cy="914400"/>
          </a:xfrm>
        </p:spPr>
        <p:txBody>
          <a:bodyPr/>
          <a:lstStyle/>
          <a:p>
            <a:r>
              <a:rPr lang="en-US"/>
              <a:t>Click to edit Master title style</a:t>
            </a:r>
          </a:p>
        </p:txBody>
      </p:sp>
      <p:sp>
        <p:nvSpPr>
          <p:cNvPr id="3" name="Text Placeholder 2"/>
          <p:cNvSpPr>
            <a:spLocks noGrp="1"/>
          </p:cNvSpPr>
          <p:nvPr>
            <p:ph type="body" idx="1"/>
          </p:nvPr>
        </p:nvSpPr>
        <p:spPr>
          <a:xfrm>
            <a:off x="457199" y="2286000"/>
            <a:ext cx="5422392" cy="457200"/>
          </a:xfrm>
        </p:spPr>
        <p:txBody>
          <a:bodyPr anchor="t" anchorCtr="0"/>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199" y="2753139"/>
            <a:ext cx="542239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9360" y="2286000"/>
            <a:ext cx="5422392" cy="457200"/>
          </a:xfrm>
        </p:spPr>
        <p:txBody>
          <a:bodyPr anchor="t" anchorCtr="0"/>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360" y="2753139"/>
            <a:ext cx="5422392" cy="3190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060233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932237" cy="1600200"/>
          </a:xfrm>
        </p:spPr>
        <p:txBody>
          <a:bodyPr anchor="t" anchorCtr="0">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5183188" y="1371600"/>
            <a:ext cx="6519672" cy="4343399"/>
          </a:xfrm>
        </p:spPr>
        <p:txBody>
          <a:bodyPr/>
          <a:lstStyle>
            <a:lvl1pPr>
              <a:defRPr sz="2400"/>
            </a:lvl1pPr>
            <a:lvl2pPr>
              <a:defRPr sz="2100"/>
            </a:lvl2pPr>
            <a:lvl3pPr>
              <a:defRPr sz="1800"/>
            </a:lvl3pPr>
            <a:lvl4pPr>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71800"/>
            <a:ext cx="3932237" cy="27432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1558811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932237" cy="1600200"/>
          </a:xfrm>
        </p:spPr>
        <p:txBody>
          <a:bodyPr anchor="t" anchorCtr="0">
            <a:normAutofit/>
          </a:bodyPr>
          <a:lstStyle>
            <a:lvl1pPr>
              <a:defRPr sz="3600"/>
            </a:lvl1pPr>
          </a:lstStyle>
          <a:p>
            <a:r>
              <a:rPr lang="en-US"/>
              <a:t>Click to edit Master title style</a:t>
            </a:r>
          </a:p>
        </p:txBody>
      </p:sp>
      <p:sp>
        <p:nvSpPr>
          <p:cNvPr id="3" name="Picture Placeholder 2"/>
          <p:cNvSpPr>
            <a:spLocks noGrp="1"/>
          </p:cNvSpPr>
          <p:nvPr>
            <p:ph type="pic" idx="1"/>
          </p:nvPr>
        </p:nvSpPr>
        <p:spPr>
          <a:xfrm>
            <a:off x="5181600" y="457200"/>
            <a:ext cx="6519672" cy="5257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971800"/>
            <a:ext cx="3932237" cy="27432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369339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a:srcRect/>
          <a:stretch>
            <a:fillRect/>
          </a:stretch>
        </p:blipFill>
        <p:spPr>
          <a:xfrm>
            <a:off x="3371850" y="2000250"/>
            <a:ext cx="5448300" cy="2857500"/>
          </a:xfrm>
          <a:prstGeom prst="rect">
            <a:avLst/>
          </a:prstGeom>
        </p:spPr>
      </p:pic>
    </p:spTree>
    <p:custDataLst>
      <p:tags r:id="rId1"/>
    </p:custDataLst>
    <p:extLst>
      <p:ext uri="{BB962C8B-B14F-4D97-AF65-F5344CB8AC3E}">
        <p14:creationId xmlns:p14="http://schemas.microsoft.com/office/powerpoint/2010/main" val="244370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1633536"/>
            <a:ext cx="12192000" cy="3886200"/>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p:nvPr>
        </p:nvSpPr>
        <p:spPr>
          <a:xfrm>
            <a:off x="457200" y="2057400"/>
            <a:ext cx="11274552" cy="1452562"/>
          </a:xfrm>
        </p:spPr>
        <p:txBody>
          <a:bodyPr lIns="0" tIns="0" rIns="0" bIns="0" anchor="t"/>
          <a:lstStyle>
            <a:lvl1pPr algn="l">
              <a:lnSpc>
                <a:spcPts val="6000"/>
              </a:lnSpc>
              <a:defRPr sz="6000">
                <a:solidFill>
                  <a:schemeClr val="tx1"/>
                </a:solidFill>
              </a:defRPr>
            </a:lvl1pPr>
          </a:lstStyle>
          <a:p>
            <a:r>
              <a:rPr lang="en-US"/>
              <a:t>Click to edit Master title style</a:t>
            </a:r>
            <a:endParaRPr lang="en-US" dirty="0"/>
          </a:p>
        </p:txBody>
      </p:sp>
      <p:sp>
        <p:nvSpPr>
          <p:cNvPr id="9"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4"/>
          <a:srcRect/>
          <a:stretch>
            <a:fillRect/>
          </a:stretch>
        </p:blipFill>
        <p:spPr>
          <a:xfrm>
            <a:off x="457200" y="367964"/>
            <a:ext cx="1765061" cy="548640"/>
          </a:xfrm>
          <a:prstGeom prst="rect">
            <a:avLst/>
          </a:prstGeom>
        </p:spPr>
      </p:pic>
      <p:sp>
        <p:nvSpPr>
          <p:cNvPr id="10" name="Rectangle 9"/>
          <p:cNvSpPr/>
          <p:nvPr userDrawn="1"/>
        </p:nvSpPr>
        <p:spPr>
          <a:xfrm>
            <a:off x="9525" y="1578768"/>
            <a:ext cx="12192000" cy="761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10800000">
            <a:off x="9525" y="5461000"/>
            <a:ext cx="12192000" cy="761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29917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rcRect/>
          <a:stretch>
            <a:fillRect/>
          </a:stretch>
        </p:blipFill>
        <p:spPr>
          <a:xfrm>
            <a:off x="4724400" y="2057400"/>
            <a:ext cx="2743200" cy="2743200"/>
          </a:xfrm>
          <a:prstGeom prst="rect">
            <a:avLst/>
          </a:prstGeom>
        </p:spPr>
      </p:pic>
    </p:spTree>
    <p:custDataLst>
      <p:tags r:id="rId1"/>
    </p:custDataLst>
    <p:extLst>
      <p:ext uri="{BB962C8B-B14F-4D97-AF65-F5344CB8AC3E}">
        <p14:creationId xmlns:p14="http://schemas.microsoft.com/office/powerpoint/2010/main" val="3041615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1633536"/>
            <a:ext cx="12192000" cy="3886200"/>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p:nvPr>
        </p:nvSpPr>
        <p:spPr>
          <a:xfrm>
            <a:off x="457200" y="2057400"/>
            <a:ext cx="11274552" cy="1452562"/>
          </a:xfrm>
        </p:spPr>
        <p:txBody>
          <a:bodyPr lIns="0" tIns="0" rIns="0" bIns="0" anchor="t"/>
          <a:lstStyle>
            <a:lvl1pPr algn="l">
              <a:lnSpc>
                <a:spcPts val="6000"/>
              </a:lnSpc>
              <a:defRPr sz="6000">
                <a:solidFill>
                  <a:schemeClr val="tx1"/>
                </a:solidFill>
              </a:defRPr>
            </a:lvl1pPr>
          </a:lstStyle>
          <a:p>
            <a:r>
              <a:rPr lang="en-US"/>
              <a:t>Click to edit Master title style</a:t>
            </a:r>
            <a:endParaRPr lang="en-US" dirty="0"/>
          </a:p>
        </p:txBody>
      </p:sp>
      <p:sp>
        <p:nvSpPr>
          <p:cNvPr id="9"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4"/>
          <a:srcRect/>
          <a:stretch>
            <a:fillRect/>
          </a:stretch>
        </p:blipFill>
        <p:spPr>
          <a:xfrm>
            <a:off x="457200" y="367964"/>
            <a:ext cx="1765061" cy="548640"/>
          </a:xfrm>
          <a:prstGeom prst="rect">
            <a:avLst/>
          </a:prstGeom>
        </p:spPr>
      </p:pic>
      <p:sp>
        <p:nvSpPr>
          <p:cNvPr id="10" name="Rectangle 9"/>
          <p:cNvSpPr/>
          <p:nvPr userDrawn="1"/>
        </p:nvSpPr>
        <p:spPr>
          <a:xfrm>
            <a:off x="9525" y="1578768"/>
            <a:ext cx="12192000" cy="761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10800000">
            <a:off x="9525" y="5461000"/>
            <a:ext cx="12192000" cy="761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34536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1633536"/>
            <a:ext cx="12192000" cy="3886200"/>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p:nvPr>
        </p:nvSpPr>
        <p:spPr>
          <a:xfrm>
            <a:off x="457200" y="2057400"/>
            <a:ext cx="11274552" cy="1452562"/>
          </a:xfrm>
        </p:spPr>
        <p:txBody>
          <a:bodyPr lIns="0" tIns="0" rIns="0" bIns="0" anchor="t"/>
          <a:lstStyle>
            <a:lvl1pPr algn="l">
              <a:lnSpc>
                <a:spcPts val="6000"/>
              </a:lnSpc>
              <a:defRPr sz="6000">
                <a:solidFill>
                  <a:schemeClr val="tx1"/>
                </a:solidFill>
              </a:defRPr>
            </a:lvl1pPr>
          </a:lstStyle>
          <a:p>
            <a:r>
              <a:rPr lang="en-US"/>
              <a:t>Click to edit Master title style</a:t>
            </a:r>
            <a:endParaRPr lang="en-US" dirty="0"/>
          </a:p>
        </p:txBody>
      </p:sp>
      <p:sp>
        <p:nvSpPr>
          <p:cNvPr id="9"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4"/>
          <a:srcRect/>
          <a:stretch>
            <a:fillRect/>
          </a:stretch>
        </p:blipFill>
        <p:spPr>
          <a:xfrm>
            <a:off x="457200" y="367964"/>
            <a:ext cx="1765061" cy="548640"/>
          </a:xfrm>
          <a:prstGeom prst="rect">
            <a:avLst/>
          </a:prstGeom>
        </p:spPr>
      </p:pic>
      <p:sp>
        <p:nvSpPr>
          <p:cNvPr id="10" name="Rectangle 9"/>
          <p:cNvSpPr/>
          <p:nvPr userDrawn="1"/>
        </p:nvSpPr>
        <p:spPr>
          <a:xfrm>
            <a:off x="9525" y="1578768"/>
            <a:ext cx="12192000" cy="761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10800000">
            <a:off x="9525" y="5461000"/>
            <a:ext cx="12192000" cy="761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48762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Titles Are Bes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3419E3CB-2297-4754-8CF6-0532C7812AED}"/>
              </a:ext>
            </a:extLst>
          </p:cNvPr>
          <p:cNvSpPr>
            <a:spLocks noGrp="1"/>
          </p:cNvSpPr>
          <p:nvPr>
            <p:ph type="body" sz="half" idx="11"/>
          </p:nvPr>
        </p:nvSpPr>
        <p:spPr>
          <a:xfrm>
            <a:off x="500192" y="3346104"/>
            <a:ext cx="3767009" cy="914401"/>
          </a:xfrm>
        </p:spPr>
        <p:txBody>
          <a:bodyPr/>
          <a:lstStyle>
            <a:lvl1pPr marL="0" indent="0">
              <a:buFontTx/>
              <a:buNone/>
              <a:defRPr/>
            </a:lvl1pPr>
          </a:lstStyle>
          <a:p>
            <a:pPr lvl="0"/>
            <a:r>
              <a:rPr lang="en-US"/>
              <a:t>Click to edit Master text styles</a:t>
            </a:r>
          </a:p>
        </p:txBody>
      </p:sp>
      <p:sp>
        <p:nvSpPr>
          <p:cNvPr id="3" name="Text Placeholder 2">
            <a:extLst>
              <a:ext uri="{FF2B5EF4-FFF2-40B4-BE49-F238E27FC236}">
                <a16:creationId xmlns:a16="http://schemas.microsoft.com/office/drawing/2014/main" id="{DA35732A-BD52-4243-8747-712A43867D3E}"/>
              </a:ext>
            </a:extLst>
          </p:cNvPr>
          <p:cNvSpPr>
            <a:spLocks noGrp="1"/>
          </p:cNvSpPr>
          <p:nvPr>
            <p:ph type="body" sz="quarter" idx="12"/>
          </p:nvPr>
        </p:nvSpPr>
        <p:spPr>
          <a:xfrm>
            <a:off x="4470581" y="1543305"/>
            <a:ext cx="1627632" cy="1627632"/>
          </a:xfrm>
          <a:prstGeom prst="flowChartConnector">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EB36F5E5-B817-4E0B-9BAA-82D7019A61DD}"/>
              </a:ext>
            </a:extLst>
          </p:cNvPr>
          <p:cNvSpPr>
            <a:spLocks noGrp="1"/>
          </p:cNvSpPr>
          <p:nvPr>
            <p:ph type="body" sz="quarter" idx="13"/>
          </p:nvPr>
        </p:nvSpPr>
        <p:spPr>
          <a:xfrm>
            <a:off x="6324244" y="1571753"/>
            <a:ext cx="1627632" cy="1627632"/>
          </a:xfrm>
          <a:prstGeom prst="flowChartConnector">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Text Placeholder 2">
            <a:extLst>
              <a:ext uri="{FF2B5EF4-FFF2-40B4-BE49-F238E27FC236}">
                <a16:creationId xmlns:a16="http://schemas.microsoft.com/office/drawing/2014/main" id="{77404FFA-601F-4E39-910D-F93A280FA9DD}"/>
              </a:ext>
            </a:extLst>
          </p:cNvPr>
          <p:cNvSpPr>
            <a:spLocks noGrp="1"/>
          </p:cNvSpPr>
          <p:nvPr>
            <p:ph type="body" sz="quarter" idx="14"/>
          </p:nvPr>
        </p:nvSpPr>
        <p:spPr>
          <a:xfrm>
            <a:off x="8177170" y="1514857"/>
            <a:ext cx="1627632" cy="1627632"/>
          </a:xfrm>
          <a:prstGeom prst="flowChartConnector">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Text Placeholder 2">
            <a:extLst>
              <a:ext uri="{FF2B5EF4-FFF2-40B4-BE49-F238E27FC236}">
                <a16:creationId xmlns:a16="http://schemas.microsoft.com/office/drawing/2014/main" id="{BC7ECB93-8BB9-4F74-B120-1B03727DCAAE}"/>
              </a:ext>
            </a:extLst>
          </p:cNvPr>
          <p:cNvSpPr>
            <a:spLocks noGrp="1"/>
          </p:cNvSpPr>
          <p:nvPr>
            <p:ph type="body" sz="quarter" idx="15"/>
          </p:nvPr>
        </p:nvSpPr>
        <p:spPr>
          <a:xfrm>
            <a:off x="10031571" y="1514857"/>
            <a:ext cx="1627632" cy="1627632"/>
          </a:xfrm>
          <a:prstGeom prst="flowChartConnector">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2">
            <a:extLst>
              <a:ext uri="{FF2B5EF4-FFF2-40B4-BE49-F238E27FC236}">
                <a16:creationId xmlns:a16="http://schemas.microsoft.com/office/drawing/2014/main" id="{1C10507C-D634-4C1E-BEAC-5FAEB4CDA9D0}"/>
              </a:ext>
            </a:extLst>
          </p:cNvPr>
          <p:cNvSpPr>
            <a:spLocks noGrp="1"/>
          </p:cNvSpPr>
          <p:nvPr>
            <p:ph type="body" sz="quarter" idx="16"/>
          </p:nvPr>
        </p:nvSpPr>
        <p:spPr>
          <a:xfrm>
            <a:off x="5508953" y="3417351"/>
            <a:ext cx="1627632" cy="1627632"/>
          </a:xfrm>
          <a:prstGeom prst="flowChartConnector">
            <a:avLst/>
          </a:prstGeom>
          <a:solidFill>
            <a:srgbClr val="21A42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2">
            <a:extLst>
              <a:ext uri="{FF2B5EF4-FFF2-40B4-BE49-F238E27FC236}">
                <a16:creationId xmlns:a16="http://schemas.microsoft.com/office/drawing/2014/main" id="{B26543A5-67EE-4C9A-A052-F3FF9C196866}"/>
              </a:ext>
            </a:extLst>
          </p:cNvPr>
          <p:cNvSpPr>
            <a:spLocks noGrp="1"/>
          </p:cNvSpPr>
          <p:nvPr>
            <p:ph type="body" sz="quarter" idx="17"/>
          </p:nvPr>
        </p:nvSpPr>
        <p:spPr>
          <a:xfrm>
            <a:off x="7363354" y="3460022"/>
            <a:ext cx="1627632" cy="1627632"/>
          </a:xfrm>
          <a:prstGeom prst="flowChartConnector">
            <a:avLst/>
          </a:prstGeom>
          <a:solidFill>
            <a:srgbClr val="54B82D"/>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4" name="Text Placeholder 2">
            <a:extLst>
              <a:ext uri="{FF2B5EF4-FFF2-40B4-BE49-F238E27FC236}">
                <a16:creationId xmlns:a16="http://schemas.microsoft.com/office/drawing/2014/main" id="{2849BBA9-E64D-45E6-8441-CD6EC6A11F47}"/>
              </a:ext>
            </a:extLst>
          </p:cNvPr>
          <p:cNvSpPr>
            <a:spLocks noGrp="1"/>
          </p:cNvSpPr>
          <p:nvPr>
            <p:ph type="body" sz="quarter" idx="18"/>
          </p:nvPr>
        </p:nvSpPr>
        <p:spPr>
          <a:xfrm>
            <a:off x="9217755" y="3374679"/>
            <a:ext cx="1627632" cy="1627632"/>
          </a:xfrm>
          <a:prstGeom prst="flowChartConnector">
            <a:avLst/>
          </a:prstGeom>
          <a:solidFill>
            <a:srgbClr val="8DC63F"/>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6">
            <a:extLst>
              <a:ext uri="{FF2B5EF4-FFF2-40B4-BE49-F238E27FC236}">
                <a16:creationId xmlns:a16="http://schemas.microsoft.com/office/drawing/2014/main" id="{C71E4DEA-C39B-4756-8E21-94E3767FCFC1}"/>
              </a:ext>
            </a:extLst>
          </p:cNvPr>
          <p:cNvSpPr>
            <a:spLocks noGrp="1"/>
          </p:cNvSpPr>
          <p:nvPr>
            <p:ph type="body" sz="quarter" idx="19"/>
          </p:nvPr>
        </p:nvSpPr>
        <p:spPr>
          <a:xfrm>
            <a:off x="500192" y="1600201"/>
            <a:ext cx="3767008" cy="914400"/>
          </a:xfrm>
        </p:spPr>
        <p:txBody>
          <a:bodyPr>
            <a:noAutofit/>
          </a:bodyPr>
          <a:lstStyle>
            <a:lvl1pPr marL="0" indent="0">
              <a:buFontTx/>
              <a:buNone/>
              <a:defRPr sz="3600" b="1">
                <a:latin typeface="+mj-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350466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metimes a List is B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C83C-7488-49C5-82F9-8BCDAC1B1E42}"/>
              </a:ext>
            </a:extLst>
          </p:cNvPr>
          <p:cNvSpPr>
            <a:spLocks noGrp="1"/>
          </p:cNvSpPr>
          <p:nvPr>
            <p:ph type="title"/>
          </p:nvPr>
        </p:nvSpPr>
        <p:spPr>
          <a:xfrm>
            <a:off x="457200" y="1143000"/>
            <a:ext cx="4038600" cy="914400"/>
          </a:xfrm>
        </p:spPr>
        <p:txBody>
          <a:bodyPr/>
          <a:lstStyle/>
          <a:p>
            <a:r>
              <a:rPr lang="en-US"/>
              <a:t>Click to edit Master title style</a:t>
            </a:r>
          </a:p>
        </p:txBody>
      </p:sp>
      <p:sp>
        <p:nvSpPr>
          <p:cNvPr id="4" name="Text Placeholder 3">
            <a:extLst>
              <a:ext uri="{FF2B5EF4-FFF2-40B4-BE49-F238E27FC236}">
                <a16:creationId xmlns:a16="http://schemas.microsoft.com/office/drawing/2014/main" id="{1C927B46-786F-4A82-9947-C0D333A0ECE2}"/>
              </a:ext>
            </a:extLst>
          </p:cNvPr>
          <p:cNvSpPr>
            <a:spLocks noGrp="1"/>
          </p:cNvSpPr>
          <p:nvPr>
            <p:ph type="body" sz="quarter" idx="10"/>
          </p:nvPr>
        </p:nvSpPr>
        <p:spPr>
          <a:xfrm>
            <a:off x="457200" y="2286000"/>
            <a:ext cx="4038600" cy="1143000"/>
          </a:xfrm>
        </p:spPr>
        <p:txBody>
          <a:bodyPr/>
          <a:lstStyle>
            <a:lvl1pPr marL="0" indent="0">
              <a:buFontTx/>
              <a:buNone/>
              <a:defRPr/>
            </a:lvl1pPr>
          </a:lstStyle>
          <a:p>
            <a:pPr lvl="0"/>
            <a:r>
              <a:rPr lang="en-US"/>
              <a:t>Click to edit Master text styles</a:t>
            </a:r>
          </a:p>
        </p:txBody>
      </p:sp>
      <p:sp>
        <p:nvSpPr>
          <p:cNvPr id="6" name="Text Placeholder 5">
            <a:extLst>
              <a:ext uri="{FF2B5EF4-FFF2-40B4-BE49-F238E27FC236}">
                <a16:creationId xmlns:a16="http://schemas.microsoft.com/office/drawing/2014/main" id="{E9CB63A9-4DB7-4346-82A1-7C6918CA90F3}"/>
              </a:ext>
            </a:extLst>
          </p:cNvPr>
          <p:cNvSpPr>
            <a:spLocks noGrp="1"/>
          </p:cNvSpPr>
          <p:nvPr>
            <p:ph type="body" sz="quarter" idx="11"/>
          </p:nvPr>
        </p:nvSpPr>
        <p:spPr>
          <a:xfrm>
            <a:off x="4724400" y="1143000"/>
            <a:ext cx="6858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1790000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image" Target="../media/image1.pn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ags" Target="../tags/tag35.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248401"/>
            <a:ext cx="12192000" cy="6095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371600"/>
            <a:ext cx="11274552" cy="91440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57200" y="2285999"/>
            <a:ext cx="11274552" cy="3429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5"/>
          <a:srcRect/>
          <a:stretch>
            <a:fillRect/>
          </a:stretch>
        </p:blipFill>
        <p:spPr>
          <a:xfrm>
            <a:off x="457200" y="367964"/>
            <a:ext cx="1765061" cy="548640"/>
          </a:xfrm>
          <a:prstGeom prst="rect">
            <a:avLst/>
          </a:prstGeom>
        </p:spPr>
      </p:pic>
      <p:sp>
        <p:nvSpPr>
          <p:cNvPr id="5" name="TextBox 4"/>
          <p:cNvSpPr txBox="1"/>
          <p:nvPr userDrawn="1"/>
        </p:nvSpPr>
        <p:spPr>
          <a:xfrm>
            <a:off x="0" y="6444734"/>
            <a:ext cx="3124200" cy="184666"/>
          </a:xfrm>
          <a:prstGeom prst="rect">
            <a:avLst/>
          </a:prstGeom>
          <a:noFill/>
        </p:spPr>
        <p:txBody>
          <a:bodyPr wrap="square" lIns="45720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b="1" dirty="0">
                <a:solidFill>
                  <a:schemeClr val="bg1"/>
                </a:solidFill>
                <a:latin typeface="+mj-lt"/>
                <a:cs typeface="Calibri" panose="020F0502020204030204" pitchFamily="34" charset="0"/>
              </a:rPr>
              <a:t>Smart In Your World</a:t>
            </a:r>
          </a:p>
        </p:txBody>
      </p:sp>
      <p:sp>
        <p:nvSpPr>
          <p:cNvPr id="11" name="TextBox 10"/>
          <p:cNvSpPr txBox="1"/>
          <p:nvPr userDrawn="1"/>
        </p:nvSpPr>
        <p:spPr>
          <a:xfrm>
            <a:off x="9296401" y="6444734"/>
            <a:ext cx="2882774" cy="184666"/>
          </a:xfrm>
          <a:prstGeom prst="rect">
            <a:avLst/>
          </a:prstGeom>
          <a:noFill/>
        </p:spPr>
        <p:txBody>
          <a:bodyPr wrap="square" lIns="0" tIns="0" rIns="457200" bIns="0" rtlCol="0">
            <a:spAutoFit/>
          </a:bodyPr>
          <a:lstStyle/>
          <a:p>
            <a:pPr marL="0" marR="0" lvl="0" indent="0" algn="r" defTabSz="1141413" rtl="0" eaLnBrk="1" fontAlgn="auto" latinLnBrk="0" hangingPunct="1">
              <a:lnSpc>
                <a:spcPct val="100000"/>
              </a:lnSpc>
              <a:spcBef>
                <a:spcPct val="0"/>
              </a:spcBef>
              <a:spcAft>
                <a:spcPct val="0"/>
              </a:spcAft>
              <a:buClrTx/>
              <a:buSzTx/>
              <a:buFontTx/>
              <a:buNone/>
              <a:defRPr/>
            </a:pPr>
            <a:r>
              <a:rPr lang="en-US" sz="1200" b="0" i="0" dirty="0">
                <a:solidFill>
                  <a:schemeClr val="bg1"/>
                </a:solidFill>
                <a:latin typeface="+mn-lt"/>
                <a:cs typeface="Calibri" panose="020F0502020204030204" pitchFamily="34" charset="0"/>
              </a:rPr>
              <a:t>afslaw.com </a:t>
            </a:r>
            <a:r>
              <a:rPr lang="en-US" sz="1200" b="1" i="0" dirty="0">
                <a:solidFill>
                  <a:schemeClr val="bg1"/>
                </a:solidFill>
                <a:latin typeface="+mn-lt"/>
                <a:cs typeface="Calibri" panose="020F0502020204030204" pitchFamily="34" charset="0"/>
              </a:rPr>
              <a:t>| </a:t>
            </a:r>
            <a:fld id="{63CED5E8-C58B-40D0-81B9-3D6C336E3F91}" type="slidenum">
              <a:rPr lang="en-US" sz="1100" b="1" i="0" smtClean="0">
                <a:solidFill>
                  <a:schemeClr val="bg1"/>
                </a:solidFill>
                <a:latin typeface="+mn-lt"/>
                <a:cs typeface="Calibri" panose="020F0502020204030204" pitchFamily="34" charset="0"/>
              </a:rPr>
              <a:t>‹#›</a:t>
            </a:fld>
            <a:endParaRPr lang="en-US" sz="1100" b="1" i="0" dirty="0">
              <a:solidFill>
                <a:schemeClr val="bg1"/>
              </a:solidFill>
              <a:latin typeface="+mn-lt"/>
              <a:cs typeface="Calibri" panose="020F0502020204030204" pitchFamily="34" charset="0"/>
            </a:endParaRPr>
          </a:p>
        </p:txBody>
      </p:sp>
    </p:spTree>
    <p:custDataLst>
      <p:tags r:id="rId34"/>
    </p:custDataLst>
    <p:extLst>
      <p:ext uri="{BB962C8B-B14F-4D97-AF65-F5344CB8AC3E}">
        <p14:creationId xmlns:p14="http://schemas.microsoft.com/office/powerpoint/2010/main" val="385799617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4" r:id="rId3"/>
    <p:sldLayoutId id="2147483678" r:id="rId4"/>
    <p:sldLayoutId id="2147483680" r:id="rId5"/>
    <p:sldLayoutId id="2147483695" r:id="rId6"/>
    <p:sldLayoutId id="2147483696"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49" r:id="rId21"/>
    <p:sldLayoutId id="2147483673" r:id="rId22"/>
    <p:sldLayoutId id="2147483660" r:id="rId23"/>
    <p:sldLayoutId id="2147483674" r:id="rId24"/>
    <p:sldLayoutId id="2147483655" r:id="rId25"/>
    <p:sldLayoutId id="2147483670" r:id="rId26"/>
    <p:sldLayoutId id="2147483671" r:id="rId27"/>
    <p:sldLayoutId id="2147483654" r:id="rId28"/>
    <p:sldLayoutId id="2147483672" r:id="rId29"/>
    <p:sldLayoutId id="2147483650" r:id="rId30"/>
    <p:sldLayoutId id="2147483668" r:id="rId31"/>
    <p:sldLayoutId id="2147483651" r:id="rId32"/>
  </p:sldLayoutIdLs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Calibri" panose="020F050202020403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Calibri" panose="020F050202020403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Calibri" panose="020F050202020403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71600"/>
            <a:ext cx="11274552" cy="91440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57200" y="2285999"/>
            <a:ext cx="11274552" cy="3429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457200" y="6126480"/>
            <a:ext cx="11274552" cy="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1"/>
          <a:srcRect/>
          <a:stretch>
            <a:fillRect/>
          </a:stretch>
        </p:blipFill>
        <p:spPr>
          <a:xfrm>
            <a:off x="457200" y="367964"/>
            <a:ext cx="1765061" cy="548640"/>
          </a:xfrm>
          <a:prstGeom prst="rect">
            <a:avLst/>
          </a:prstGeom>
        </p:spPr>
      </p:pic>
      <p:sp>
        <p:nvSpPr>
          <p:cNvPr id="5" name="TextBox 4"/>
          <p:cNvSpPr txBox="1"/>
          <p:nvPr userDrawn="1"/>
        </p:nvSpPr>
        <p:spPr>
          <a:xfrm>
            <a:off x="0" y="6305370"/>
            <a:ext cx="3124200" cy="184666"/>
          </a:xfrm>
          <a:prstGeom prst="rect">
            <a:avLst/>
          </a:prstGeom>
          <a:noFill/>
        </p:spPr>
        <p:txBody>
          <a:bodyPr wrap="square" lIns="45720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b="1" dirty="0">
                <a:latin typeface="+mj-lt"/>
                <a:cs typeface="Calibri" panose="020F0502020204030204" pitchFamily="34" charset="0"/>
              </a:rPr>
              <a:t>Smart In Your World</a:t>
            </a:r>
          </a:p>
        </p:txBody>
      </p:sp>
      <p:sp>
        <p:nvSpPr>
          <p:cNvPr id="11" name="TextBox 10"/>
          <p:cNvSpPr txBox="1"/>
          <p:nvPr userDrawn="1"/>
        </p:nvSpPr>
        <p:spPr>
          <a:xfrm>
            <a:off x="9296401" y="6305370"/>
            <a:ext cx="2882774" cy="184666"/>
          </a:xfrm>
          <a:prstGeom prst="rect">
            <a:avLst/>
          </a:prstGeom>
          <a:noFill/>
        </p:spPr>
        <p:txBody>
          <a:bodyPr wrap="square" lIns="0" tIns="0" rIns="457200" bIns="0" rtlCol="0">
            <a:spAutoFit/>
          </a:bodyPr>
          <a:lstStyle/>
          <a:p>
            <a:pPr marL="0" marR="0" lvl="0" indent="0" algn="r" defTabSz="1141413" rtl="0" eaLnBrk="1" fontAlgn="auto" latinLnBrk="0" hangingPunct="1">
              <a:lnSpc>
                <a:spcPct val="100000"/>
              </a:lnSpc>
              <a:spcBef>
                <a:spcPct val="0"/>
              </a:spcBef>
              <a:spcAft>
                <a:spcPct val="0"/>
              </a:spcAft>
              <a:buClrTx/>
              <a:buSzTx/>
              <a:buFontTx/>
              <a:buNone/>
              <a:defRPr/>
            </a:pPr>
            <a:r>
              <a:rPr lang="en-US" sz="1200" b="0" i="0" dirty="0">
                <a:latin typeface="+mn-lt"/>
                <a:cs typeface="Calibri" panose="020F0502020204030204" pitchFamily="34" charset="0"/>
              </a:rPr>
              <a:t>afslaw.com </a:t>
            </a:r>
            <a:r>
              <a:rPr lang="en-US" sz="1200" b="1" i="0" dirty="0">
                <a:latin typeface="+mn-lt"/>
                <a:cs typeface="Calibri" panose="020F0502020204030204" pitchFamily="34" charset="0"/>
              </a:rPr>
              <a:t>| </a:t>
            </a:r>
            <a:fld id="{63CED5E8-C58B-40D0-81B9-3D6C336E3F91}" type="slidenum">
              <a:rPr lang="en-US" sz="1100" b="1" i="0" smtClean="0">
                <a:latin typeface="+mn-lt"/>
                <a:cs typeface="Calibri" panose="020F0502020204030204" pitchFamily="34" charset="0"/>
              </a:rPr>
              <a:t>‹#›</a:t>
            </a:fld>
            <a:endParaRPr lang="en-US" sz="1100" b="1" i="0" dirty="0">
              <a:latin typeface="+mn-lt"/>
              <a:cs typeface="Calibri" panose="020F0502020204030204" pitchFamily="34" charset="0"/>
            </a:endParaRPr>
          </a:p>
        </p:txBody>
      </p:sp>
    </p:spTree>
    <p:custDataLst>
      <p:tags r:id="rId20"/>
    </p:custDataLst>
    <p:extLst>
      <p:ext uri="{BB962C8B-B14F-4D97-AF65-F5344CB8AC3E}">
        <p14:creationId xmlns:p14="http://schemas.microsoft.com/office/powerpoint/2010/main" val="330830184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Ls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Calibri" panose="020F050202020403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Calibri" panose="020F050202020403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Calibri" panose="020F050202020403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hyperlink" Target="https://www.irs.gov/pub/irs-drop/td-9889.pdf" TargetMode="Externa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5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514601"/>
            <a:ext cx="11274425" cy="3733799"/>
          </a:xfrm>
        </p:spPr>
        <p:txBody>
          <a:bodyPr>
            <a:normAutofit/>
          </a:bodyPr>
          <a:lstStyle/>
          <a:p>
            <a:r>
              <a:rPr lang="en-US" b="1" i="1" dirty="0">
                <a:solidFill>
                  <a:srgbClr val="C00000"/>
                </a:solidFill>
              </a:rPr>
              <a:t>Estate Planning Council of </a:t>
            </a:r>
            <a:r>
              <a:rPr lang="en-US" b="1" i="1">
                <a:solidFill>
                  <a:srgbClr val="C00000"/>
                </a:solidFill>
              </a:rPr>
              <a:t>Long Island</a:t>
            </a:r>
            <a:endParaRPr lang="en-US" b="1" i="1" dirty="0">
              <a:solidFill>
                <a:srgbClr val="C00000"/>
              </a:solidFill>
            </a:endParaRPr>
          </a:p>
          <a:p>
            <a:r>
              <a:rPr lang="en-US" b="1" i="1" dirty="0">
                <a:solidFill>
                  <a:srgbClr val="C00000"/>
                </a:solidFill>
              </a:rPr>
              <a:t>Estate Planning Council of Westchester County</a:t>
            </a:r>
          </a:p>
          <a:p>
            <a:r>
              <a:rPr lang="en-US" sz="1800" b="1" i="1" dirty="0">
                <a:solidFill>
                  <a:srgbClr val="0070C0"/>
                </a:solidFill>
              </a:rPr>
              <a:t>February 12, 2026</a:t>
            </a:r>
            <a:br>
              <a:rPr lang="en-US" sz="3200" b="1" i="1" dirty="0">
                <a:solidFill>
                  <a:srgbClr val="C00000"/>
                </a:solidFill>
              </a:rPr>
            </a:br>
            <a:endParaRPr lang="en-US" sz="3200" b="1" i="1" dirty="0">
              <a:solidFill>
                <a:srgbClr val="C00000"/>
              </a:solidFill>
            </a:endParaRPr>
          </a:p>
          <a:p>
            <a:r>
              <a:rPr lang="en-US" sz="2000" i="1" dirty="0"/>
              <a:t>Presentation by: </a:t>
            </a:r>
          </a:p>
          <a:p>
            <a:r>
              <a:rPr lang="en-US" dirty="0"/>
              <a:t>Kevin Matz</a:t>
            </a:r>
            <a:r>
              <a:rPr lang="en-US" sz="1800" dirty="0"/>
              <a:t>, Esq., CPA, LL.M. (Taxation), Partner, </a:t>
            </a:r>
            <a:r>
              <a:rPr lang="en-US" sz="1800" dirty="0" err="1"/>
              <a:t>ArentFox</a:t>
            </a:r>
            <a:r>
              <a:rPr lang="en-US" sz="1800" dirty="0"/>
              <a:t> Schiff LLP</a:t>
            </a:r>
          </a:p>
          <a:p>
            <a:endParaRPr lang="en-US" dirty="0"/>
          </a:p>
        </p:txBody>
      </p:sp>
      <p:sp>
        <p:nvSpPr>
          <p:cNvPr id="2" name="Title 1"/>
          <p:cNvSpPr>
            <a:spLocks noGrp="1"/>
          </p:cNvSpPr>
          <p:nvPr>
            <p:ph type="ctrTitle" idx="4294967295"/>
          </p:nvPr>
        </p:nvSpPr>
        <p:spPr>
          <a:xfrm>
            <a:off x="457200" y="1524001"/>
            <a:ext cx="10817225" cy="990600"/>
          </a:xfrm>
        </p:spPr>
        <p:txBody>
          <a:bodyPr>
            <a:normAutofit fontScale="90000"/>
          </a:bodyPr>
          <a:lstStyle/>
          <a:p>
            <a:r>
              <a:rPr lang="en-US" sz="4000" dirty="0"/>
              <a:t>Highlights of the 2026 Heckerling Institute </a:t>
            </a:r>
            <a:r>
              <a:rPr lang="en-US" sz="4000"/>
              <a:t>on Estate Planning</a:t>
            </a:r>
            <a:endParaRPr lang="en-US" sz="4000" dirty="0"/>
          </a:p>
        </p:txBody>
      </p:sp>
    </p:spTree>
    <p:custDataLst>
      <p:tags r:id="rId1"/>
    </p:custDataLst>
    <p:extLst>
      <p:ext uri="{BB962C8B-B14F-4D97-AF65-F5344CB8AC3E}">
        <p14:creationId xmlns:p14="http://schemas.microsoft.com/office/powerpoint/2010/main" val="3273554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C4E0A-ABC7-8A85-5855-20181D4F67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62BC8-8715-65C7-CFC7-9E841EA947C3}"/>
              </a:ext>
            </a:extLst>
          </p:cNvPr>
          <p:cNvSpPr>
            <a:spLocks noGrp="1"/>
          </p:cNvSpPr>
          <p:nvPr>
            <p:ph type="title"/>
          </p:nvPr>
        </p:nvSpPr>
        <p:spPr/>
        <p:txBody>
          <a:bodyPr>
            <a:normAutofit fontScale="90000"/>
          </a:bodyPr>
          <a:lstStyle/>
          <a:p>
            <a:r>
              <a:rPr lang="en-US" dirty="0"/>
              <a:t>529 Plan Account Expansion</a:t>
            </a:r>
            <a:br>
              <a:rPr lang="en-US" dirty="0"/>
            </a:br>
            <a:endParaRPr lang="en-US" dirty="0"/>
          </a:p>
        </p:txBody>
      </p:sp>
      <p:sp>
        <p:nvSpPr>
          <p:cNvPr id="3" name="Content Placeholder 2">
            <a:extLst>
              <a:ext uri="{FF2B5EF4-FFF2-40B4-BE49-F238E27FC236}">
                <a16:creationId xmlns:a16="http://schemas.microsoft.com/office/drawing/2014/main" id="{F5C10134-FD03-7EC2-A1D8-088273E8BEEA}"/>
              </a:ext>
            </a:extLst>
          </p:cNvPr>
          <p:cNvSpPr>
            <a:spLocks noGrp="1"/>
          </p:cNvSpPr>
          <p:nvPr>
            <p:ph idx="1"/>
          </p:nvPr>
        </p:nvSpPr>
        <p:spPr>
          <a:xfrm>
            <a:off x="457198" y="1981201"/>
            <a:ext cx="11274554" cy="4284133"/>
          </a:xfrm>
        </p:spPr>
        <p:txBody>
          <a:bodyPr vert="horz" lIns="0" tIns="0" rIns="0" bIns="0" rtlCol="0" anchor="t">
            <a:noAutofit/>
          </a:bodyPr>
          <a:lstStyle/>
          <a:p>
            <a:r>
              <a:rPr lang="en-US" dirty="0"/>
              <a:t>The OBBBA expanded the categories of eligible education expenses that can be paid from 529 savings plans.  As under prior law, provided that the funds are used for qualified education purposes, no tax is imposed when the proceeds are withdrawn from 529 plans.</a:t>
            </a:r>
          </a:p>
          <a:p>
            <a:r>
              <a:rPr lang="en-US" dirty="0"/>
              <a:t>The Act makes the following significant enhancements for 529 accounts:</a:t>
            </a:r>
          </a:p>
          <a:p>
            <a:pPr marL="800100" lvl="1" indent="-342900">
              <a:buAutoNum type="arabicPeriod"/>
            </a:pPr>
            <a:r>
              <a:rPr lang="en-US" dirty="0"/>
              <a:t>The list of eligible education expenses is expanded for distributions after the date of enactment.</a:t>
            </a:r>
          </a:p>
          <a:p>
            <a:pPr marL="800100" lvl="1" indent="-342900">
              <a:buAutoNum type="arabicPeriod"/>
            </a:pPr>
            <a:r>
              <a:rPr lang="en-US" dirty="0"/>
              <a:t>The annual limit for 529 account distributions for grades K-12 (in addition to tuition costs) is increased from $ 10,000 to $ 20,000 (for tax years after 2025); and</a:t>
            </a:r>
          </a:p>
          <a:p>
            <a:pPr marL="800100" lvl="1" indent="-342900">
              <a:buAutoNum type="arabicPeriod"/>
            </a:pPr>
            <a:r>
              <a:rPr lang="en-US" dirty="0"/>
              <a:t>“Qualified postsecondary credentialing expenses” are added as qualified (tax exempt) distributions for distributions after the date of enactment.</a:t>
            </a:r>
          </a:p>
          <a:p>
            <a:pPr marL="0" indent="0">
              <a:buNone/>
            </a:pPr>
            <a:endParaRPr lang="en-US" sz="2800" dirty="0">
              <a:latin typeface="Times New Roman" panose="02020603050405020304" pitchFamily="18" charset="0"/>
              <a:ea typeface="Times New Roman" panose="02020603050405020304" pitchFamily="18" charset="0"/>
            </a:endParaRPr>
          </a:p>
          <a:p>
            <a:pPr>
              <a:buFontTx/>
              <a:buChar char="-"/>
            </a:pPr>
            <a:endParaRPr lang="en-US" sz="2800" dirty="0">
              <a:latin typeface="Times New Roman" panose="02020603050405020304" pitchFamily="18" charset="0"/>
              <a:ea typeface="Times New Roman" panose="02020603050405020304" pitchFamily="18" charset="0"/>
            </a:endParaRPr>
          </a:p>
          <a:p>
            <a:pPr marL="0" indent="0">
              <a:buNone/>
            </a:pPr>
            <a:endParaRPr lang="en-US" sz="2800" dirty="0"/>
          </a:p>
          <a:p>
            <a:pPr marL="457200" indent="-457200">
              <a:buAutoNum type="arabicPeriod"/>
            </a:pPr>
            <a:endParaRPr lang="en-US" sz="1400" b="1" dirty="0"/>
          </a:p>
        </p:txBody>
      </p:sp>
      <p:sp>
        <p:nvSpPr>
          <p:cNvPr id="6" name="Rectangle 3">
            <a:extLst>
              <a:ext uri="{FF2B5EF4-FFF2-40B4-BE49-F238E27FC236}">
                <a16:creationId xmlns:a16="http://schemas.microsoft.com/office/drawing/2014/main" id="{CC8118A2-8F4D-96E2-B75E-6FB104098205}"/>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21673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AC9D-42F6-B625-CF2B-487690C4B328}"/>
              </a:ext>
            </a:extLst>
          </p:cNvPr>
          <p:cNvSpPr>
            <a:spLocks noGrp="1"/>
          </p:cNvSpPr>
          <p:nvPr>
            <p:ph type="title"/>
          </p:nvPr>
        </p:nvSpPr>
        <p:spPr/>
        <p:txBody>
          <a:bodyPr>
            <a:normAutofit/>
          </a:bodyPr>
          <a:lstStyle/>
          <a:p>
            <a:r>
              <a:rPr lang="en-US" sz="2800" dirty="0"/>
              <a:t>Marital Trust Planning:  The </a:t>
            </a:r>
            <a:r>
              <a:rPr lang="en-US" sz="2800" i="1" dirty="0"/>
              <a:t>Anenberg</a:t>
            </a:r>
            <a:r>
              <a:rPr lang="en-US" sz="2800" dirty="0"/>
              <a:t> Case</a:t>
            </a:r>
          </a:p>
        </p:txBody>
      </p:sp>
      <p:sp>
        <p:nvSpPr>
          <p:cNvPr id="3" name="Content Placeholder 2">
            <a:extLst>
              <a:ext uri="{FF2B5EF4-FFF2-40B4-BE49-F238E27FC236}">
                <a16:creationId xmlns:a16="http://schemas.microsoft.com/office/drawing/2014/main" id="{97069E04-D77D-5E41-53E8-44EE110519CE}"/>
              </a:ext>
            </a:extLst>
          </p:cNvPr>
          <p:cNvSpPr>
            <a:spLocks noGrp="1"/>
          </p:cNvSpPr>
          <p:nvPr>
            <p:ph idx="1"/>
          </p:nvPr>
        </p:nvSpPr>
        <p:spPr>
          <a:xfrm>
            <a:off x="457198" y="2057401"/>
            <a:ext cx="11274554" cy="3657600"/>
          </a:xfrm>
        </p:spPr>
        <p:txBody>
          <a:bodyPr>
            <a:normAutofit lnSpcReduction="10000"/>
          </a:bodyPr>
          <a:lstStyle/>
          <a:p>
            <a:r>
              <a:rPr lang="en-US" dirty="0"/>
              <a:t>Relevant Requirements of QTIP Marital Deduction Trusts</a:t>
            </a:r>
          </a:p>
          <a:p>
            <a:pPr lvl="1"/>
            <a:r>
              <a:rPr lang="en-US" dirty="0"/>
              <a:t>Must pass from the decedent to the surviving spouse; and</a:t>
            </a:r>
          </a:p>
          <a:p>
            <a:pPr lvl="1"/>
            <a:r>
              <a:rPr lang="en-US" dirty="0"/>
              <a:t>Spouse must have “qualifying income interest for life,” meaning</a:t>
            </a:r>
          </a:p>
          <a:p>
            <a:pPr lvl="2"/>
            <a:r>
              <a:rPr lang="en-US" dirty="0"/>
              <a:t>Right to all income; and</a:t>
            </a:r>
          </a:p>
          <a:p>
            <a:pPr lvl="2"/>
            <a:r>
              <a:rPr lang="en-US" dirty="0"/>
              <a:t>No person can have power to appoint any of the property to any person other than the surviving spouse.</a:t>
            </a:r>
          </a:p>
          <a:p>
            <a:r>
              <a:rPr lang="en-US" i="1" dirty="0"/>
              <a:t>Estate of  Sally J. Anenberg v. Comm’r</a:t>
            </a:r>
            <a:r>
              <a:rPr lang="en-US" dirty="0"/>
              <a:t>, 162 T.C. No. 9 (May 20, 2024)</a:t>
            </a:r>
            <a:endParaRPr lang="en-US" i="1" dirty="0"/>
          </a:p>
          <a:p>
            <a:pPr lvl="1"/>
            <a:r>
              <a:rPr lang="en-US" dirty="0"/>
              <a:t>Typical QTIP Marital Trust</a:t>
            </a:r>
          </a:p>
          <a:p>
            <a:pPr lvl="1"/>
            <a:r>
              <a:rPr lang="en-US" dirty="0"/>
              <a:t>Court ordered termination, consented to by children; distribution of all property to surviving spouse</a:t>
            </a:r>
          </a:p>
          <a:p>
            <a:pPr lvl="1"/>
            <a:r>
              <a:rPr lang="en-US" dirty="0"/>
              <a:t>Spouse engaged in further estate planning with trust property</a:t>
            </a:r>
          </a:p>
          <a:p>
            <a:pPr lvl="1"/>
            <a:r>
              <a:rPr lang="en-US" dirty="0"/>
              <a:t>IRS asserted that termination of Marital Trust was a taxable gift by the surviving spouse under section 2519 of the Internal Revenue Code</a:t>
            </a:r>
          </a:p>
          <a:p>
            <a:pPr lvl="1"/>
            <a:r>
              <a:rPr lang="en-US" dirty="0"/>
              <a:t>Court disagreed, finding no gift tax because spouse received trust interests</a:t>
            </a:r>
          </a:p>
        </p:txBody>
      </p:sp>
    </p:spTree>
    <p:extLst>
      <p:ext uri="{BB962C8B-B14F-4D97-AF65-F5344CB8AC3E}">
        <p14:creationId xmlns:p14="http://schemas.microsoft.com/office/powerpoint/2010/main" val="1210734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AC9D-42F6-B625-CF2B-487690C4B328}"/>
              </a:ext>
            </a:extLst>
          </p:cNvPr>
          <p:cNvSpPr>
            <a:spLocks noGrp="1"/>
          </p:cNvSpPr>
          <p:nvPr>
            <p:ph type="title"/>
          </p:nvPr>
        </p:nvSpPr>
        <p:spPr/>
        <p:txBody>
          <a:bodyPr>
            <a:normAutofit/>
          </a:bodyPr>
          <a:lstStyle/>
          <a:p>
            <a:r>
              <a:rPr lang="en-US" sz="2800" dirty="0"/>
              <a:t>Marital Trust Planning:  The </a:t>
            </a:r>
            <a:r>
              <a:rPr lang="en-US" sz="2800" i="1" dirty="0"/>
              <a:t>McDougall</a:t>
            </a:r>
            <a:r>
              <a:rPr lang="en-US" sz="2800" dirty="0"/>
              <a:t> Case</a:t>
            </a:r>
          </a:p>
        </p:txBody>
      </p:sp>
      <p:sp>
        <p:nvSpPr>
          <p:cNvPr id="3" name="Content Placeholder 2">
            <a:extLst>
              <a:ext uri="{FF2B5EF4-FFF2-40B4-BE49-F238E27FC236}">
                <a16:creationId xmlns:a16="http://schemas.microsoft.com/office/drawing/2014/main" id="{97069E04-D77D-5E41-53E8-44EE110519CE}"/>
              </a:ext>
            </a:extLst>
          </p:cNvPr>
          <p:cNvSpPr>
            <a:spLocks noGrp="1"/>
          </p:cNvSpPr>
          <p:nvPr>
            <p:ph idx="1"/>
          </p:nvPr>
        </p:nvSpPr>
        <p:spPr>
          <a:xfrm>
            <a:off x="457198" y="2133601"/>
            <a:ext cx="11274554" cy="3581400"/>
          </a:xfrm>
        </p:spPr>
        <p:txBody>
          <a:bodyPr>
            <a:normAutofit lnSpcReduction="10000"/>
          </a:bodyPr>
          <a:lstStyle/>
          <a:p>
            <a:r>
              <a:rPr lang="en-US" i="1" dirty="0"/>
              <a:t>Bruce E. McDougall v. Comm’r</a:t>
            </a:r>
            <a:r>
              <a:rPr lang="en-US" dirty="0"/>
              <a:t>, 163 T.C. No. 5 (Sept. 17, 2024)</a:t>
            </a:r>
            <a:endParaRPr lang="en-US" i="1" dirty="0"/>
          </a:p>
          <a:p>
            <a:pPr lvl="1"/>
            <a:r>
              <a:rPr lang="en-US" dirty="0"/>
              <a:t>Typical QTIP Marital Trust</a:t>
            </a:r>
          </a:p>
          <a:p>
            <a:pPr lvl="1"/>
            <a:r>
              <a:rPr lang="en-US" dirty="0"/>
              <a:t>The surviving spouse together with his children (who were the remainder beneficiaries of the QTIP Marital Trust) entered into an agreement under which the QTIP trust was terminated and all of its assets were distributed solely to the surviving spouse (“Bruce”).</a:t>
            </a:r>
          </a:p>
          <a:p>
            <a:pPr lvl="1"/>
            <a:r>
              <a:rPr lang="en-US" dirty="0"/>
              <a:t>Bruce then promptly sold some of the assets he received from the QTIP Marital Trust to other trusts established for the benefit of his children and their descendants in exchange for promissory notes. </a:t>
            </a:r>
          </a:p>
          <a:p>
            <a:pPr lvl="1"/>
            <a:r>
              <a:rPr lang="en-US" dirty="0"/>
              <a:t>IRS asserted that termination of the Marital Trust was a taxable gift by Bruce under IRC section 2519, </a:t>
            </a:r>
            <a:r>
              <a:rPr lang="en-US" b="1" i="1" dirty="0">
                <a:solidFill>
                  <a:srgbClr val="C00000"/>
                </a:solidFill>
              </a:rPr>
              <a:t>and also asserted that the agreement to terminate the Marital Trust constituted a gift by Bruce’s children to Bruce.  </a:t>
            </a:r>
          </a:p>
          <a:p>
            <a:pPr lvl="1"/>
            <a:r>
              <a:rPr lang="en-US" dirty="0"/>
              <a:t>Following </a:t>
            </a:r>
            <a:r>
              <a:rPr lang="en-US" i="1" dirty="0"/>
              <a:t>Anenberg</a:t>
            </a:r>
            <a:r>
              <a:rPr lang="en-US" dirty="0"/>
              <a:t>, the Court found there was no gift by the surviving spouse (Bruce) because Bruce received the trust interests.</a:t>
            </a:r>
          </a:p>
          <a:p>
            <a:pPr lvl="1"/>
            <a:r>
              <a:rPr lang="en-US" b="1" i="1" dirty="0">
                <a:solidFill>
                  <a:srgbClr val="C00000"/>
                </a:solidFill>
              </a:rPr>
              <a:t>However, the Court held that the agreement to terminate the Marital Trust and give all of the trust property to Bruce constituted a gift by Bruce’s children to Bruce. </a:t>
            </a:r>
          </a:p>
        </p:txBody>
      </p:sp>
    </p:spTree>
    <p:extLst>
      <p:ext uri="{BB962C8B-B14F-4D97-AF65-F5344CB8AC3E}">
        <p14:creationId xmlns:p14="http://schemas.microsoft.com/office/powerpoint/2010/main" val="177692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AC9D-42F6-B625-CF2B-487690C4B328}"/>
              </a:ext>
            </a:extLst>
          </p:cNvPr>
          <p:cNvSpPr>
            <a:spLocks noGrp="1"/>
          </p:cNvSpPr>
          <p:nvPr>
            <p:ph type="title"/>
          </p:nvPr>
        </p:nvSpPr>
        <p:spPr/>
        <p:txBody>
          <a:bodyPr>
            <a:normAutofit/>
          </a:bodyPr>
          <a:lstStyle/>
          <a:p>
            <a:r>
              <a:rPr lang="en-US" sz="2800" dirty="0"/>
              <a:t>Marital Trust Planning:  Additional Considerations</a:t>
            </a:r>
            <a:br>
              <a:rPr lang="en-US" sz="2800" dirty="0"/>
            </a:br>
            <a:endParaRPr lang="en-US" sz="2800" dirty="0"/>
          </a:p>
        </p:txBody>
      </p:sp>
      <p:sp>
        <p:nvSpPr>
          <p:cNvPr id="3" name="Content Placeholder 2">
            <a:extLst>
              <a:ext uri="{FF2B5EF4-FFF2-40B4-BE49-F238E27FC236}">
                <a16:creationId xmlns:a16="http://schemas.microsoft.com/office/drawing/2014/main" id="{97069E04-D77D-5E41-53E8-44EE110519CE}"/>
              </a:ext>
            </a:extLst>
          </p:cNvPr>
          <p:cNvSpPr>
            <a:spLocks noGrp="1"/>
          </p:cNvSpPr>
          <p:nvPr>
            <p:ph idx="1"/>
          </p:nvPr>
        </p:nvSpPr>
        <p:spPr>
          <a:xfrm>
            <a:off x="457198" y="2133601"/>
            <a:ext cx="11274554" cy="3581400"/>
          </a:xfrm>
        </p:spPr>
        <p:txBody>
          <a:bodyPr>
            <a:normAutofit fontScale="92500" lnSpcReduction="10000"/>
          </a:bodyPr>
          <a:lstStyle/>
          <a:p>
            <a:r>
              <a:rPr lang="en-US" sz="2400" b="1" i="1" dirty="0">
                <a:solidFill>
                  <a:srgbClr val="C00000"/>
                </a:solidFill>
                <a:effectLst/>
                <a:ea typeface="Calibri" panose="020F0502020204030204" pitchFamily="34" charset="0"/>
              </a:rPr>
              <a:t>The next issue in McDougall – what is the amount of the taxable </a:t>
            </a:r>
            <a:r>
              <a:rPr lang="en-US" sz="2400" b="1" i="1" dirty="0">
                <a:solidFill>
                  <a:srgbClr val="C00000"/>
                </a:solidFill>
                <a:ea typeface="Calibri" panose="020F0502020204030204" pitchFamily="34" charset="0"/>
              </a:rPr>
              <a:t>gift </a:t>
            </a:r>
            <a:r>
              <a:rPr lang="en-US" sz="2400" b="1" i="1" dirty="0">
                <a:solidFill>
                  <a:srgbClr val="C00000"/>
                </a:solidFill>
                <a:effectLst/>
                <a:ea typeface="Calibri" panose="020F0502020204030204" pitchFamily="34" charset="0"/>
              </a:rPr>
              <a:t>by the children?</a:t>
            </a:r>
          </a:p>
          <a:p>
            <a:pPr lvl="1"/>
            <a:r>
              <a:rPr lang="en-US" sz="2100" dirty="0">
                <a:ea typeface="Calibri" panose="020F0502020204030204" pitchFamily="34" charset="0"/>
              </a:rPr>
              <a:t>This is currently being litigated before the Tax Court</a:t>
            </a:r>
          </a:p>
          <a:p>
            <a:pPr lvl="1"/>
            <a:r>
              <a:rPr lang="en-US" sz="2100" dirty="0">
                <a:effectLst/>
                <a:ea typeface="Calibri" panose="020F0502020204030204" pitchFamily="34" charset="0"/>
              </a:rPr>
              <a:t>The IRS’s position is that the amount of the gift exceeds $ 100 MLN</a:t>
            </a:r>
          </a:p>
          <a:p>
            <a:r>
              <a:rPr lang="en-US" sz="2400" dirty="0">
                <a:effectLst/>
                <a:ea typeface="Calibri" panose="020F0502020204030204" pitchFamily="34" charset="0"/>
              </a:rPr>
              <a:t>This issue of consent or failure to object invokes to some extent CCA 202352018 and shows a new area of emphasis by the IRS.  </a:t>
            </a:r>
          </a:p>
          <a:p>
            <a:r>
              <a:rPr lang="en-US" sz="2400" dirty="0">
                <a:ea typeface="Calibri" panose="020F0502020204030204" pitchFamily="34" charset="0"/>
              </a:rPr>
              <a:t>Planning considerations in this new environment:</a:t>
            </a:r>
          </a:p>
          <a:p>
            <a:pPr lvl="1"/>
            <a:r>
              <a:rPr lang="en-US" sz="2000" dirty="0">
                <a:effectLst/>
                <a:ea typeface="Calibri" panose="020F0502020204030204" pitchFamily="34" charset="0"/>
              </a:rPr>
              <a:t>What planning can be done without children’s affirmative involvement?  </a:t>
            </a:r>
          </a:p>
          <a:p>
            <a:pPr lvl="2"/>
            <a:r>
              <a:rPr lang="en-US" sz="1800" dirty="0">
                <a:ea typeface="Calibri" panose="020F0502020204030204" pitchFamily="34" charset="0"/>
              </a:rPr>
              <a:t>Give an independent trustee broad discretion to make distributions to the spouse</a:t>
            </a:r>
            <a:endParaRPr lang="en-US" sz="1800" dirty="0">
              <a:effectLst/>
              <a:ea typeface="Calibri" panose="020F0502020204030204" pitchFamily="34" charset="0"/>
            </a:endParaRPr>
          </a:p>
          <a:p>
            <a:pPr lvl="1"/>
            <a:r>
              <a:rPr lang="en-US" sz="2000" dirty="0">
                <a:effectLst/>
                <a:ea typeface="Calibri" panose="020F0502020204030204" pitchFamily="34" charset="0"/>
              </a:rPr>
              <a:t>Use of renunciations by the spouse in states where that works.  </a:t>
            </a:r>
          </a:p>
          <a:p>
            <a:pPr lvl="1"/>
            <a:r>
              <a:rPr lang="en-US" sz="2000" dirty="0">
                <a:effectLst/>
                <a:ea typeface="Calibri" panose="020F0502020204030204" pitchFamily="34" charset="0"/>
              </a:rPr>
              <a:t>Divide the QTIP trust first and plan with part spouse is willing to lose some benefit of, so don’t taint the whole trust.</a:t>
            </a:r>
            <a:endParaRPr lang="en-US" sz="2000" b="1" i="1" dirty="0"/>
          </a:p>
        </p:txBody>
      </p:sp>
    </p:spTree>
    <p:extLst>
      <p:ext uri="{BB962C8B-B14F-4D97-AF65-F5344CB8AC3E}">
        <p14:creationId xmlns:p14="http://schemas.microsoft.com/office/powerpoint/2010/main" val="289735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87431-49C3-C805-F949-F828093DB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C6409-2054-5D8F-ED33-6BD6A1734907}"/>
              </a:ext>
            </a:extLst>
          </p:cNvPr>
          <p:cNvSpPr>
            <a:spLocks noGrp="1"/>
          </p:cNvSpPr>
          <p:nvPr>
            <p:ph type="title"/>
          </p:nvPr>
        </p:nvSpPr>
        <p:spPr>
          <a:xfrm>
            <a:off x="457199" y="914400"/>
            <a:ext cx="11274553" cy="914400"/>
          </a:xfrm>
        </p:spPr>
        <p:txBody>
          <a:bodyPr>
            <a:normAutofit/>
          </a:bodyPr>
          <a:lstStyle/>
          <a:p>
            <a:r>
              <a:rPr lang="en-US" sz="2800" dirty="0"/>
              <a:t>Marital Trust Planning:  The </a:t>
            </a:r>
            <a:r>
              <a:rPr lang="en-US" sz="2800" i="1" dirty="0"/>
              <a:t>Griffin </a:t>
            </a:r>
            <a:r>
              <a:rPr lang="en-US" sz="2800" dirty="0"/>
              <a:t>Case</a:t>
            </a:r>
          </a:p>
        </p:txBody>
      </p:sp>
      <p:sp>
        <p:nvSpPr>
          <p:cNvPr id="3" name="Content Placeholder 2">
            <a:extLst>
              <a:ext uri="{FF2B5EF4-FFF2-40B4-BE49-F238E27FC236}">
                <a16:creationId xmlns:a16="http://schemas.microsoft.com/office/drawing/2014/main" id="{F5D78061-4D71-1DAC-EA05-CF5C3EA2E14B}"/>
              </a:ext>
            </a:extLst>
          </p:cNvPr>
          <p:cNvSpPr>
            <a:spLocks noGrp="1"/>
          </p:cNvSpPr>
          <p:nvPr>
            <p:ph idx="1"/>
          </p:nvPr>
        </p:nvSpPr>
        <p:spPr>
          <a:xfrm>
            <a:off x="457199" y="1447800"/>
            <a:ext cx="11274554" cy="4648199"/>
          </a:xfrm>
        </p:spPr>
        <p:txBody>
          <a:bodyPr vert="horz" lIns="0" tIns="0" rIns="0" bIns="0" rtlCol="0" anchor="t">
            <a:normAutofit/>
          </a:bodyPr>
          <a:lstStyle/>
          <a:p>
            <a:pPr marL="0" indent="0">
              <a:buNone/>
            </a:pPr>
            <a:r>
              <a:rPr lang="en-US" sz="2600" i="1" dirty="0">
                <a:ea typeface="+mn-lt"/>
                <a:cs typeface="+mn-lt"/>
              </a:rPr>
              <a:t>Estate of Griffin v. Commissioner of Internal Revenue, T.C. Memo. 2025-47 (2025)</a:t>
            </a:r>
            <a:endParaRPr lang="en-US" sz="2600" dirty="0"/>
          </a:p>
          <a:p>
            <a:pPr marL="0" marR="0" indent="0">
              <a:spcBef>
                <a:spcPts val="0"/>
              </a:spcBef>
              <a:spcAft>
                <a:spcPts val="0"/>
              </a:spcAft>
              <a:buNone/>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2400" dirty="0">
                <a:effectLst/>
                <a:latin typeface="Constantia" panose="02030602050306030303" pitchFamily="18" charset="0"/>
                <a:ea typeface="Times New Roman" panose="02020603050405020304" pitchFamily="18" charset="0"/>
                <a:cs typeface="Aptos" panose="020B0004020202020204" pitchFamily="34" charset="0"/>
              </a:rPr>
              <a:t>Decedent's Revocable Trust provided for two distributions:</a:t>
            </a:r>
            <a:endParaRPr lang="en-US" sz="2400" dirty="0">
              <a:effectLst/>
              <a:latin typeface="Constantia" panose="02030602050306030303" pitchFamily="18" charset="0"/>
              <a:ea typeface="Aptos" panose="020B0004020202020204" pitchFamily="34" charset="0"/>
              <a:cs typeface="Aptos" panose="020B0004020202020204" pitchFamily="34" charset="0"/>
            </a:endParaRPr>
          </a:p>
          <a:p>
            <a:pPr marL="0" marR="0" indent="0">
              <a:spcBef>
                <a:spcPts val="0"/>
              </a:spcBef>
              <a:spcAft>
                <a:spcPts val="0"/>
              </a:spcAft>
              <a:buNone/>
            </a:pPr>
            <a:r>
              <a:rPr lang="en-US" sz="1800" dirty="0">
                <a:effectLst/>
                <a:latin typeface="Constantia" panose="02030602050306030303" pitchFamily="18" charset="0"/>
                <a:ea typeface="Times New Roman" panose="02020603050405020304" pitchFamily="18" charset="0"/>
                <a:cs typeface="Aptos" panose="020B0004020202020204" pitchFamily="34" charset="0"/>
              </a:rPr>
              <a:t> </a:t>
            </a:r>
            <a:endParaRPr lang="en-US" sz="1800" dirty="0">
              <a:effectLst/>
              <a:latin typeface="Constantia" panose="02030602050306030303" pitchFamily="18" charset="0"/>
              <a:ea typeface="Aptos" panose="020B0004020202020204" pitchFamily="34" charset="0"/>
              <a:cs typeface="Aptos" panose="020B0004020202020204" pitchFamily="34" charset="0"/>
            </a:endParaRPr>
          </a:p>
          <a:p>
            <a:pPr marL="800100" lvl="1" indent="-342900">
              <a:spcBef>
                <a:spcPts val="0"/>
              </a:spcBef>
              <a:buFont typeface="+mj-lt"/>
              <a:buAutoNum type="arabicPeriod"/>
              <a:tabLst>
                <a:tab pos="457200" algn="l"/>
              </a:tabLst>
            </a:pPr>
            <a:r>
              <a:rPr lang="en-US" sz="2000" dirty="0">
                <a:effectLst/>
                <a:latin typeface="Constantia" panose="02030602050306030303" pitchFamily="18" charset="0"/>
                <a:ea typeface="Times New Roman" panose="02020603050405020304" pitchFamily="18" charset="0"/>
                <a:cs typeface="Aptos" panose="020B0004020202020204" pitchFamily="34" charset="0"/>
              </a:rPr>
              <a:t>$2,000,000 to the Trustee of an Irrevocable Trust (the "MCC Trust") he created to be held for his spouse (Maria) with the Trustee directed to pay to her "a monthly distribution, as determined by the spouse and trustee to be a reasonable amount, not to exceed $9,000," subject to an adjustment for the CPI index "as reasonably determined by the Trustee, in his sole discretion."</a:t>
            </a:r>
            <a:endParaRPr lang="en-US" sz="2000" dirty="0">
              <a:effectLst/>
              <a:latin typeface="Constantia" panose="02030602050306030303" pitchFamily="18" charset="0"/>
              <a:ea typeface="Aptos" panose="020B0004020202020204" pitchFamily="34" charset="0"/>
              <a:cs typeface="Aptos" panose="020B0004020202020204" pitchFamily="34" charset="0"/>
            </a:endParaRPr>
          </a:p>
          <a:p>
            <a:pPr marR="0" indent="0">
              <a:spcBef>
                <a:spcPts val="0"/>
              </a:spcBef>
              <a:spcAft>
                <a:spcPts val="0"/>
              </a:spcAft>
              <a:buNone/>
            </a:pPr>
            <a:r>
              <a:rPr lang="en-US" sz="2000" dirty="0">
                <a:effectLst/>
                <a:latin typeface="Constantia" panose="02030602050306030303" pitchFamily="18" charset="0"/>
                <a:ea typeface="Times New Roman" panose="02020603050405020304" pitchFamily="18" charset="0"/>
                <a:cs typeface="Aptos" panose="020B0004020202020204" pitchFamily="34" charset="0"/>
              </a:rPr>
              <a:t> </a:t>
            </a:r>
            <a:endParaRPr lang="en-US" sz="2000" dirty="0">
              <a:effectLst/>
              <a:latin typeface="Constantia" panose="02030602050306030303" pitchFamily="18" charset="0"/>
              <a:ea typeface="Aptos" panose="020B0004020202020204" pitchFamily="34" charset="0"/>
              <a:cs typeface="Aptos" panose="020B0004020202020204" pitchFamily="34" charset="0"/>
            </a:endParaRPr>
          </a:p>
          <a:p>
            <a:pPr marL="800100" lvl="1" indent="-342900">
              <a:spcBef>
                <a:spcPts val="0"/>
              </a:spcBef>
              <a:buFont typeface="+mj-lt"/>
              <a:buAutoNum type="arabicPeriod" startAt="2"/>
              <a:tabLst>
                <a:tab pos="457200" algn="l"/>
              </a:tabLst>
            </a:pPr>
            <a:r>
              <a:rPr lang="en-US" sz="2000" dirty="0">
                <a:effectLst/>
                <a:latin typeface="Constantia" panose="02030602050306030303" pitchFamily="18" charset="0"/>
                <a:ea typeface="Times New Roman" panose="02020603050405020304" pitchFamily="18" charset="0"/>
                <a:cs typeface="Aptos" panose="020B0004020202020204" pitchFamily="34" charset="0"/>
              </a:rPr>
              <a:t>$300,000 to the Trustee of the MCC Trust "to be held as a living expense reserve for Maria ... to be  distributed to her in the amount of $60,000 per year ($5,000 month) …(Plus, earnings on such amount as determined by trustee) for up to 60 months from the time of the initial funding of this request. Any undistributed amounts  upon Maria’s death shall be paid to her estate.“</a:t>
            </a:r>
            <a:endParaRPr lang="en-US" sz="2000" dirty="0">
              <a:effectLst/>
              <a:latin typeface="Constantia" panose="02030602050306030303" pitchFamily="18" charset="0"/>
              <a:ea typeface="Aptos" panose="020B0004020202020204" pitchFamily="34" charset="0"/>
              <a:cs typeface="Aptos" panose="020B0004020202020204" pitchFamily="34" charset="0"/>
            </a:endParaRPr>
          </a:p>
          <a:p>
            <a:pPr marL="0" marR="0">
              <a:spcBef>
                <a:spcPts val="0"/>
              </a:spcBef>
              <a:spcAft>
                <a:spcPts val="0"/>
              </a:spcAft>
            </a:pPr>
            <a:endParaRPr lang="en-US" b="1" i="1" dirty="0">
              <a:solidFill>
                <a:srgbClr val="C00000"/>
              </a:solidFill>
            </a:endParaRPr>
          </a:p>
        </p:txBody>
      </p:sp>
    </p:spTree>
    <p:extLst>
      <p:ext uri="{BB962C8B-B14F-4D97-AF65-F5344CB8AC3E}">
        <p14:creationId xmlns:p14="http://schemas.microsoft.com/office/powerpoint/2010/main" val="499207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664CF-91FD-9288-BA04-A9AB989D55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39278A-9CDA-3C27-4AED-8E471D8590BE}"/>
              </a:ext>
            </a:extLst>
          </p:cNvPr>
          <p:cNvSpPr>
            <a:spLocks noGrp="1"/>
          </p:cNvSpPr>
          <p:nvPr>
            <p:ph type="title"/>
          </p:nvPr>
        </p:nvSpPr>
        <p:spPr>
          <a:xfrm>
            <a:off x="457199" y="914400"/>
            <a:ext cx="11274553" cy="914400"/>
          </a:xfrm>
        </p:spPr>
        <p:txBody>
          <a:bodyPr>
            <a:normAutofit/>
          </a:bodyPr>
          <a:lstStyle/>
          <a:p>
            <a:r>
              <a:rPr lang="en-US" sz="2800" dirty="0"/>
              <a:t>Marital Trust Planning:  The </a:t>
            </a:r>
            <a:r>
              <a:rPr lang="en-US" sz="2800" i="1" dirty="0"/>
              <a:t>Griffin </a:t>
            </a:r>
            <a:r>
              <a:rPr lang="en-US" sz="2800" dirty="0"/>
              <a:t>Case</a:t>
            </a:r>
          </a:p>
        </p:txBody>
      </p:sp>
      <p:sp>
        <p:nvSpPr>
          <p:cNvPr id="3" name="Content Placeholder 2">
            <a:extLst>
              <a:ext uri="{FF2B5EF4-FFF2-40B4-BE49-F238E27FC236}">
                <a16:creationId xmlns:a16="http://schemas.microsoft.com/office/drawing/2014/main" id="{D741D42D-5EB8-2B39-6115-7CA1E21D83C4}"/>
              </a:ext>
            </a:extLst>
          </p:cNvPr>
          <p:cNvSpPr>
            <a:spLocks noGrp="1"/>
          </p:cNvSpPr>
          <p:nvPr>
            <p:ph idx="1"/>
          </p:nvPr>
        </p:nvSpPr>
        <p:spPr>
          <a:xfrm>
            <a:off x="457199" y="1447800"/>
            <a:ext cx="11274554" cy="4648199"/>
          </a:xfrm>
        </p:spPr>
        <p:txBody>
          <a:bodyPr vert="horz" lIns="0" tIns="0" rIns="0" bIns="0" rtlCol="0" anchor="t">
            <a:normAutofit/>
          </a:bodyPr>
          <a:lstStyle/>
          <a:p>
            <a:pPr marL="0" indent="0">
              <a:buNone/>
            </a:pPr>
            <a:r>
              <a:rPr lang="en-US" sz="2600" i="1" dirty="0">
                <a:ea typeface="+mn-lt"/>
                <a:cs typeface="+mn-lt"/>
              </a:rPr>
              <a:t>Estate of Griffin v. Commissioner of Internal Revenue, T.C. Memo. 2025-47 (2025)</a:t>
            </a:r>
            <a:endParaRPr lang="en-US" sz="2600" dirty="0"/>
          </a:p>
          <a:p>
            <a:pPr marL="0" marR="0" indent="0">
              <a:spcBef>
                <a:spcPts val="0"/>
              </a:spcBef>
              <a:spcAft>
                <a:spcPts val="0"/>
              </a:spcAft>
              <a:buNone/>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US" dirty="0">
              <a:effectLst/>
              <a:latin typeface="Constantia" panose="02030602050306030303" pitchFamily="18" charset="0"/>
              <a:ea typeface="Times New Roman" panose="02020603050405020304" pitchFamily="18" charset="0"/>
              <a:cs typeface="Aptos" panose="020B0004020202020204" pitchFamily="34" charset="0"/>
            </a:endParaRPr>
          </a:p>
          <a:p>
            <a:pPr marL="0" marR="0" indent="0">
              <a:spcBef>
                <a:spcPts val="0"/>
              </a:spcBef>
              <a:spcAft>
                <a:spcPts val="0"/>
              </a:spcAft>
              <a:buNone/>
            </a:pPr>
            <a:r>
              <a:rPr lang="en-US" sz="2400" b="1" u="sng" dirty="0">
                <a:latin typeface="Constantia" panose="02030602050306030303" pitchFamily="18" charset="0"/>
                <a:ea typeface="Aptos" panose="020B0004020202020204" pitchFamily="34" charset="0"/>
                <a:cs typeface="Aptos" panose="020B0004020202020204" pitchFamily="34" charset="0"/>
              </a:rPr>
              <a:t>The $2,000,000 Bequest: </a:t>
            </a:r>
          </a:p>
          <a:p>
            <a:pPr marL="0" marR="0" indent="0">
              <a:spcBef>
                <a:spcPts val="0"/>
              </a:spcBef>
              <a:spcAft>
                <a:spcPts val="0"/>
              </a:spcAft>
              <a:buNone/>
            </a:pPr>
            <a:endParaRPr lang="en-US" sz="1800" dirty="0">
              <a:latin typeface="Constantia" panose="02030602050306030303" pitchFamily="18" charset="0"/>
              <a:ea typeface="Aptos" panose="020B0004020202020204" pitchFamily="34" charset="0"/>
              <a:cs typeface="Aptos" panose="020B0004020202020204" pitchFamily="34" charset="0"/>
            </a:endParaRPr>
          </a:p>
          <a:p>
            <a:pPr marL="0" marR="0">
              <a:spcBef>
                <a:spcPts val="0"/>
              </a:spcBef>
              <a:spcAft>
                <a:spcPts val="0"/>
              </a:spcAft>
            </a:pPr>
            <a:r>
              <a:rPr lang="en-US" sz="2000" dirty="0">
                <a:effectLst/>
                <a:ea typeface="Aptos" panose="020B0004020202020204" pitchFamily="34" charset="0"/>
                <a:cs typeface="Aptos" panose="020B0004020202020204" pitchFamily="34" charset="0"/>
              </a:rPr>
              <a:t> </a:t>
            </a:r>
            <a:r>
              <a:rPr lang="en-US" sz="2000" dirty="0">
                <a:effectLst/>
                <a:ea typeface="Times New Roman" panose="02020603050405020304" pitchFamily="18" charset="0"/>
                <a:cs typeface="Aptos" panose="020B0004020202020204" pitchFamily="34" charset="0"/>
              </a:rPr>
              <a:t>Cited to </a:t>
            </a:r>
            <a:r>
              <a:rPr lang="en-US" sz="2000" u="sng" dirty="0">
                <a:effectLst/>
                <a:ea typeface="Times New Roman" panose="02020603050405020304" pitchFamily="18" charset="0"/>
                <a:cs typeface="Aptos" panose="020B0004020202020204" pitchFamily="34" charset="0"/>
              </a:rPr>
              <a:t>Estate of Higgins v Commissioner </a:t>
            </a:r>
            <a:r>
              <a:rPr lang="en-US" sz="2000" dirty="0">
                <a:effectLst/>
                <a:ea typeface="Times New Roman" panose="02020603050405020304" pitchFamily="18" charset="0"/>
                <a:cs typeface="Aptos" panose="020B0004020202020204" pitchFamily="34" charset="0"/>
              </a:rPr>
              <a:t>, 897 F. 2nd at 859 (denying QTIP treatment for property when an estate did not affirmatively make a QTIP election on the return, even though a QTIP election might have been advantageous to the estate).</a:t>
            </a:r>
          </a:p>
          <a:p>
            <a:pPr marL="0" marR="0">
              <a:spcBef>
                <a:spcPts val="0"/>
              </a:spcBef>
              <a:spcAft>
                <a:spcPts val="0"/>
              </a:spcAft>
            </a:pPr>
            <a:endParaRPr lang="en-US" sz="2000" dirty="0">
              <a:ea typeface="Aptos" panose="020B0004020202020204" pitchFamily="34" charset="0"/>
              <a:cs typeface="Aptos" panose="020B0004020202020204" pitchFamily="34" charset="0"/>
            </a:endParaRPr>
          </a:p>
          <a:p>
            <a:pPr algn="l"/>
            <a:r>
              <a:rPr lang="en-US" sz="2000" dirty="0"/>
              <a:t>Court did</a:t>
            </a:r>
            <a:r>
              <a:rPr lang="en-US" sz="2000" b="0" i="0" u="none" strike="noStrike" baseline="0" dirty="0"/>
              <a:t> not find it necessary to address the other two requirements for a QTIP because the estate's failure to make an affirmative QTIP election disqualified the $2 million bequest from being QTIP.</a:t>
            </a:r>
          </a:p>
          <a:p>
            <a:pPr algn="l"/>
            <a:endParaRPr lang="en-US" sz="2000" dirty="0">
              <a:effectLst/>
              <a:ea typeface="Aptos" panose="020B0004020202020204" pitchFamily="34" charset="0"/>
              <a:cs typeface="Aptos" panose="020B0004020202020204" pitchFamily="34" charset="0"/>
            </a:endParaRPr>
          </a:p>
          <a:p>
            <a:pPr marL="0" indent="0">
              <a:spcBef>
                <a:spcPts val="0"/>
              </a:spcBef>
              <a:buNone/>
            </a:pPr>
            <a:r>
              <a:rPr lang="en-US" sz="2000" dirty="0">
                <a:solidFill>
                  <a:srgbClr val="000000"/>
                </a:solidFill>
                <a:ea typeface="Times New Roman" panose="02020603050405020304" pitchFamily="18" charset="0"/>
                <a:cs typeface="Aptos" panose="020B0004020202020204" pitchFamily="34" charset="0"/>
              </a:rPr>
              <a:t>- </a:t>
            </a:r>
            <a:r>
              <a:rPr lang="en-US" sz="2000" dirty="0">
                <a:ea typeface="Times New Roman" panose="02020603050405020304" pitchFamily="18" charset="0"/>
                <a:cs typeface="Aptos" panose="020B0004020202020204" pitchFamily="34" charset="0"/>
              </a:rPr>
              <a:t>Court rejected as a "nonstarter" estate’s argument that it "adopt a novel substantial compliance approach" based upon an argument that the bequest might be a QTIP because the Service did not mention a problem with the QTIP election (or lack thereof) during the audit process.</a:t>
            </a:r>
          </a:p>
          <a:p>
            <a:pPr marL="0" marR="0" indent="0">
              <a:spcBef>
                <a:spcPts val="0"/>
              </a:spcBef>
              <a:spcAft>
                <a:spcPts val="0"/>
              </a:spcAft>
              <a:buNone/>
            </a:pPr>
            <a:endParaRPr lang="en-US" sz="1900" dirty="0">
              <a:effectLst/>
              <a:latin typeface="Constantia" panose="02030602050306030303" pitchFamily="18" charset="0"/>
              <a:ea typeface="Aptos" panose="020B0004020202020204" pitchFamily="34" charset="0"/>
              <a:cs typeface="Aptos" panose="020B0004020202020204" pitchFamily="34" charset="0"/>
            </a:endParaRPr>
          </a:p>
          <a:p>
            <a:pPr marL="0" marR="0">
              <a:spcBef>
                <a:spcPts val="0"/>
              </a:spcBef>
              <a:spcAft>
                <a:spcPts val="0"/>
              </a:spcAft>
            </a:pPr>
            <a:endParaRPr lang="en-US" b="1" i="1" dirty="0">
              <a:solidFill>
                <a:srgbClr val="C00000"/>
              </a:solidFill>
            </a:endParaRPr>
          </a:p>
        </p:txBody>
      </p:sp>
    </p:spTree>
    <p:extLst>
      <p:ext uri="{BB962C8B-B14F-4D97-AF65-F5344CB8AC3E}">
        <p14:creationId xmlns:p14="http://schemas.microsoft.com/office/powerpoint/2010/main" val="1281071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87431-49C3-C805-F949-F828093DB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C6409-2054-5D8F-ED33-6BD6A1734907}"/>
              </a:ext>
            </a:extLst>
          </p:cNvPr>
          <p:cNvSpPr>
            <a:spLocks noGrp="1"/>
          </p:cNvSpPr>
          <p:nvPr>
            <p:ph type="title"/>
          </p:nvPr>
        </p:nvSpPr>
        <p:spPr>
          <a:xfrm>
            <a:off x="454150" y="990600"/>
            <a:ext cx="11274553" cy="533400"/>
          </a:xfrm>
        </p:spPr>
        <p:txBody>
          <a:bodyPr>
            <a:normAutofit/>
          </a:bodyPr>
          <a:lstStyle/>
          <a:p>
            <a:r>
              <a:rPr lang="en-US" sz="2800" dirty="0"/>
              <a:t>Marital Trust Planning:  The </a:t>
            </a:r>
            <a:r>
              <a:rPr lang="en-US" sz="2800" i="1" dirty="0"/>
              <a:t>Griffin </a:t>
            </a:r>
            <a:r>
              <a:rPr lang="en-US" sz="2800" dirty="0"/>
              <a:t>Case</a:t>
            </a:r>
          </a:p>
        </p:txBody>
      </p:sp>
      <p:sp>
        <p:nvSpPr>
          <p:cNvPr id="3" name="Content Placeholder 2">
            <a:extLst>
              <a:ext uri="{FF2B5EF4-FFF2-40B4-BE49-F238E27FC236}">
                <a16:creationId xmlns:a16="http://schemas.microsoft.com/office/drawing/2014/main" id="{F5D78061-4D71-1DAC-EA05-CF5C3EA2E14B}"/>
              </a:ext>
            </a:extLst>
          </p:cNvPr>
          <p:cNvSpPr>
            <a:spLocks noGrp="1"/>
          </p:cNvSpPr>
          <p:nvPr>
            <p:ph idx="1"/>
          </p:nvPr>
        </p:nvSpPr>
        <p:spPr>
          <a:xfrm>
            <a:off x="304800" y="1524000"/>
            <a:ext cx="11426952" cy="4648200"/>
          </a:xfrm>
        </p:spPr>
        <p:txBody>
          <a:bodyPr vert="horz" lIns="0" tIns="0" rIns="0" bIns="0" rtlCol="0" anchor="t">
            <a:normAutofit/>
          </a:bodyPr>
          <a:lstStyle/>
          <a:p>
            <a:r>
              <a:rPr lang="en-US" sz="2400" i="1" dirty="0">
                <a:ea typeface="+mn-lt"/>
                <a:cs typeface="+mn-lt"/>
              </a:rPr>
              <a:t>Estate of Griffin v. Commissioner of Internal Revenue, T.C. Memo. 2025-47 (2025)</a:t>
            </a:r>
            <a:endParaRPr lang="en-US" sz="2400" dirty="0"/>
          </a:p>
          <a:p>
            <a:pPr marL="0" marR="0" indent="0">
              <a:spcBef>
                <a:spcPts val="0"/>
              </a:spcBef>
              <a:spcAft>
                <a:spcPts val="0"/>
              </a:spcAft>
              <a:buNone/>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2400" b="1" u="sng" dirty="0">
                <a:effectLst/>
                <a:latin typeface="Constantia" panose="02030602050306030303" pitchFamily="18" charset="0"/>
                <a:ea typeface="Aptos" panose="020B0004020202020204" pitchFamily="34" charset="0"/>
                <a:cs typeface="Aptos" panose="020B0004020202020204" pitchFamily="34" charset="0"/>
              </a:rPr>
              <a:t>The $300,000 Bequest:</a:t>
            </a:r>
          </a:p>
          <a:p>
            <a:pPr marL="0" marR="0" indent="0">
              <a:spcBef>
                <a:spcPts val="0"/>
              </a:spcBef>
              <a:spcAft>
                <a:spcPts val="0"/>
              </a:spcAft>
              <a:buNone/>
            </a:pPr>
            <a:r>
              <a:rPr lang="en-US" sz="1800" dirty="0">
                <a:effectLst/>
                <a:latin typeface="Constantia" panose="02030602050306030303" pitchFamily="18" charset="0"/>
                <a:ea typeface="Times New Roman" panose="02020603050405020304" pitchFamily="18" charset="0"/>
                <a:cs typeface="Times New Roman" panose="02020603050405020304" pitchFamily="18" charset="0"/>
              </a:rPr>
              <a:t> </a:t>
            </a:r>
            <a:endParaRPr lang="en-US" sz="1800" dirty="0">
              <a:effectLst/>
              <a:latin typeface="Constantia" panose="02030602050306030303" pitchFamily="18" charset="0"/>
              <a:ea typeface="Aptos" panose="020B0004020202020204" pitchFamily="34" charset="0"/>
              <a:cs typeface="Aptos" panose="020B0004020202020204" pitchFamily="34" charset="0"/>
            </a:endParaRPr>
          </a:p>
          <a:p>
            <a:pPr marL="0" marR="0">
              <a:spcBef>
                <a:spcPts val="0"/>
              </a:spcBef>
              <a:spcAft>
                <a:spcPts val="0"/>
              </a:spcAft>
            </a:pPr>
            <a:r>
              <a:rPr lang="en-US" sz="2000" dirty="0">
                <a:effectLst/>
                <a:latin typeface="Constantia" panose="02030602050306030303" pitchFamily="18" charset="0"/>
                <a:ea typeface="Times New Roman" panose="02020603050405020304" pitchFamily="18" charset="0"/>
                <a:cs typeface="Aptos" panose="020B0004020202020204" pitchFamily="34" charset="0"/>
              </a:rPr>
              <a:t>Estate argued that the terms of the bequest created an estate trust - separate from the MCC Trust - that qualifies for the marital based on the provision that upon Maria's death any undistributed amount would be paid to her estate</a:t>
            </a:r>
            <a:r>
              <a:rPr lang="en-US" sz="2000" dirty="0">
                <a:latin typeface="Constantia" panose="02030602050306030303" pitchFamily="18" charset="0"/>
                <a:ea typeface="Times New Roman" panose="02020603050405020304" pitchFamily="18" charset="0"/>
                <a:cs typeface="Aptos" panose="020B0004020202020204" pitchFamily="34" charset="0"/>
              </a:rPr>
              <a:t>.</a:t>
            </a:r>
          </a:p>
          <a:p>
            <a:pPr marL="0" marR="0" indent="0">
              <a:spcBef>
                <a:spcPts val="0"/>
              </a:spcBef>
              <a:spcAft>
                <a:spcPts val="0"/>
              </a:spcAft>
              <a:buNone/>
            </a:pPr>
            <a:endParaRPr lang="en-US" sz="2000" dirty="0">
              <a:effectLst/>
              <a:latin typeface="Constantia" panose="02030602050306030303" pitchFamily="18" charset="0"/>
              <a:ea typeface="Aptos" panose="020B0004020202020204" pitchFamily="34" charset="0"/>
              <a:cs typeface="Aptos" panose="020B0004020202020204" pitchFamily="34" charset="0"/>
            </a:endParaRPr>
          </a:p>
          <a:p>
            <a:pPr marL="0" marR="0">
              <a:spcBef>
                <a:spcPts val="0"/>
              </a:spcBef>
              <a:spcAft>
                <a:spcPts val="0"/>
              </a:spcAft>
            </a:pPr>
            <a:r>
              <a:rPr lang="en-US" sz="2000" dirty="0">
                <a:effectLst/>
                <a:latin typeface="Constantia" panose="02030602050306030303" pitchFamily="18" charset="0"/>
                <a:ea typeface="Times New Roman" panose="02020603050405020304" pitchFamily="18" charset="0"/>
                <a:cs typeface="Aptos" panose="020B0004020202020204" pitchFamily="34" charset="0"/>
              </a:rPr>
              <a:t>IRS position was that the final sentence (passing </a:t>
            </a:r>
            <a:r>
              <a:rPr lang="en-US" sz="2000" dirty="0">
                <a:latin typeface="Constantia" panose="02030602050306030303" pitchFamily="18" charset="0"/>
                <a:ea typeface="Times New Roman" panose="02020603050405020304" pitchFamily="18" charset="0"/>
                <a:cs typeface="Aptos" panose="020B0004020202020204" pitchFamily="34" charset="0"/>
              </a:rPr>
              <a:t>balance to Maria’s estate) </a:t>
            </a:r>
            <a:r>
              <a:rPr lang="en-US" sz="2000" dirty="0">
                <a:effectLst/>
                <a:latin typeface="Constantia" panose="02030602050306030303" pitchFamily="18" charset="0"/>
                <a:ea typeface="Times New Roman" panose="02020603050405020304" pitchFamily="18" charset="0"/>
                <a:cs typeface="Aptos" panose="020B0004020202020204" pitchFamily="34" charset="0"/>
              </a:rPr>
              <a:t>was void as an attempt to modify the terms of the MCC Trust, which did not satisfy the QTIP requirements. </a:t>
            </a:r>
            <a:endParaRPr lang="en-US" sz="2000" dirty="0">
              <a:effectLst/>
              <a:latin typeface="Constantia" panose="02030602050306030303" pitchFamily="18" charset="0"/>
              <a:ea typeface="Aptos" panose="020B0004020202020204" pitchFamily="34" charset="0"/>
              <a:cs typeface="Aptos" panose="020B0004020202020204" pitchFamily="34" charset="0"/>
            </a:endParaRPr>
          </a:p>
          <a:p>
            <a:pPr marL="0" marR="0" indent="0">
              <a:spcBef>
                <a:spcPts val="0"/>
              </a:spcBef>
              <a:spcAft>
                <a:spcPts val="0"/>
              </a:spcAft>
              <a:buNone/>
            </a:pPr>
            <a:endParaRPr lang="en-US" sz="2000" dirty="0">
              <a:effectLst/>
              <a:latin typeface="Constantia" panose="02030602050306030303" pitchFamily="18" charset="0"/>
              <a:ea typeface="Aptos" panose="020B0004020202020204" pitchFamily="34" charset="0"/>
              <a:cs typeface="Aptos" panose="020B0004020202020204" pitchFamily="34" charset="0"/>
            </a:endParaRPr>
          </a:p>
          <a:p>
            <a:pPr marL="0" marR="0">
              <a:spcBef>
                <a:spcPts val="0"/>
              </a:spcBef>
              <a:spcAft>
                <a:spcPts val="0"/>
              </a:spcAft>
            </a:pPr>
            <a:r>
              <a:rPr lang="en-US" sz="2000" dirty="0">
                <a:effectLst/>
                <a:latin typeface="Constantia" panose="02030602050306030303" pitchFamily="18" charset="0"/>
                <a:ea typeface="Times New Roman" panose="02020603050405020304" pitchFamily="18" charset="0"/>
                <a:cs typeface="Aptos" panose="020B0004020202020204" pitchFamily="34" charset="0"/>
              </a:rPr>
              <a:t>Court found that decedent intended to create a trust for the $300k bequest and intended for it to be administered by the same person administering the MCC Trust ... "to be a part of a legally distinct trust administered by the same trustee overseeing the MCC Trust</a:t>
            </a:r>
            <a:r>
              <a:rPr lang="en-US" sz="2000" dirty="0">
                <a:latin typeface="Constantia" panose="02030602050306030303" pitchFamily="18" charset="0"/>
                <a:ea typeface="Times New Roman" panose="02020603050405020304" pitchFamily="18" charset="0"/>
                <a:cs typeface="Aptos" panose="020B0004020202020204" pitchFamily="34" charset="0"/>
              </a:rPr>
              <a:t>” so that this bequest qualified for the marital deduction.</a:t>
            </a:r>
            <a:endParaRPr lang="en-US" sz="2000" dirty="0">
              <a:effectLst/>
              <a:latin typeface="Constantia" panose="02030602050306030303" pitchFamily="18" charset="0"/>
              <a:ea typeface="Times New Roman" panose="02020603050405020304" pitchFamily="18" charset="0"/>
              <a:cs typeface="Aptos" panose="020B0004020202020204" pitchFamily="34" charset="0"/>
            </a:endParaRPr>
          </a:p>
          <a:p>
            <a:pPr marL="0" marR="0">
              <a:spcBef>
                <a:spcPts val="0"/>
              </a:spcBef>
              <a:spcAft>
                <a:spcPts val="0"/>
              </a:spcAft>
            </a:pPr>
            <a:endParaRPr lang="en-US" sz="1800" dirty="0">
              <a:effectLst/>
              <a:latin typeface="Constantia" panose="02030602050306030303" pitchFamily="18"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475489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dirty="0"/>
              <a:t>Ethical Issues in Representing Both Spouses, including the consequences of divorce down the road (</a:t>
            </a:r>
            <a:r>
              <a:rPr lang="en-US" sz="2400" i="1" dirty="0"/>
              <a:t>CS v. RH</a:t>
            </a:r>
            <a:r>
              <a:rPr lang="en-US" sz="2400" dirty="0"/>
              <a:t>)</a:t>
            </a:r>
            <a:br>
              <a:rPr lang="en-US" sz="2400" dirty="0"/>
            </a:b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a:xfrm>
            <a:off x="457198" y="2438400"/>
            <a:ext cx="11274554" cy="3581400"/>
          </a:xfrm>
        </p:spPr>
        <p:txBody>
          <a:bodyPr>
            <a:noAutofit/>
          </a:bodyPr>
          <a:lstStyle/>
          <a:p>
            <a:pPr>
              <a:lnSpc>
                <a:spcPct val="120000"/>
              </a:lnSpc>
            </a:pPr>
            <a:r>
              <a:rPr lang="en-US" sz="2000" b="0" i="0" dirty="0">
                <a:effectLst/>
                <a:ea typeface="Calibri" panose="020F0502020204030204" pitchFamily="34" charset="0"/>
                <a:cs typeface="Calibri" panose="020F0502020204030204" pitchFamily="34" charset="0"/>
              </a:rPr>
              <a:t>One the prominent themes at Heckerling was conflicts in joint representation.</a:t>
            </a:r>
          </a:p>
          <a:p>
            <a:pPr>
              <a:lnSpc>
                <a:spcPct val="120000"/>
              </a:lnSpc>
            </a:pPr>
            <a:r>
              <a:rPr lang="en-US" sz="2000" dirty="0">
                <a:ea typeface="Calibri" panose="020F0502020204030204" pitchFamily="34" charset="0"/>
                <a:cs typeface="Calibri" panose="020F0502020204030204" pitchFamily="34" charset="0"/>
              </a:rPr>
              <a:t>It was raised specifically in the SLAT area, although was noted that potential conflicts could be presented in any type of joint representation.</a:t>
            </a:r>
          </a:p>
          <a:p>
            <a:pPr>
              <a:lnSpc>
                <a:spcPct val="120000"/>
              </a:lnSpc>
            </a:pPr>
            <a:r>
              <a:rPr lang="en-US" sz="2000" dirty="0">
                <a:ea typeface="Calibri" panose="020F0502020204030204" pitchFamily="34" charset="0"/>
                <a:cs typeface="Calibri" panose="020F0502020204030204" pitchFamily="34" charset="0"/>
              </a:rPr>
              <a:t>Bruce Stone, Stephanie Loomis-Price and Jim Dougherty all spoke about creation of SLATs and the duties we may have as estate planners in representing both spouses in the creation of a SLAT.</a:t>
            </a:r>
          </a:p>
          <a:p>
            <a:pPr>
              <a:lnSpc>
                <a:spcPct val="120000"/>
              </a:lnSpc>
            </a:pPr>
            <a:r>
              <a:rPr lang="en-US" sz="2000" dirty="0">
                <a:ea typeface="Calibri" panose="020F0502020204030204" pitchFamily="34" charset="0"/>
                <a:cs typeface="Calibri" panose="020F0502020204030204" pitchFamily="34" charset="0"/>
              </a:rPr>
              <a:t>The </a:t>
            </a:r>
            <a:r>
              <a:rPr lang="en-US" sz="2000" i="1" dirty="0">
                <a:ea typeface="Calibri" panose="020F0502020204030204" pitchFamily="34" charset="0"/>
                <a:cs typeface="Calibri" panose="020F0502020204030204" pitchFamily="34" charset="0"/>
              </a:rPr>
              <a:t>CS v. RH </a:t>
            </a:r>
            <a:r>
              <a:rPr lang="en-US" sz="2000" dirty="0">
                <a:ea typeface="Calibri" panose="020F0502020204030204" pitchFamily="34" charset="0"/>
                <a:cs typeface="Calibri" panose="020F0502020204030204" pitchFamily="34" charset="0"/>
              </a:rPr>
              <a:t>case brought this to a head.</a:t>
            </a:r>
          </a:p>
          <a:p>
            <a:pPr>
              <a:lnSpc>
                <a:spcPct val="120000"/>
              </a:lnSpc>
            </a:pPr>
            <a:endParaRPr lang="en-US" sz="2000" b="0" i="0" dirty="0">
              <a:effectLst/>
            </a:endParaRPr>
          </a:p>
        </p:txBody>
      </p:sp>
    </p:spTree>
    <p:extLst>
      <p:ext uri="{BB962C8B-B14F-4D97-AF65-F5344CB8AC3E}">
        <p14:creationId xmlns:p14="http://schemas.microsoft.com/office/powerpoint/2010/main" val="2914624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89361-1C24-B841-C868-DC1F5FB34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E41DB3-9D04-10C1-80C2-EE9A5F9C2B69}"/>
              </a:ext>
            </a:extLst>
          </p:cNvPr>
          <p:cNvSpPr>
            <a:spLocks noGrp="1"/>
          </p:cNvSpPr>
          <p:nvPr>
            <p:ph type="title"/>
          </p:nvPr>
        </p:nvSpPr>
        <p:spPr/>
        <p:txBody>
          <a:bodyPr>
            <a:normAutofit fontScale="90000"/>
          </a:bodyPr>
          <a:lstStyle/>
          <a:p>
            <a:r>
              <a:rPr lang="en-US" sz="2400" dirty="0"/>
              <a:t>Ethical Issues in Representing Both Spouses, including the consequences of divorce down the road (</a:t>
            </a:r>
            <a:r>
              <a:rPr lang="en-US" sz="2400" i="1" dirty="0"/>
              <a:t>CS v. RH</a:t>
            </a:r>
            <a:r>
              <a:rPr lang="en-US" sz="2400" dirty="0"/>
              <a:t>)</a:t>
            </a:r>
            <a:br>
              <a:rPr lang="en-US" sz="2400" dirty="0"/>
            </a:br>
            <a:br>
              <a:rPr lang="en-US" sz="2400" i="1" dirty="0"/>
            </a:br>
            <a:endParaRPr lang="en-US" sz="2400" dirty="0"/>
          </a:p>
        </p:txBody>
      </p:sp>
      <p:sp>
        <p:nvSpPr>
          <p:cNvPr id="3" name="Content Placeholder 2">
            <a:extLst>
              <a:ext uri="{FF2B5EF4-FFF2-40B4-BE49-F238E27FC236}">
                <a16:creationId xmlns:a16="http://schemas.microsoft.com/office/drawing/2014/main" id="{11509D5A-F0BD-6FC0-54AF-4E61BABDA775}"/>
              </a:ext>
            </a:extLst>
          </p:cNvPr>
          <p:cNvSpPr>
            <a:spLocks noGrp="1"/>
          </p:cNvSpPr>
          <p:nvPr>
            <p:ph idx="1"/>
          </p:nvPr>
        </p:nvSpPr>
        <p:spPr>
          <a:xfrm>
            <a:off x="457198" y="2438400"/>
            <a:ext cx="11274554" cy="3581400"/>
          </a:xfrm>
        </p:spPr>
        <p:txBody>
          <a:bodyPr>
            <a:noAutofit/>
          </a:bodyPr>
          <a:lstStyle/>
          <a:p>
            <a:pPr>
              <a:lnSpc>
                <a:spcPct val="120000"/>
              </a:lnSpc>
            </a:pPr>
            <a:r>
              <a:rPr lang="en-US" sz="2000" dirty="0">
                <a:ea typeface="Calibri" panose="020F0502020204030204" pitchFamily="34" charset="0"/>
                <a:cs typeface="Calibri" panose="020F0502020204030204" pitchFamily="34" charset="0"/>
              </a:rPr>
              <a:t>Bruce Stone noted the following statistics in his presentation:</a:t>
            </a:r>
          </a:p>
          <a:p>
            <a:pPr lvl="1">
              <a:lnSpc>
                <a:spcPct val="120000"/>
              </a:lnSpc>
            </a:pPr>
            <a:r>
              <a:rPr lang="en-US" sz="1700" b="0" i="0" dirty="0">
                <a:effectLst/>
                <a:ea typeface="Calibri" panose="020F0502020204030204" pitchFamily="34" charset="0"/>
                <a:cs typeface="Calibri" panose="020F0502020204030204" pitchFamily="34" charset="0"/>
              </a:rPr>
              <a:t>42% of </a:t>
            </a:r>
            <a:r>
              <a:rPr lang="en-US" sz="1700" dirty="0">
                <a:ea typeface="Calibri" panose="020F0502020204030204" pitchFamily="34" charset="0"/>
                <a:cs typeface="Calibri" panose="020F0502020204030204" pitchFamily="34" charset="0"/>
              </a:rPr>
              <a:t>first marriages end in divorce.</a:t>
            </a:r>
          </a:p>
          <a:p>
            <a:pPr lvl="1">
              <a:lnSpc>
                <a:spcPct val="120000"/>
              </a:lnSpc>
            </a:pPr>
            <a:r>
              <a:rPr lang="en-US" sz="1700" b="0" i="0" dirty="0">
                <a:effectLst/>
                <a:ea typeface="Calibri" panose="020F0502020204030204" pitchFamily="34" charset="0"/>
                <a:cs typeface="Calibri" panose="020F0502020204030204" pitchFamily="34" charset="0"/>
              </a:rPr>
              <a:t>66% of second marriages end in divorce.</a:t>
            </a:r>
          </a:p>
          <a:p>
            <a:pPr lvl="1">
              <a:lnSpc>
                <a:spcPct val="120000"/>
              </a:lnSpc>
            </a:pPr>
            <a:r>
              <a:rPr lang="en-US" sz="1700" dirty="0">
                <a:ea typeface="Calibri" panose="020F0502020204030204" pitchFamily="34" charset="0"/>
                <a:cs typeface="Calibri" panose="020F0502020204030204" pitchFamily="34" charset="0"/>
              </a:rPr>
              <a:t>Nearly ¾ of third marriages end in divorce.</a:t>
            </a:r>
          </a:p>
          <a:p>
            <a:pPr>
              <a:lnSpc>
                <a:spcPct val="120000"/>
              </a:lnSpc>
            </a:pPr>
            <a:r>
              <a:rPr lang="en-US" sz="2000" b="0" i="0" dirty="0">
                <a:effectLst/>
                <a:ea typeface="Calibri" panose="020F0502020204030204" pitchFamily="34" charset="0"/>
                <a:cs typeface="Calibri" panose="020F0502020204030204" pitchFamily="34" charset="0"/>
              </a:rPr>
              <a:t>It is there</a:t>
            </a:r>
            <a:r>
              <a:rPr lang="en-US" sz="2000" dirty="0">
                <a:ea typeface="Calibri" panose="020F0502020204030204" pitchFamily="34" charset="0"/>
                <a:cs typeface="Calibri" panose="020F0502020204030204" pitchFamily="34" charset="0"/>
              </a:rPr>
              <a:t>fore reasonable to think there could be a conflict in the event of divorce.</a:t>
            </a:r>
          </a:p>
          <a:p>
            <a:pPr>
              <a:lnSpc>
                <a:spcPct val="120000"/>
              </a:lnSpc>
            </a:pPr>
            <a:r>
              <a:rPr lang="en-US" sz="2000" b="0" i="0" dirty="0">
                <a:effectLst/>
                <a:ea typeface="Calibri" panose="020F0502020204030204" pitchFamily="34" charset="0"/>
                <a:cs typeface="Calibri" panose="020F0502020204030204" pitchFamily="34" charset="0"/>
              </a:rPr>
              <a:t>It is important to be clear with both spousal clients what you’re doing, </a:t>
            </a:r>
            <a:r>
              <a:rPr lang="en-US" sz="2000" dirty="0">
                <a:ea typeface="Calibri" panose="020F0502020204030204" pitchFamily="34" charset="0"/>
                <a:cs typeface="Calibri" panose="020F0502020204030204" pitchFamily="34" charset="0"/>
              </a:rPr>
              <a:t>who you’re representing and whether one or more of them may need to be advised by independent counsel.</a:t>
            </a:r>
          </a:p>
          <a:p>
            <a:pPr>
              <a:lnSpc>
                <a:spcPct val="120000"/>
              </a:lnSpc>
            </a:pPr>
            <a:r>
              <a:rPr lang="en-US" sz="2000" dirty="0">
                <a:ea typeface="Calibri" panose="020F0502020204030204" pitchFamily="34" charset="0"/>
                <a:cs typeface="Calibri" panose="020F0502020204030204" pitchFamily="34" charset="0"/>
              </a:rPr>
              <a:t>It is critical to document everything in writing.</a:t>
            </a:r>
          </a:p>
          <a:p>
            <a:pPr>
              <a:lnSpc>
                <a:spcPct val="120000"/>
              </a:lnSpc>
            </a:pPr>
            <a:endParaRPr lang="en-US" sz="2000" b="0" i="0" dirty="0">
              <a:effectLst/>
            </a:endParaRPr>
          </a:p>
        </p:txBody>
      </p:sp>
    </p:spTree>
    <p:extLst>
      <p:ext uri="{BB962C8B-B14F-4D97-AF65-F5344CB8AC3E}">
        <p14:creationId xmlns:p14="http://schemas.microsoft.com/office/powerpoint/2010/main" val="447104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DE838-D50D-810C-00B3-04B60FA103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DD8771-6F5F-6D98-D3C9-014AF14A5885}"/>
              </a:ext>
            </a:extLst>
          </p:cNvPr>
          <p:cNvSpPr>
            <a:spLocks noGrp="1"/>
          </p:cNvSpPr>
          <p:nvPr>
            <p:ph type="title"/>
          </p:nvPr>
        </p:nvSpPr>
        <p:spPr/>
        <p:txBody>
          <a:bodyPr>
            <a:normAutofit fontScale="90000"/>
          </a:bodyPr>
          <a:lstStyle/>
          <a:p>
            <a:r>
              <a:rPr lang="en-US" sz="2400" dirty="0"/>
              <a:t>Ethical Issues in Representing Both Spouses, including the consequences of divorce down the road (</a:t>
            </a:r>
            <a:r>
              <a:rPr lang="en-US" sz="2400" i="1" dirty="0"/>
              <a:t>CS v. RH</a:t>
            </a:r>
            <a:r>
              <a:rPr lang="en-US" sz="2400" dirty="0"/>
              <a:t>)</a:t>
            </a:r>
            <a:br>
              <a:rPr lang="en-US" sz="2400" dirty="0"/>
            </a:br>
            <a:br>
              <a:rPr lang="en-US" sz="2400" i="1" dirty="0"/>
            </a:br>
            <a:endParaRPr lang="en-US" sz="2400" dirty="0"/>
          </a:p>
        </p:txBody>
      </p:sp>
      <p:sp>
        <p:nvSpPr>
          <p:cNvPr id="3" name="Content Placeholder 2">
            <a:extLst>
              <a:ext uri="{FF2B5EF4-FFF2-40B4-BE49-F238E27FC236}">
                <a16:creationId xmlns:a16="http://schemas.microsoft.com/office/drawing/2014/main" id="{A752AD4A-4676-9AE8-6852-CEB8117B658F}"/>
              </a:ext>
            </a:extLst>
          </p:cNvPr>
          <p:cNvSpPr>
            <a:spLocks noGrp="1"/>
          </p:cNvSpPr>
          <p:nvPr>
            <p:ph idx="1"/>
          </p:nvPr>
        </p:nvSpPr>
        <p:spPr>
          <a:xfrm>
            <a:off x="457198" y="2438400"/>
            <a:ext cx="11274554" cy="3581400"/>
          </a:xfrm>
        </p:spPr>
        <p:txBody>
          <a:bodyPr>
            <a:noAutofit/>
          </a:bodyPr>
          <a:lstStyle/>
          <a:p>
            <a:pPr>
              <a:lnSpc>
                <a:spcPct val="120000"/>
              </a:lnSpc>
            </a:pPr>
            <a:r>
              <a:rPr lang="en-US" sz="2000" dirty="0">
                <a:ea typeface="Calibri" panose="020F0502020204030204" pitchFamily="34" charset="0"/>
                <a:cs typeface="Calibri" panose="020F0502020204030204" pitchFamily="34" charset="0"/>
              </a:rPr>
              <a:t>With respect to SLATs, query whether there is an ethics issue arising with “floating spouse” provisions where the term “spouse” is the person whom one is married to at that time.</a:t>
            </a:r>
          </a:p>
          <a:p>
            <a:pPr>
              <a:lnSpc>
                <a:spcPct val="120000"/>
              </a:lnSpc>
            </a:pPr>
            <a:r>
              <a:rPr lang="en-US" sz="2000" dirty="0">
                <a:ea typeface="Calibri" panose="020F0502020204030204" pitchFamily="34" charset="0"/>
                <a:cs typeface="Calibri" panose="020F0502020204030204" pitchFamily="34" charset="0"/>
              </a:rPr>
              <a:t>Need to disclose that to both spouses per Model Rule 1.7.</a:t>
            </a:r>
          </a:p>
          <a:p>
            <a:pPr>
              <a:lnSpc>
                <a:spcPct val="120000"/>
              </a:lnSpc>
            </a:pPr>
            <a:r>
              <a:rPr lang="en-US" sz="2000" dirty="0">
                <a:ea typeface="Calibri" panose="020F0502020204030204" pitchFamily="34" charset="0"/>
                <a:cs typeface="Calibri" panose="020F0502020204030204" pitchFamily="34" charset="0"/>
              </a:rPr>
              <a:t>Per Model Rule 1.7(b), can appropriate competent representation be provided to both parties? </a:t>
            </a:r>
          </a:p>
          <a:p>
            <a:pPr>
              <a:lnSpc>
                <a:spcPct val="120000"/>
              </a:lnSpc>
            </a:pPr>
            <a:r>
              <a:rPr lang="en-US" sz="2000" b="0" i="0" dirty="0">
                <a:effectLst/>
                <a:ea typeface="Calibri" panose="020F0502020204030204" pitchFamily="34" charset="0"/>
                <a:cs typeface="Calibri" panose="020F0502020204030204" pitchFamily="34" charset="0"/>
              </a:rPr>
              <a:t>Bruce Stone also discussed the situation where one spouse says “don’t tel</a:t>
            </a:r>
            <a:r>
              <a:rPr lang="en-US" sz="2000" dirty="0">
                <a:ea typeface="Calibri" panose="020F0502020204030204" pitchFamily="34" charset="0"/>
                <a:cs typeface="Calibri" panose="020F0502020204030204" pitchFamily="34" charset="0"/>
              </a:rPr>
              <a:t>l my spouse, but I have a secret nonmarital child” or “I want to benefit a secret paramour”.  Can this (or must this) be disclosed to the other spouse who is a joint client?  The answer depends upon state law and the terms of the engagement letter.</a:t>
            </a:r>
            <a:endParaRPr lang="en-US" sz="2000" b="0" i="0" dirty="0">
              <a:effectLst/>
            </a:endParaRPr>
          </a:p>
        </p:txBody>
      </p:sp>
    </p:spTree>
    <p:extLst>
      <p:ext uri="{BB962C8B-B14F-4D97-AF65-F5344CB8AC3E}">
        <p14:creationId xmlns:p14="http://schemas.microsoft.com/office/powerpoint/2010/main" val="1808786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Recent Developments and Planning Opportunities</a:t>
            </a:r>
            <a:br>
              <a:rPr lang="en-US" dirty="0"/>
            </a:br>
            <a:endParaRPr lang="en-US" dirty="0"/>
          </a:p>
        </p:txBody>
      </p:sp>
      <p:sp>
        <p:nvSpPr>
          <p:cNvPr id="3" name="Content Placeholder 2"/>
          <p:cNvSpPr>
            <a:spLocks noGrp="1"/>
          </p:cNvSpPr>
          <p:nvPr>
            <p:ph idx="1"/>
          </p:nvPr>
        </p:nvSpPr>
        <p:spPr>
          <a:xfrm>
            <a:off x="457198" y="1981201"/>
            <a:ext cx="11274554" cy="4284133"/>
          </a:xfrm>
        </p:spPr>
        <p:txBody>
          <a:bodyPr vert="horz" lIns="0" tIns="0" rIns="0" bIns="0" rtlCol="0" anchor="t">
            <a:noAutofit/>
          </a:bodyPr>
          <a:lstStyle/>
          <a:p>
            <a:pPr marL="457200" indent="-457200">
              <a:buAutoNum type="arabicPeriod"/>
            </a:pPr>
            <a:r>
              <a:rPr lang="en-US" sz="1150" b="1" dirty="0"/>
              <a:t>The One Big Beautiful Bill Act, H.R. 1</a:t>
            </a:r>
          </a:p>
          <a:p>
            <a:pPr marL="457200" indent="-457200">
              <a:buAutoNum type="arabicPeriod"/>
            </a:pPr>
            <a:r>
              <a:rPr lang="en-US" sz="1150" b="1" dirty="0"/>
              <a:t>Federal Estate, Gift and Generation-Skipping Transfer (GST) Tax Provisions effective Jan. 1, 2026 (also state estate tax)</a:t>
            </a:r>
          </a:p>
          <a:p>
            <a:pPr marL="457200" indent="-457200">
              <a:buAutoNum type="arabicPeriod"/>
            </a:pPr>
            <a:r>
              <a:rPr lang="en-US" sz="1150" b="1" dirty="0"/>
              <a:t>Trump Accounts and 529 Plan Account Expansion</a:t>
            </a:r>
          </a:p>
          <a:p>
            <a:pPr marL="457200" indent="-457200">
              <a:buAutoNum type="arabicPeriod"/>
            </a:pPr>
            <a:r>
              <a:rPr lang="en-US" sz="1150" b="1" dirty="0"/>
              <a:t>Marital Trust Planning: </a:t>
            </a:r>
            <a:r>
              <a:rPr lang="en-US" sz="1150" b="1" i="1" dirty="0"/>
              <a:t>Anenberg</a:t>
            </a:r>
            <a:r>
              <a:rPr lang="en-US" sz="1150" b="1" dirty="0"/>
              <a:t>, </a:t>
            </a:r>
            <a:r>
              <a:rPr lang="en-US" sz="1150" b="1" i="1" dirty="0"/>
              <a:t>McDougall, Griffin</a:t>
            </a:r>
            <a:endParaRPr lang="en-US" sz="1150" b="1" dirty="0"/>
          </a:p>
          <a:p>
            <a:pPr marL="457200" indent="-457200">
              <a:buFont typeface="Calibri" panose="020F0502020204030204" pitchFamily="34" charset="0"/>
              <a:buAutoNum type="arabicPeriod"/>
            </a:pPr>
            <a:r>
              <a:rPr lang="en-US" sz="1150" b="1" dirty="0"/>
              <a:t>Ethical Issues in Representing Both Spouses, including the consequences of divorce down the road (</a:t>
            </a:r>
            <a:r>
              <a:rPr lang="en-US" sz="1150" b="1" i="1" dirty="0"/>
              <a:t>CS v. RH</a:t>
            </a:r>
            <a:r>
              <a:rPr lang="en-US" sz="1150" b="1" dirty="0"/>
              <a:t>)</a:t>
            </a:r>
          </a:p>
          <a:p>
            <a:pPr marL="457200" indent="-457200">
              <a:buAutoNum type="arabicPeriod"/>
            </a:pPr>
            <a:r>
              <a:rPr lang="en-US" sz="1150" b="1" dirty="0"/>
              <a:t>The collaborative estate planning advisory team, and navigating issues relating to attorney-client privilege</a:t>
            </a:r>
          </a:p>
          <a:p>
            <a:pPr marL="457200" indent="-457200">
              <a:buAutoNum type="arabicPeriod"/>
            </a:pPr>
            <a:r>
              <a:rPr lang="en-US" sz="1150" b="1" dirty="0"/>
              <a:t>Special needs planning</a:t>
            </a:r>
          </a:p>
          <a:p>
            <a:pPr marL="457200" indent="-457200">
              <a:buAutoNum type="arabicPeriod"/>
            </a:pPr>
            <a:r>
              <a:rPr lang="en-US" sz="1150" b="1" dirty="0"/>
              <a:t>Splitting, Splicing and Stacking Strategies to Add Octane to Trust Structures</a:t>
            </a:r>
          </a:p>
          <a:p>
            <a:pPr marL="457200" indent="-457200">
              <a:buFont typeface="Calibri" panose="020F0502020204030204" pitchFamily="34" charset="0"/>
              <a:buAutoNum type="arabicPeriod"/>
            </a:pPr>
            <a:r>
              <a:rPr lang="en-US" sz="1150" b="1" i="1" dirty="0"/>
              <a:t>Estate of Fields </a:t>
            </a:r>
            <a:r>
              <a:rPr lang="en-US" sz="1150" b="1" dirty="0"/>
              <a:t>and IRS challenges to family limited partnerships including due to the retained ability to participate in partnership liquidation decisions</a:t>
            </a:r>
          </a:p>
          <a:p>
            <a:pPr marL="457200" indent="-457200">
              <a:buAutoNum type="arabicPeriod"/>
            </a:pPr>
            <a:r>
              <a:rPr lang="en-US" sz="1150" b="1" i="1" dirty="0"/>
              <a:t>Huffman</a:t>
            </a:r>
            <a:r>
              <a:rPr lang="en-US" sz="1150" b="1" dirty="0"/>
              <a:t> – option agreement price less than fair market value, resulting in gift</a:t>
            </a:r>
          </a:p>
          <a:p>
            <a:pPr marL="457200" indent="-457200">
              <a:buAutoNum type="arabicPeriod"/>
            </a:pPr>
            <a:r>
              <a:rPr lang="en-US" sz="1150" b="1" i="1" dirty="0"/>
              <a:t>Estate of Barbara Galli v. Commissioner </a:t>
            </a:r>
            <a:r>
              <a:rPr lang="en-US" sz="1150" b="1" dirty="0"/>
              <a:t>– Loan or Gift?</a:t>
            </a:r>
          </a:p>
          <a:p>
            <a:pPr marL="457200" indent="-457200">
              <a:buAutoNum type="arabicPeriod"/>
            </a:pPr>
            <a:r>
              <a:rPr lang="en-US" sz="1150" b="1" dirty="0"/>
              <a:t>The </a:t>
            </a:r>
            <a:r>
              <a:rPr lang="en-US" sz="1150" b="1" i="1" dirty="0"/>
              <a:t>Elcan</a:t>
            </a:r>
            <a:r>
              <a:rPr lang="en-US" sz="1150" b="1" dirty="0"/>
              <a:t> case</a:t>
            </a:r>
          </a:p>
          <a:p>
            <a:pPr marL="457200" indent="-457200">
              <a:buAutoNum type="arabicPeriod"/>
            </a:pPr>
            <a:r>
              <a:rPr lang="en-US" sz="1150" b="1" dirty="0"/>
              <a:t>Section 1202 Qualified Small Business Stock</a:t>
            </a:r>
          </a:p>
          <a:p>
            <a:pPr marL="457200" indent="-457200">
              <a:buAutoNum type="arabicPeriod"/>
            </a:pPr>
            <a:r>
              <a:rPr lang="en-US" sz="1150" b="1" dirty="0"/>
              <a:t>Qualified Opportunity Zone Funds</a:t>
            </a:r>
          </a:p>
          <a:p>
            <a:pPr marL="457200" indent="-457200">
              <a:buAutoNum type="arabicPeriod"/>
            </a:pPr>
            <a:endParaRPr lang="en-US" sz="1400" b="1" dirty="0"/>
          </a:p>
        </p:txBody>
      </p:sp>
      <p:sp>
        <p:nvSpPr>
          <p:cNvPr id="6" name="Rectangle 3"/>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0339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CF611-BF95-ADF2-FC60-0463D768BA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E26A06-F989-E7D3-BE79-2F39352B3F15}"/>
              </a:ext>
            </a:extLst>
          </p:cNvPr>
          <p:cNvSpPr>
            <a:spLocks noGrp="1"/>
          </p:cNvSpPr>
          <p:nvPr>
            <p:ph type="title"/>
          </p:nvPr>
        </p:nvSpPr>
        <p:spPr/>
        <p:txBody>
          <a:bodyPr>
            <a:normAutofit fontScale="90000"/>
          </a:bodyPr>
          <a:lstStyle/>
          <a:p>
            <a:br>
              <a:rPr lang="en-US" sz="2400" i="1" dirty="0"/>
            </a:br>
            <a:r>
              <a:rPr lang="en-US" sz="2400" i="1" dirty="0"/>
              <a:t>CS v. RH</a:t>
            </a:r>
            <a:br>
              <a:rPr lang="en-US" sz="2400" dirty="0"/>
            </a:br>
            <a:br>
              <a:rPr lang="en-US" sz="2400" i="1" dirty="0"/>
            </a:br>
            <a:endParaRPr lang="en-US" sz="2400" dirty="0"/>
          </a:p>
        </p:txBody>
      </p:sp>
      <p:sp>
        <p:nvSpPr>
          <p:cNvPr id="3" name="Content Placeholder 2">
            <a:extLst>
              <a:ext uri="{FF2B5EF4-FFF2-40B4-BE49-F238E27FC236}">
                <a16:creationId xmlns:a16="http://schemas.microsoft.com/office/drawing/2014/main" id="{9F3503A0-6E8F-4535-DD82-053D0AC06672}"/>
              </a:ext>
            </a:extLst>
          </p:cNvPr>
          <p:cNvSpPr>
            <a:spLocks noGrp="1"/>
          </p:cNvSpPr>
          <p:nvPr>
            <p:ph idx="1"/>
          </p:nvPr>
        </p:nvSpPr>
        <p:spPr>
          <a:xfrm>
            <a:off x="457198" y="2438400"/>
            <a:ext cx="11274554" cy="3581400"/>
          </a:xfrm>
        </p:spPr>
        <p:txBody>
          <a:bodyPr>
            <a:noAutofit/>
          </a:bodyPr>
          <a:lstStyle/>
          <a:p>
            <a:pPr>
              <a:lnSpc>
                <a:spcPct val="120000"/>
              </a:lnSpc>
            </a:pPr>
            <a:r>
              <a:rPr lang="en-US" sz="2000" b="1" i="1" dirty="0">
                <a:effectLst/>
                <a:ea typeface="Calibri" panose="020F0502020204030204" pitchFamily="34" charset="0"/>
                <a:cs typeface="Calibri" panose="020F0502020204030204" pitchFamily="34" charset="0"/>
              </a:rPr>
              <a:t>CS versus RH </a:t>
            </a:r>
            <a:r>
              <a:rPr lang="en-US" sz="2000" b="0" i="0" dirty="0">
                <a:effectLst/>
                <a:ea typeface="Calibri" panose="020F0502020204030204" pitchFamily="34" charset="0"/>
                <a:cs typeface="Calibri" panose="020F0502020204030204" pitchFamily="34" charset="0"/>
              </a:rPr>
              <a:t>is a 2025 New York lower court case in which the husband’s irrevocable grantor trusts for the benefit of his daughter and grandchildren were held to be marital property for divorce purposes.</a:t>
            </a:r>
          </a:p>
          <a:p>
            <a:pPr>
              <a:lnSpc>
                <a:spcPct val="120000"/>
              </a:lnSpc>
            </a:pPr>
            <a:r>
              <a:rPr lang="en-US" sz="2000" b="1" dirty="0">
                <a:ea typeface="Calibri" panose="020F0502020204030204" pitchFamily="34" charset="0"/>
                <a:cs typeface="Calibri" panose="020F0502020204030204" pitchFamily="34" charset="0"/>
              </a:rPr>
              <a:t>FACTS:</a:t>
            </a:r>
          </a:p>
          <a:p>
            <a:pPr lvl="1">
              <a:lnSpc>
                <a:spcPct val="120000"/>
              </a:lnSpc>
            </a:pPr>
            <a:r>
              <a:rPr lang="en-US" sz="1600" b="0" i="0" dirty="0">
                <a:effectLst/>
              </a:rPr>
              <a:t>RH (the husband) in 2001 created irrevocable trusts for the benefit of his daughter and grandchildren and transferred marital assets to the trusts.</a:t>
            </a:r>
          </a:p>
          <a:p>
            <a:pPr lvl="1">
              <a:lnSpc>
                <a:spcPct val="120000"/>
              </a:lnSpc>
            </a:pPr>
            <a:r>
              <a:rPr lang="en-US" sz="1600" dirty="0"/>
              <a:t>RH had the ability to remove and replace the trustee, and could swap assets via the power of substitution.</a:t>
            </a:r>
          </a:p>
          <a:p>
            <a:pPr lvl="1">
              <a:lnSpc>
                <a:spcPct val="120000"/>
              </a:lnSpc>
            </a:pPr>
            <a:r>
              <a:rPr lang="en-US" sz="1600" dirty="0"/>
              <a:t>The husband maintained the ability to manage the trust assets for investment purposes via LLCs that were owned by the trusts.</a:t>
            </a:r>
          </a:p>
        </p:txBody>
      </p:sp>
    </p:spTree>
    <p:extLst>
      <p:ext uri="{BB962C8B-B14F-4D97-AF65-F5344CB8AC3E}">
        <p14:creationId xmlns:p14="http://schemas.microsoft.com/office/powerpoint/2010/main" val="1407805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37A4F-BF0E-68E7-A961-094D890DC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0031B-CD58-657A-DE1A-491840A584D9}"/>
              </a:ext>
            </a:extLst>
          </p:cNvPr>
          <p:cNvSpPr>
            <a:spLocks noGrp="1"/>
          </p:cNvSpPr>
          <p:nvPr>
            <p:ph type="title"/>
          </p:nvPr>
        </p:nvSpPr>
        <p:spPr/>
        <p:txBody>
          <a:bodyPr>
            <a:normAutofit fontScale="90000"/>
          </a:bodyPr>
          <a:lstStyle/>
          <a:p>
            <a:br>
              <a:rPr lang="en-US" sz="2400" i="1" dirty="0"/>
            </a:br>
            <a:r>
              <a:rPr lang="en-US" sz="2400" i="1" dirty="0"/>
              <a:t>CS v. RH cont’d</a:t>
            </a:r>
            <a:br>
              <a:rPr lang="en-US" sz="2400" dirty="0"/>
            </a:br>
            <a:br>
              <a:rPr lang="en-US" sz="2400" i="1" dirty="0"/>
            </a:br>
            <a:endParaRPr lang="en-US" sz="2400" dirty="0"/>
          </a:p>
        </p:txBody>
      </p:sp>
      <p:sp>
        <p:nvSpPr>
          <p:cNvPr id="3" name="Content Placeholder 2">
            <a:extLst>
              <a:ext uri="{FF2B5EF4-FFF2-40B4-BE49-F238E27FC236}">
                <a16:creationId xmlns:a16="http://schemas.microsoft.com/office/drawing/2014/main" id="{0B619723-32C4-895A-2D72-554E5D0D069B}"/>
              </a:ext>
            </a:extLst>
          </p:cNvPr>
          <p:cNvSpPr>
            <a:spLocks noGrp="1"/>
          </p:cNvSpPr>
          <p:nvPr>
            <p:ph idx="1"/>
          </p:nvPr>
        </p:nvSpPr>
        <p:spPr>
          <a:xfrm>
            <a:off x="457198" y="2438400"/>
            <a:ext cx="11274554" cy="3581400"/>
          </a:xfrm>
        </p:spPr>
        <p:txBody>
          <a:bodyPr>
            <a:noAutofit/>
          </a:bodyPr>
          <a:lstStyle/>
          <a:p>
            <a:pPr>
              <a:lnSpc>
                <a:spcPct val="120000"/>
              </a:lnSpc>
            </a:pPr>
            <a:r>
              <a:rPr lang="en-US" sz="2000" b="1" dirty="0">
                <a:ea typeface="Calibri" panose="020F0502020204030204" pitchFamily="34" charset="0"/>
                <a:cs typeface="Calibri" panose="020F0502020204030204" pitchFamily="34" charset="0"/>
              </a:rPr>
              <a:t>FACTS (cont’d):</a:t>
            </a:r>
          </a:p>
          <a:p>
            <a:pPr lvl="1">
              <a:lnSpc>
                <a:spcPct val="120000"/>
              </a:lnSpc>
            </a:pPr>
            <a:r>
              <a:rPr lang="en-US" sz="1600" dirty="0"/>
              <a:t>After the wife brought a divorce action, the husband cut her off from all of his assets (including marital homes owned by the irrevocable trusts).</a:t>
            </a:r>
          </a:p>
          <a:p>
            <a:pPr lvl="1">
              <a:lnSpc>
                <a:spcPct val="120000"/>
              </a:lnSpc>
            </a:pPr>
            <a:r>
              <a:rPr lang="en-US" sz="1600" dirty="0"/>
              <a:t>Also mid-trial, the irrevocable trusts were decanted into two new trusts formed under Delaware law, which sparked the court’s ire.</a:t>
            </a:r>
            <a:endParaRPr lang="en-US" sz="2000" dirty="0"/>
          </a:p>
          <a:p>
            <a:pPr lvl="1">
              <a:lnSpc>
                <a:spcPct val="120000"/>
              </a:lnSpc>
            </a:pPr>
            <a:r>
              <a:rPr lang="en-US" sz="1600" b="0" i="0" dirty="0">
                <a:effectLst/>
              </a:rPr>
              <a:t>The wife testified at trial that the husband assured her that the trusts were “tax shelters,” that she had a role in the trusts and their assets, and that the parties would enjoy the </a:t>
            </a:r>
            <a:r>
              <a:rPr lang="en-US" sz="1600" b="0" i="0">
                <a:effectLst/>
              </a:rPr>
              <a:t>trust assets.</a:t>
            </a:r>
            <a:endParaRPr lang="en-US" sz="1600" b="0" i="0" dirty="0">
              <a:effectLst/>
            </a:endParaRPr>
          </a:p>
          <a:p>
            <a:pPr lvl="1">
              <a:lnSpc>
                <a:spcPct val="120000"/>
              </a:lnSpc>
            </a:pPr>
            <a:r>
              <a:rPr lang="en-US" sz="1600" b="0" i="0" dirty="0">
                <a:effectLst/>
              </a:rPr>
              <a:t>The wife did not have her own separate counsel, and testified that she was not informed by her estate planning counsel (who jointly represented both her and her husband) what would happen to the assets in the trusts in the event of divorce.</a:t>
            </a:r>
            <a:endParaRPr lang="en-US" sz="2000" b="0" i="0" dirty="0">
              <a:effectLst/>
            </a:endParaRPr>
          </a:p>
        </p:txBody>
      </p:sp>
    </p:spTree>
    <p:extLst>
      <p:ext uri="{BB962C8B-B14F-4D97-AF65-F5344CB8AC3E}">
        <p14:creationId xmlns:p14="http://schemas.microsoft.com/office/powerpoint/2010/main" val="3591575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9CD6E-50F3-7F2D-A95D-8BA46F14F1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DF123-251A-8B2C-20F1-32B10A304369}"/>
              </a:ext>
            </a:extLst>
          </p:cNvPr>
          <p:cNvSpPr>
            <a:spLocks noGrp="1"/>
          </p:cNvSpPr>
          <p:nvPr>
            <p:ph type="title"/>
          </p:nvPr>
        </p:nvSpPr>
        <p:spPr/>
        <p:txBody>
          <a:bodyPr>
            <a:normAutofit fontScale="90000"/>
          </a:bodyPr>
          <a:lstStyle/>
          <a:p>
            <a:br>
              <a:rPr lang="en-US" sz="2400" i="1" dirty="0"/>
            </a:br>
            <a:r>
              <a:rPr lang="en-US" sz="2400" i="1" dirty="0"/>
              <a:t>CS v. RH cont’d</a:t>
            </a:r>
            <a:br>
              <a:rPr lang="en-US" sz="2400" dirty="0"/>
            </a:br>
            <a:br>
              <a:rPr lang="en-US" sz="2400" i="1" dirty="0"/>
            </a:br>
            <a:endParaRPr lang="en-US" sz="2400" dirty="0"/>
          </a:p>
        </p:txBody>
      </p:sp>
      <p:sp>
        <p:nvSpPr>
          <p:cNvPr id="3" name="Content Placeholder 2">
            <a:extLst>
              <a:ext uri="{FF2B5EF4-FFF2-40B4-BE49-F238E27FC236}">
                <a16:creationId xmlns:a16="http://schemas.microsoft.com/office/drawing/2014/main" id="{D8978395-1562-4CB7-0B78-C47636CB7936}"/>
              </a:ext>
            </a:extLst>
          </p:cNvPr>
          <p:cNvSpPr>
            <a:spLocks noGrp="1"/>
          </p:cNvSpPr>
          <p:nvPr>
            <p:ph idx="1"/>
          </p:nvPr>
        </p:nvSpPr>
        <p:spPr>
          <a:xfrm>
            <a:off x="457198" y="2438400"/>
            <a:ext cx="11274554" cy="3581400"/>
          </a:xfrm>
        </p:spPr>
        <p:txBody>
          <a:bodyPr>
            <a:noAutofit/>
          </a:bodyPr>
          <a:lstStyle/>
          <a:p>
            <a:pPr>
              <a:lnSpc>
                <a:spcPct val="120000"/>
              </a:lnSpc>
            </a:pPr>
            <a:r>
              <a:rPr lang="en-US" sz="2000" b="1" dirty="0"/>
              <a:t>HELD:</a:t>
            </a:r>
            <a:r>
              <a:rPr lang="en-US" sz="2000" dirty="0"/>
              <a:t>  </a:t>
            </a:r>
          </a:p>
          <a:p>
            <a:pPr lvl="1">
              <a:lnSpc>
                <a:spcPct val="120000"/>
              </a:lnSpc>
            </a:pPr>
            <a:r>
              <a:rPr lang="en-US" sz="1700" dirty="0"/>
              <a:t>The court found that the value of the trust assets should be included in the marital estate for purposes of the equitable distribution award to the wife, even though the trusts were not a sham.</a:t>
            </a:r>
          </a:p>
          <a:p>
            <a:pPr lvl="1">
              <a:lnSpc>
                <a:spcPct val="120000"/>
              </a:lnSpc>
            </a:pPr>
            <a:r>
              <a:rPr lang="en-US" sz="1700" dirty="0"/>
              <a:t>The court awarded the wife 50 percent of the value of the trust assets, payable first out of the husband’s non-trust assets, and stated that “if needed, Husband can borrow against trust assets to provide funds” to satisfy the balance of the award.  Importantly, there weren’t enough marital assets available to pay the wife. </a:t>
            </a:r>
          </a:p>
        </p:txBody>
      </p:sp>
    </p:spTree>
    <p:extLst>
      <p:ext uri="{BB962C8B-B14F-4D97-AF65-F5344CB8AC3E}">
        <p14:creationId xmlns:p14="http://schemas.microsoft.com/office/powerpoint/2010/main" val="1732625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F452A-C86A-1768-05E5-A91A013D0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3A566C-80D4-BE0D-ADFC-FC5ADACBE9A8}"/>
              </a:ext>
            </a:extLst>
          </p:cNvPr>
          <p:cNvSpPr>
            <a:spLocks noGrp="1"/>
          </p:cNvSpPr>
          <p:nvPr>
            <p:ph type="title"/>
          </p:nvPr>
        </p:nvSpPr>
        <p:spPr/>
        <p:txBody>
          <a:bodyPr>
            <a:normAutofit fontScale="90000"/>
          </a:bodyPr>
          <a:lstStyle/>
          <a:p>
            <a:br>
              <a:rPr lang="en-US" sz="2400" i="1" dirty="0"/>
            </a:br>
            <a:r>
              <a:rPr lang="en-US" sz="2400" i="1" dirty="0"/>
              <a:t>CS v. RH cont’d</a:t>
            </a:r>
            <a:br>
              <a:rPr lang="en-US" sz="2400" dirty="0"/>
            </a:br>
            <a:br>
              <a:rPr lang="en-US" sz="2400" i="1" dirty="0"/>
            </a:br>
            <a:endParaRPr lang="en-US" sz="2400" dirty="0"/>
          </a:p>
        </p:txBody>
      </p:sp>
      <p:sp>
        <p:nvSpPr>
          <p:cNvPr id="3" name="Content Placeholder 2">
            <a:extLst>
              <a:ext uri="{FF2B5EF4-FFF2-40B4-BE49-F238E27FC236}">
                <a16:creationId xmlns:a16="http://schemas.microsoft.com/office/drawing/2014/main" id="{4ADF8872-AD3E-B895-D5AD-888D3E808FC2}"/>
              </a:ext>
            </a:extLst>
          </p:cNvPr>
          <p:cNvSpPr>
            <a:spLocks noGrp="1"/>
          </p:cNvSpPr>
          <p:nvPr>
            <p:ph idx="1"/>
          </p:nvPr>
        </p:nvSpPr>
        <p:spPr>
          <a:xfrm>
            <a:off x="457198" y="2438400"/>
            <a:ext cx="11274554" cy="3581400"/>
          </a:xfrm>
        </p:spPr>
        <p:txBody>
          <a:bodyPr>
            <a:noAutofit/>
          </a:bodyPr>
          <a:lstStyle/>
          <a:p>
            <a:pPr>
              <a:lnSpc>
                <a:spcPct val="120000"/>
              </a:lnSpc>
            </a:pPr>
            <a:r>
              <a:rPr lang="en-US" sz="2000" b="1" dirty="0"/>
              <a:t>FURTHER CONSIDERATIONS:</a:t>
            </a:r>
            <a:r>
              <a:rPr lang="en-US" sz="2000" dirty="0"/>
              <a:t>  </a:t>
            </a:r>
          </a:p>
          <a:p>
            <a:pPr lvl="1">
              <a:lnSpc>
                <a:spcPct val="120000"/>
              </a:lnSpc>
            </a:pPr>
            <a:r>
              <a:rPr lang="en-US" sz="1700" dirty="0"/>
              <a:t>Although this is not a tax case, query whether the IRS might assert that IRC sections 2036 and 2038 could potentially apply to the trust assets in this context.</a:t>
            </a:r>
          </a:p>
          <a:p>
            <a:pPr lvl="2">
              <a:lnSpc>
                <a:spcPct val="120000"/>
              </a:lnSpc>
            </a:pPr>
            <a:r>
              <a:rPr lang="en-US" sz="1800" b="0" i="0" dirty="0">
                <a:effectLst/>
              </a:rPr>
              <a:t>Could this concern</a:t>
            </a:r>
            <a:r>
              <a:rPr lang="en-US" sz="1800" dirty="0"/>
              <a:t> be avoided via  independent trustees and independent LLC managers?</a:t>
            </a:r>
          </a:p>
          <a:p>
            <a:pPr lvl="2">
              <a:lnSpc>
                <a:spcPct val="120000"/>
              </a:lnSpc>
            </a:pPr>
            <a:r>
              <a:rPr lang="en-US" sz="1800" b="0" i="0" dirty="0">
                <a:effectLst/>
              </a:rPr>
              <a:t>Could this concern be avoided </a:t>
            </a:r>
            <a:r>
              <a:rPr lang="en-US" sz="1800" dirty="0"/>
              <a:t>if the spouses have their own separate counsel?</a:t>
            </a:r>
            <a:endParaRPr lang="en-US" sz="1800" b="0" i="0" dirty="0">
              <a:effectLst/>
            </a:endParaRPr>
          </a:p>
        </p:txBody>
      </p:sp>
    </p:spTree>
    <p:extLst>
      <p:ext uri="{BB962C8B-B14F-4D97-AF65-F5344CB8AC3E}">
        <p14:creationId xmlns:p14="http://schemas.microsoft.com/office/powerpoint/2010/main" val="2921961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F9429-B57A-2A32-DD2D-7AFC360AF3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1B580-2EDD-3A8B-514D-9A79C407FFD5}"/>
              </a:ext>
            </a:extLst>
          </p:cNvPr>
          <p:cNvSpPr>
            <a:spLocks noGrp="1"/>
          </p:cNvSpPr>
          <p:nvPr>
            <p:ph type="title"/>
          </p:nvPr>
        </p:nvSpPr>
        <p:spPr/>
        <p:txBody>
          <a:bodyPr>
            <a:normAutofit fontScale="90000"/>
          </a:bodyPr>
          <a:lstStyle/>
          <a:p>
            <a:r>
              <a:rPr lang="en-US" sz="2400" dirty="0"/>
              <a:t>The collaborative estate planning advisory team, and navigating issues relating to attorney-client privilege</a:t>
            </a:r>
            <a:br>
              <a:rPr lang="en-US" sz="2400" dirty="0"/>
            </a:br>
            <a:br>
              <a:rPr lang="en-US" sz="2400" i="1" dirty="0"/>
            </a:br>
            <a:endParaRPr lang="en-US" sz="2400" dirty="0"/>
          </a:p>
        </p:txBody>
      </p:sp>
      <p:sp>
        <p:nvSpPr>
          <p:cNvPr id="3" name="Content Placeholder 2">
            <a:extLst>
              <a:ext uri="{FF2B5EF4-FFF2-40B4-BE49-F238E27FC236}">
                <a16:creationId xmlns:a16="http://schemas.microsoft.com/office/drawing/2014/main" id="{E1813147-3DF5-A4E1-AF6D-C4E75EF6C270}"/>
              </a:ext>
            </a:extLst>
          </p:cNvPr>
          <p:cNvSpPr>
            <a:spLocks noGrp="1"/>
          </p:cNvSpPr>
          <p:nvPr>
            <p:ph idx="1"/>
          </p:nvPr>
        </p:nvSpPr>
        <p:spPr>
          <a:xfrm>
            <a:off x="457198" y="2438400"/>
            <a:ext cx="11274554" cy="3581400"/>
          </a:xfrm>
        </p:spPr>
        <p:txBody>
          <a:bodyPr>
            <a:noAutofit/>
          </a:bodyPr>
          <a:lstStyle/>
          <a:p>
            <a:pPr>
              <a:lnSpc>
                <a:spcPct val="120000"/>
              </a:lnSpc>
            </a:pPr>
            <a:r>
              <a:rPr lang="en-US" sz="2000" b="0" i="0" dirty="0">
                <a:effectLst/>
                <a:ea typeface="Calibri" panose="020F0502020204030204" pitchFamily="34" charset="0"/>
                <a:cs typeface="Calibri" panose="020F0502020204030204" pitchFamily="34" charset="0"/>
              </a:rPr>
              <a:t>Lauren Wolven, </a:t>
            </a:r>
            <a:r>
              <a:rPr lang="en-US" sz="2000" dirty="0">
                <a:ea typeface="Calibri" panose="020F0502020204030204" pitchFamily="34" charset="0"/>
                <a:cs typeface="Calibri" panose="020F0502020204030204" pitchFamily="34" charset="0"/>
              </a:rPr>
              <a:t>Page Goepfert and Benetta Park presented “</a:t>
            </a:r>
            <a:r>
              <a:rPr lang="en-US" sz="2000" i="1" dirty="0">
                <a:ea typeface="Calibri" panose="020F0502020204030204" pitchFamily="34" charset="0"/>
                <a:cs typeface="Calibri" panose="020F0502020204030204" pitchFamily="34" charset="0"/>
              </a:rPr>
              <a:t>Making 1 + 1 &gt; 2 – Keys to Effective and Ethics-Savvy Cross-Disciplinary Collaboration</a:t>
            </a:r>
            <a:r>
              <a:rPr lang="en-US" sz="2000" dirty="0">
                <a:ea typeface="Calibri" panose="020F0502020204030204" pitchFamily="34" charset="0"/>
                <a:cs typeface="Calibri" panose="020F0502020204030204" pitchFamily="34" charset="0"/>
              </a:rPr>
              <a:t>.”</a:t>
            </a:r>
          </a:p>
          <a:p>
            <a:pPr>
              <a:lnSpc>
                <a:spcPct val="120000"/>
              </a:lnSpc>
            </a:pPr>
            <a:r>
              <a:rPr lang="en-US" sz="2000" b="0" i="0" dirty="0">
                <a:effectLst/>
              </a:rPr>
              <a:t>This program addressed professional standards as seen through both the attorney’s lens and the accountant’s lens, and the preservation of the attorney-client privilege from the fiduciary’s lens.</a:t>
            </a:r>
          </a:p>
          <a:p>
            <a:pPr>
              <a:lnSpc>
                <a:spcPct val="120000"/>
              </a:lnSpc>
            </a:pPr>
            <a:r>
              <a:rPr lang="en-US" sz="2000" dirty="0"/>
              <a:t>The relevant issues were presented through a series of case studies.</a:t>
            </a:r>
            <a:endParaRPr lang="en-US" sz="2000" b="0" i="0" dirty="0">
              <a:effectLst/>
            </a:endParaRPr>
          </a:p>
        </p:txBody>
      </p:sp>
    </p:spTree>
    <p:extLst>
      <p:ext uri="{BB962C8B-B14F-4D97-AF65-F5344CB8AC3E}">
        <p14:creationId xmlns:p14="http://schemas.microsoft.com/office/powerpoint/2010/main" val="2419670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3A2C4-37BD-F4C4-5E47-DC8D7B7F37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EC0B08-DA1F-B878-D024-F87DF853D834}"/>
              </a:ext>
            </a:extLst>
          </p:cNvPr>
          <p:cNvSpPr>
            <a:spLocks noGrp="1"/>
          </p:cNvSpPr>
          <p:nvPr>
            <p:ph type="title"/>
          </p:nvPr>
        </p:nvSpPr>
        <p:spPr/>
        <p:txBody>
          <a:bodyPr>
            <a:normAutofit fontScale="90000"/>
          </a:bodyPr>
          <a:lstStyle/>
          <a:p>
            <a:br>
              <a:rPr lang="en-US" sz="2400" dirty="0"/>
            </a:br>
            <a:r>
              <a:rPr lang="en-US" sz="2400" dirty="0"/>
              <a:t>Professional Standards from the Attorney’s Lens</a:t>
            </a:r>
            <a:br>
              <a:rPr lang="en-US" sz="2400" dirty="0"/>
            </a:br>
            <a:br>
              <a:rPr lang="en-US" sz="2400" i="1" dirty="0"/>
            </a:br>
            <a:endParaRPr lang="en-US" sz="2400" dirty="0"/>
          </a:p>
        </p:txBody>
      </p:sp>
      <p:sp>
        <p:nvSpPr>
          <p:cNvPr id="3" name="Content Placeholder 2">
            <a:extLst>
              <a:ext uri="{FF2B5EF4-FFF2-40B4-BE49-F238E27FC236}">
                <a16:creationId xmlns:a16="http://schemas.microsoft.com/office/drawing/2014/main" id="{18B6A911-A3D0-0B83-32A5-E38C5F92C311}"/>
              </a:ext>
            </a:extLst>
          </p:cNvPr>
          <p:cNvSpPr>
            <a:spLocks noGrp="1"/>
          </p:cNvSpPr>
          <p:nvPr>
            <p:ph idx="1"/>
          </p:nvPr>
        </p:nvSpPr>
        <p:spPr>
          <a:xfrm>
            <a:off x="457198" y="2438400"/>
            <a:ext cx="11274554" cy="3581400"/>
          </a:xfrm>
        </p:spPr>
        <p:txBody>
          <a:bodyPr>
            <a:noAutofit/>
          </a:bodyPr>
          <a:lstStyle/>
          <a:p>
            <a:pPr>
              <a:lnSpc>
                <a:spcPct val="120000"/>
              </a:lnSpc>
            </a:pPr>
            <a:r>
              <a:rPr lang="en-US" sz="1600" dirty="0">
                <a:ea typeface="Calibri" panose="020F0502020204030204" pitchFamily="34" charset="0"/>
                <a:cs typeface="Calibri" panose="020F0502020204030204" pitchFamily="34" charset="0"/>
              </a:rPr>
              <a:t>Who’s on First?</a:t>
            </a:r>
          </a:p>
          <a:p>
            <a:pPr>
              <a:lnSpc>
                <a:spcPct val="120000"/>
              </a:lnSpc>
            </a:pPr>
            <a:r>
              <a:rPr lang="en-US" sz="1600" b="0" i="0" dirty="0">
                <a:effectLst/>
                <a:ea typeface="Calibri" panose="020F0502020204030204" pitchFamily="34" charset="0"/>
                <a:cs typeface="Calibri" panose="020F0502020204030204" pitchFamily="34" charset="0"/>
              </a:rPr>
              <a:t>Modifying Ongoing Engagements</a:t>
            </a:r>
          </a:p>
          <a:p>
            <a:pPr>
              <a:lnSpc>
                <a:spcPct val="120000"/>
              </a:lnSpc>
            </a:pPr>
            <a:r>
              <a:rPr lang="en-US" sz="1600" b="0" i="0" dirty="0">
                <a:effectLst/>
              </a:rPr>
              <a:t>Engagement Letter as a Shield</a:t>
            </a:r>
          </a:p>
          <a:p>
            <a:pPr>
              <a:lnSpc>
                <a:spcPct val="120000"/>
              </a:lnSpc>
            </a:pPr>
            <a:r>
              <a:rPr lang="en-US" sz="1600" dirty="0"/>
              <a:t>Defining the Scope of the Engagement</a:t>
            </a:r>
          </a:p>
          <a:p>
            <a:pPr>
              <a:lnSpc>
                <a:spcPct val="120000"/>
              </a:lnSpc>
            </a:pPr>
            <a:r>
              <a:rPr lang="en-US" sz="1600" b="0" i="0" dirty="0">
                <a:effectLst/>
              </a:rPr>
              <a:t>Documenting the Fee Arrangement</a:t>
            </a:r>
          </a:p>
          <a:p>
            <a:pPr>
              <a:lnSpc>
                <a:spcPct val="120000"/>
              </a:lnSpc>
            </a:pPr>
            <a:r>
              <a:rPr lang="en-US" sz="1600" dirty="0"/>
              <a:t>Termination</a:t>
            </a:r>
          </a:p>
          <a:p>
            <a:pPr>
              <a:lnSpc>
                <a:spcPct val="120000"/>
              </a:lnSpc>
            </a:pPr>
            <a:r>
              <a:rPr lang="en-US" sz="1600" b="0" i="0" dirty="0">
                <a:effectLst/>
              </a:rPr>
              <a:t>Addressing Exis</a:t>
            </a:r>
            <a:r>
              <a:rPr lang="en-US" sz="1600" dirty="0"/>
              <a:t>ting or Potential Conflicts of Interest</a:t>
            </a:r>
          </a:p>
          <a:p>
            <a:pPr>
              <a:lnSpc>
                <a:spcPct val="120000"/>
              </a:lnSpc>
            </a:pPr>
            <a:r>
              <a:rPr lang="en-US" sz="1600" b="0" i="0" dirty="0">
                <a:effectLst/>
              </a:rPr>
              <a:t>Confidentiality</a:t>
            </a:r>
          </a:p>
          <a:p>
            <a:pPr>
              <a:lnSpc>
                <a:spcPct val="120000"/>
              </a:lnSpc>
            </a:pPr>
            <a:r>
              <a:rPr lang="en-US" sz="1600" dirty="0"/>
              <a:t>Crossing State Lines without a License</a:t>
            </a:r>
            <a:endParaRPr lang="en-US" sz="1600" b="0" i="0" dirty="0">
              <a:effectLst/>
            </a:endParaRPr>
          </a:p>
          <a:p>
            <a:pPr>
              <a:lnSpc>
                <a:spcPct val="120000"/>
              </a:lnSpc>
            </a:pPr>
            <a:endParaRPr lang="en-US" sz="2000" b="0" i="0" dirty="0">
              <a:effectLst/>
            </a:endParaRPr>
          </a:p>
        </p:txBody>
      </p:sp>
    </p:spTree>
    <p:extLst>
      <p:ext uri="{BB962C8B-B14F-4D97-AF65-F5344CB8AC3E}">
        <p14:creationId xmlns:p14="http://schemas.microsoft.com/office/powerpoint/2010/main" val="3946249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AFC55-5621-B187-7EAE-4FF3BC979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3393F-D9D5-2CEE-6A24-21A8AB754569}"/>
              </a:ext>
            </a:extLst>
          </p:cNvPr>
          <p:cNvSpPr>
            <a:spLocks noGrp="1"/>
          </p:cNvSpPr>
          <p:nvPr>
            <p:ph type="title"/>
          </p:nvPr>
        </p:nvSpPr>
        <p:spPr/>
        <p:txBody>
          <a:bodyPr>
            <a:normAutofit fontScale="90000"/>
          </a:bodyPr>
          <a:lstStyle/>
          <a:p>
            <a:br>
              <a:rPr lang="en-US" sz="2400" dirty="0"/>
            </a:br>
            <a:r>
              <a:rPr lang="en-US" sz="2400" dirty="0"/>
              <a:t>Professional Standards from the Accountant’s Lens</a:t>
            </a:r>
            <a:br>
              <a:rPr lang="en-US" sz="2400" dirty="0"/>
            </a:br>
            <a:br>
              <a:rPr lang="en-US" sz="2400" i="1" dirty="0"/>
            </a:br>
            <a:endParaRPr lang="en-US" sz="2400" dirty="0"/>
          </a:p>
        </p:txBody>
      </p:sp>
      <p:sp>
        <p:nvSpPr>
          <p:cNvPr id="3" name="Content Placeholder 2">
            <a:extLst>
              <a:ext uri="{FF2B5EF4-FFF2-40B4-BE49-F238E27FC236}">
                <a16:creationId xmlns:a16="http://schemas.microsoft.com/office/drawing/2014/main" id="{931119FA-0AFE-F1AF-E92E-754808F4EDC3}"/>
              </a:ext>
            </a:extLst>
          </p:cNvPr>
          <p:cNvSpPr>
            <a:spLocks noGrp="1"/>
          </p:cNvSpPr>
          <p:nvPr>
            <p:ph idx="1"/>
          </p:nvPr>
        </p:nvSpPr>
        <p:spPr>
          <a:xfrm>
            <a:off x="457198" y="2286000"/>
            <a:ext cx="11274554" cy="3809999"/>
          </a:xfrm>
        </p:spPr>
        <p:txBody>
          <a:bodyPr>
            <a:noAutofit/>
          </a:bodyPr>
          <a:lstStyle/>
          <a:p>
            <a:pPr>
              <a:lnSpc>
                <a:spcPct val="120000"/>
              </a:lnSpc>
            </a:pPr>
            <a:r>
              <a:rPr lang="en-US" sz="1600" b="0" i="0" dirty="0">
                <a:effectLst/>
                <a:ea typeface="Calibri" panose="020F0502020204030204" pitchFamily="34" charset="0"/>
                <a:cs typeface="Calibri" panose="020F0502020204030204" pitchFamily="34" charset="0"/>
              </a:rPr>
              <a:t>Relevant stand</a:t>
            </a:r>
            <a:r>
              <a:rPr lang="en-US" sz="1600" dirty="0">
                <a:ea typeface="Calibri" panose="020F0502020204030204" pitchFamily="34" charset="0"/>
                <a:cs typeface="Calibri" panose="020F0502020204030204" pitchFamily="34" charset="0"/>
              </a:rPr>
              <a:t>ards and rules including IRS Circular 230</a:t>
            </a:r>
          </a:p>
          <a:p>
            <a:pPr>
              <a:lnSpc>
                <a:spcPct val="120000"/>
              </a:lnSpc>
            </a:pPr>
            <a:r>
              <a:rPr lang="en-US" sz="1600" dirty="0">
                <a:ea typeface="Calibri" panose="020F0502020204030204" pitchFamily="34" charset="0"/>
                <a:cs typeface="Calibri" panose="020F0502020204030204" pitchFamily="34" charset="0"/>
              </a:rPr>
              <a:t>Information sharing and informed consent</a:t>
            </a:r>
          </a:p>
          <a:p>
            <a:pPr>
              <a:lnSpc>
                <a:spcPct val="120000"/>
              </a:lnSpc>
            </a:pPr>
            <a:r>
              <a:rPr lang="en-US" sz="1600" dirty="0">
                <a:ea typeface="Calibri" panose="020F0502020204030204" pitchFamily="34" charset="0"/>
                <a:cs typeface="Calibri" panose="020F0502020204030204" pitchFamily="34" charset="0"/>
              </a:rPr>
              <a:t>Privileges and their limits</a:t>
            </a:r>
          </a:p>
          <a:p>
            <a:pPr>
              <a:lnSpc>
                <a:spcPct val="120000"/>
              </a:lnSpc>
            </a:pPr>
            <a:r>
              <a:rPr lang="en-US" sz="1600" dirty="0">
                <a:ea typeface="Calibri" panose="020F0502020204030204" pitchFamily="34" charset="0"/>
                <a:cs typeface="Calibri" panose="020F0502020204030204" pitchFamily="34" charset="0"/>
              </a:rPr>
              <a:t>Safeguarding client information</a:t>
            </a:r>
          </a:p>
          <a:p>
            <a:pPr>
              <a:lnSpc>
                <a:spcPct val="120000"/>
              </a:lnSpc>
            </a:pPr>
            <a:r>
              <a:rPr lang="en-US" sz="1600" dirty="0">
                <a:ea typeface="Calibri" panose="020F0502020204030204" pitchFamily="34" charset="0"/>
                <a:cs typeface="Calibri" panose="020F0502020204030204" pitchFamily="34" charset="0"/>
              </a:rPr>
              <a:t>Fiduciary duty and acting in the client’s best interests</a:t>
            </a:r>
          </a:p>
          <a:p>
            <a:pPr>
              <a:lnSpc>
                <a:spcPct val="120000"/>
              </a:lnSpc>
            </a:pPr>
            <a:r>
              <a:rPr lang="en-US" sz="1600" dirty="0">
                <a:ea typeface="Calibri" panose="020F0502020204030204" pitchFamily="34" charset="0"/>
                <a:cs typeface="Calibri" panose="020F0502020204030204" pitchFamily="34" charset="0"/>
              </a:rPr>
              <a:t>Conflicts of interest</a:t>
            </a:r>
          </a:p>
          <a:p>
            <a:pPr>
              <a:lnSpc>
                <a:spcPct val="120000"/>
              </a:lnSpc>
            </a:pPr>
            <a:r>
              <a:rPr lang="en-US" sz="1600" dirty="0">
                <a:ea typeface="Calibri" panose="020F0502020204030204" pitchFamily="34" charset="0"/>
                <a:cs typeface="Calibri" panose="020F0502020204030204" pitchFamily="34" charset="0"/>
              </a:rPr>
              <a:t>Clarity of roles</a:t>
            </a:r>
          </a:p>
          <a:p>
            <a:pPr>
              <a:lnSpc>
                <a:spcPct val="120000"/>
              </a:lnSpc>
            </a:pPr>
            <a:r>
              <a:rPr lang="en-US" sz="1600" dirty="0">
                <a:ea typeface="Calibri" panose="020F0502020204030204" pitchFamily="34" charset="0"/>
                <a:cs typeface="Calibri" panose="020F0502020204030204" pitchFamily="34" charset="0"/>
              </a:rPr>
              <a:t>Communication </a:t>
            </a:r>
          </a:p>
          <a:p>
            <a:pPr>
              <a:lnSpc>
                <a:spcPct val="120000"/>
              </a:lnSpc>
            </a:pPr>
            <a:r>
              <a:rPr lang="en-US" sz="1600" b="0" i="0" dirty="0">
                <a:effectLst/>
                <a:ea typeface="Calibri" panose="020F0502020204030204" pitchFamily="34" charset="0"/>
                <a:cs typeface="Calibri" panose="020F0502020204030204" pitchFamily="34" charset="0"/>
              </a:rPr>
              <a:t>Additional professional sta</a:t>
            </a:r>
            <a:r>
              <a:rPr lang="en-US" sz="1600" dirty="0">
                <a:ea typeface="Calibri" panose="020F0502020204030204" pitchFamily="34" charset="0"/>
                <a:cs typeface="Calibri" panose="020F0502020204030204" pitchFamily="34" charset="0"/>
              </a:rPr>
              <a:t>ndards</a:t>
            </a:r>
            <a:endParaRPr lang="en-US" sz="1600" b="0" i="0" dirty="0">
              <a:effectLst/>
            </a:endParaRPr>
          </a:p>
        </p:txBody>
      </p:sp>
    </p:spTree>
    <p:extLst>
      <p:ext uri="{BB962C8B-B14F-4D97-AF65-F5344CB8AC3E}">
        <p14:creationId xmlns:p14="http://schemas.microsoft.com/office/powerpoint/2010/main" val="1029784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0426D-D7EE-088B-C563-09514F3D34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F320F1-579F-8450-1FC8-CCBF3A1A4180}"/>
              </a:ext>
            </a:extLst>
          </p:cNvPr>
          <p:cNvSpPr>
            <a:spLocks noGrp="1"/>
          </p:cNvSpPr>
          <p:nvPr>
            <p:ph type="title"/>
          </p:nvPr>
        </p:nvSpPr>
        <p:spPr/>
        <p:txBody>
          <a:bodyPr>
            <a:normAutofit fontScale="90000"/>
          </a:bodyPr>
          <a:lstStyle/>
          <a:p>
            <a:br>
              <a:rPr lang="en-US" sz="2400" dirty="0"/>
            </a:br>
            <a:r>
              <a:rPr lang="en-US" sz="2400" dirty="0"/>
              <a:t>Attorney-Client Privilege – The Fiduciary’s Lens</a:t>
            </a:r>
            <a:br>
              <a:rPr lang="en-US" sz="2400" dirty="0"/>
            </a:br>
            <a:br>
              <a:rPr lang="en-US" sz="2400" i="1" dirty="0"/>
            </a:br>
            <a:endParaRPr lang="en-US" sz="2400" dirty="0"/>
          </a:p>
        </p:txBody>
      </p:sp>
      <p:sp>
        <p:nvSpPr>
          <p:cNvPr id="3" name="Content Placeholder 2">
            <a:extLst>
              <a:ext uri="{FF2B5EF4-FFF2-40B4-BE49-F238E27FC236}">
                <a16:creationId xmlns:a16="http://schemas.microsoft.com/office/drawing/2014/main" id="{2A43A4F7-811A-1D87-B8A6-25E06707983C}"/>
              </a:ext>
            </a:extLst>
          </p:cNvPr>
          <p:cNvSpPr>
            <a:spLocks noGrp="1"/>
          </p:cNvSpPr>
          <p:nvPr>
            <p:ph idx="1"/>
          </p:nvPr>
        </p:nvSpPr>
        <p:spPr>
          <a:xfrm>
            <a:off x="457198" y="2438400"/>
            <a:ext cx="11274554" cy="3581400"/>
          </a:xfrm>
        </p:spPr>
        <p:txBody>
          <a:bodyPr>
            <a:noAutofit/>
          </a:bodyPr>
          <a:lstStyle/>
          <a:p>
            <a:pPr>
              <a:lnSpc>
                <a:spcPct val="120000"/>
              </a:lnSpc>
            </a:pPr>
            <a:r>
              <a:rPr lang="en-US" sz="2000" b="0" i="0" dirty="0">
                <a:effectLst/>
                <a:ea typeface="Calibri" panose="020F0502020204030204" pitchFamily="34" charset="0"/>
                <a:cs typeface="Calibri" panose="020F0502020204030204" pitchFamily="34" charset="0"/>
              </a:rPr>
              <a:t>What is the attorney-client privilege?</a:t>
            </a:r>
          </a:p>
          <a:p>
            <a:pPr>
              <a:lnSpc>
                <a:spcPct val="120000"/>
              </a:lnSpc>
            </a:pPr>
            <a:r>
              <a:rPr lang="en-US" sz="2000" dirty="0">
                <a:ea typeface="Calibri" panose="020F0502020204030204" pitchFamily="34" charset="0"/>
                <a:cs typeface="Calibri" panose="020F0502020204030204" pitchFamily="34" charset="0"/>
              </a:rPr>
              <a:t>Agents, translators and facilitators (including </a:t>
            </a:r>
            <a:r>
              <a:rPr lang="en-US" sz="2000" i="1" dirty="0">
                <a:ea typeface="Calibri" panose="020F0502020204030204" pitchFamily="34" charset="0"/>
                <a:cs typeface="Calibri" panose="020F0502020204030204" pitchFamily="34" charset="0"/>
              </a:rPr>
              <a:t>Kovel</a:t>
            </a:r>
            <a:r>
              <a:rPr lang="en-US" sz="2000" dirty="0">
                <a:ea typeface="Calibri" panose="020F0502020204030204" pitchFamily="34" charset="0"/>
                <a:cs typeface="Calibri" panose="020F0502020204030204" pitchFamily="34" charset="0"/>
              </a:rPr>
              <a:t> arrangements)</a:t>
            </a:r>
          </a:p>
          <a:p>
            <a:pPr>
              <a:lnSpc>
                <a:spcPct val="120000"/>
              </a:lnSpc>
            </a:pPr>
            <a:r>
              <a:rPr lang="en-US" sz="2000" b="0" i="0" dirty="0">
                <a:effectLst/>
                <a:ea typeface="Calibri" panose="020F0502020204030204" pitchFamily="34" charset="0"/>
                <a:cs typeface="Calibri" panose="020F0502020204030204" pitchFamily="34" charset="0"/>
              </a:rPr>
              <a:t>The fiduciary exception to attorney-client privilege</a:t>
            </a:r>
            <a:endParaRPr lang="en-US" sz="2000" b="0" i="0" dirty="0">
              <a:effectLst/>
            </a:endParaRPr>
          </a:p>
        </p:txBody>
      </p:sp>
    </p:spTree>
    <p:extLst>
      <p:ext uri="{BB962C8B-B14F-4D97-AF65-F5344CB8AC3E}">
        <p14:creationId xmlns:p14="http://schemas.microsoft.com/office/powerpoint/2010/main" val="4198809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4E324-977C-D3A4-54CF-F5B437DC2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61BED0-C486-37A9-0DA4-E114D15E808C}"/>
              </a:ext>
            </a:extLst>
          </p:cNvPr>
          <p:cNvSpPr>
            <a:spLocks noGrp="1"/>
          </p:cNvSpPr>
          <p:nvPr>
            <p:ph type="title"/>
          </p:nvPr>
        </p:nvSpPr>
        <p:spPr/>
        <p:txBody>
          <a:bodyPr>
            <a:normAutofit fontScale="90000"/>
          </a:bodyPr>
          <a:lstStyle/>
          <a:p>
            <a:br>
              <a:rPr lang="en-US" sz="2400" dirty="0"/>
            </a:br>
            <a:r>
              <a:rPr lang="en-US" sz="3100" dirty="0"/>
              <a:t>Special Needs Planning</a:t>
            </a:r>
            <a:br>
              <a:rPr lang="en-US" sz="3100" dirty="0"/>
            </a:br>
            <a:br>
              <a:rPr lang="en-US" sz="2400" i="1" dirty="0"/>
            </a:br>
            <a:endParaRPr lang="en-US" sz="2400" dirty="0"/>
          </a:p>
        </p:txBody>
      </p:sp>
      <p:sp>
        <p:nvSpPr>
          <p:cNvPr id="3" name="Content Placeholder 2">
            <a:extLst>
              <a:ext uri="{FF2B5EF4-FFF2-40B4-BE49-F238E27FC236}">
                <a16:creationId xmlns:a16="http://schemas.microsoft.com/office/drawing/2014/main" id="{5B332C3A-3B77-AFFE-C115-16AAB1FD8C7A}"/>
              </a:ext>
            </a:extLst>
          </p:cNvPr>
          <p:cNvSpPr>
            <a:spLocks noGrp="1"/>
          </p:cNvSpPr>
          <p:nvPr>
            <p:ph idx="1"/>
          </p:nvPr>
        </p:nvSpPr>
        <p:spPr>
          <a:xfrm>
            <a:off x="457198" y="2438400"/>
            <a:ext cx="11274554" cy="3581400"/>
          </a:xfrm>
        </p:spPr>
        <p:txBody>
          <a:bodyPr>
            <a:noAutofit/>
          </a:bodyPr>
          <a:lstStyle/>
          <a:p>
            <a:pPr>
              <a:lnSpc>
                <a:spcPct val="120000"/>
              </a:lnSpc>
            </a:pPr>
            <a:r>
              <a:rPr lang="en-US" sz="1800" dirty="0">
                <a:ea typeface="Calibri" panose="020F0502020204030204" pitchFamily="34" charset="0"/>
                <a:cs typeface="Calibri" panose="020F0502020204030204" pitchFamily="34" charset="0"/>
              </a:rPr>
              <a:t>Tara Anne Pleat gave a phenomenal presentation on special needs planning, noting how family members often serve as the safety nets.</a:t>
            </a:r>
          </a:p>
          <a:p>
            <a:pPr>
              <a:lnSpc>
                <a:spcPct val="120000"/>
              </a:lnSpc>
            </a:pPr>
            <a:r>
              <a:rPr lang="en-US" sz="1800" b="0" i="0" dirty="0">
                <a:effectLst/>
                <a:ea typeface="Calibri" panose="020F0502020204030204" pitchFamily="34" charset="0"/>
                <a:cs typeface="Calibri" panose="020F0502020204030204" pitchFamily="34" charset="0"/>
              </a:rPr>
              <a:t>The information Tara provided was startling:</a:t>
            </a:r>
          </a:p>
          <a:p>
            <a:pPr lvl="1">
              <a:lnSpc>
                <a:spcPct val="120000"/>
              </a:lnSpc>
            </a:pPr>
            <a:r>
              <a:rPr lang="en-US" sz="1600" dirty="0"/>
              <a:t>57 million Americans are over the age of 65 (about 17% of the US population)</a:t>
            </a:r>
          </a:p>
          <a:p>
            <a:pPr lvl="1">
              <a:lnSpc>
                <a:spcPct val="120000"/>
              </a:lnSpc>
            </a:pPr>
            <a:r>
              <a:rPr lang="en-US" sz="1600" b="0" i="0" dirty="0">
                <a:effectLst/>
              </a:rPr>
              <a:t>25% percent of them are expected to reach age 90, and 10% of them are expected to reach age 95</a:t>
            </a:r>
          </a:p>
          <a:p>
            <a:pPr lvl="1">
              <a:lnSpc>
                <a:spcPct val="120000"/>
              </a:lnSpc>
            </a:pPr>
            <a:r>
              <a:rPr lang="en-US" sz="1600" dirty="0"/>
              <a:t>By 2060, the age 65 population will likely reach 88 million people</a:t>
            </a:r>
          </a:p>
          <a:p>
            <a:pPr>
              <a:lnSpc>
                <a:spcPct val="120000"/>
              </a:lnSpc>
            </a:pPr>
            <a:r>
              <a:rPr lang="en-US" sz="1800" b="0" i="0" dirty="0">
                <a:effectLst/>
              </a:rPr>
              <a:t>In addition, another</a:t>
            </a:r>
            <a:r>
              <a:rPr lang="en-US" sz="1800" dirty="0"/>
              <a:t> 60 million Americans are living with a disability.</a:t>
            </a:r>
          </a:p>
        </p:txBody>
      </p:sp>
    </p:spTree>
    <p:extLst>
      <p:ext uri="{BB962C8B-B14F-4D97-AF65-F5344CB8AC3E}">
        <p14:creationId xmlns:p14="http://schemas.microsoft.com/office/powerpoint/2010/main" val="2523320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C61D6-4554-13A5-FB34-583060F56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564E4B-92ED-076C-3705-35351D9AB6AF}"/>
              </a:ext>
            </a:extLst>
          </p:cNvPr>
          <p:cNvSpPr>
            <a:spLocks noGrp="1"/>
          </p:cNvSpPr>
          <p:nvPr>
            <p:ph type="title"/>
          </p:nvPr>
        </p:nvSpPr>
        <p:spPr/>
        <p:txBody>
          <a:bodyPr>
            <a:normAutofit fontScale="90000"/>
          </a:bodyPr>
          <a:lstStyle/>
          <a:p>
            <a:br>
              <a:rPr lang="en-US" sz="2400" dirty="0"/>
            </a:br>
            <a:r>
              <a:rPr lang="en-US" sz="3100" dirty="0"/>
              <a:t>Special Needs Planning (cont’d)</a:t>
            </a:r>
            <a:br>
              <a:rPr lang="en-US" sz="3100" dirty="0"/>
            </a:br>
            <a:br>
              <a:rPr lang="en-US" sz="2400" i="1" dirty="0"/>
            </a:br>
            <a:endParaRPr lang="en-US" sz="2400" dirty="0"/>
          </a:p>
        </p:txBody>
      </p:sp>
      <p:sp>
        <p:nvSpPr>
          <p:cNvPr id="3" name="Content Placeholder 2">
            <a:extLst>
              <a:ext uri="{FF2B5EF4-FFF2-40B4-BE49-F238E27FC236}">
                <a16:creationId xmlns:a16="http://schemas.microsoft.com/office/drawing/2014/main" id="{BE4BF23A-21A4-152E-2651-56043BC15CC4}"/>
              </a:ext>
            </a:extLst>
          </p:cNvPr>
          <p:cNvSpPr>
            <a:spLocks noGrp="1"/>
          </p:cNvSpPr>
          <p:nvPr>
            <p:ph idx="1"/>
          </p:nvPr>
        </p:nvSpPr>
        <p:spPr>
          <a:xfrm>
            <a:off x="457198" y="2438400"/>
            <a:ext cx="11274554" cy="3581400"/>
          </a:xfrm>
        </p:spPr>
        <p:txBody>
          <a:bodyPr>
            <a:noAutofit/>
          </a:bodyPr>
          <a:lstStyle/>
          <a:p>
            <a:pPr>
              <a:lnSpc>
                <a:spcPct val="120000"/>
              </a:lnSpc>
            </a:pPr>
            <a:r>
              <a:rPr lang="en-US" sz="1800" b="0" i="0" dirty="0">
                <a:effectLst/>
              </a:rPr>
              <a:t>Special ne</a:t>
            </a:r>
            <a:r>
              <a:rPr lang="en-US" sz="1800" dirty="0"/>
              <a:t>eds planning will therefore become increasingly significant.</a:t>
            </a:r>
          </a:p>
          <a:p>
            <a:pPr>
              <a:lnSpc>
                <a:spcPct val="120000"/>
              </a:lnSpc>
            </a:pPr>
            <a:r>
              <a:rPr lang="en-US" sz="1800" dirty="0"/>
              <a:t>Needs testing is often necessary for eligibility for benefits under governmental programs.  Thus you need to do the planning to set up a special needs trust to satisfy the needs testing.  But what if plans were set up for beneficiaries with special needs that will cause them to be ineligible for the benefits they need to access?</a:t>
            </a:r>
          </a:p>
          <a:p>
            <a:pPr>
              <a:lnSpc>
                <a:spcPct val="120000"/>
              </a:lnSpc>
            </a:pPr>
            <a:endParaRPr lang="en-US" sz="2000" b="0" i="0" dirty="0">
              <a:effectLst/>
            </a:endParaRPr>
          </a:p>
        </p:txBody>
      </p:sp>
    </p:spTree>
    <p:extLst>
      <p:ext uri="{BB962C8B-B14F-4D97-AF65-F5344CB8AC3E}">
        <p14:creationId xmlns:p14="http://schemas.microsoft.com/office/powerpoint/2010/main" val="3609447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2C26B-0C75-72E4-690F-A1296D1396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DC0AF-2869-2CDB-F780-D2FA879CD87E}"/>
              </a:ext>
            </a:extLst>
          </p:cNvPr>
          <p:cNvSpPr>
            <a:spLocks noGrp="1"/>
          </p:cNvSpPr>
          <p:nvPr>
            <p:ph type="title"/>
          </p:nvPr>
        </p:nvSpPr>
        <p:spPr/>
        <p:txBody>
          <a:bodyPr>
            <a:normAutofit fontScale="90000"/>
          </a:bodyPr>
          <a:lstStyle/>
          <a:p>
            <a:r>
              <a:rPr lang="en-US" dirty="0"/>
              <a:t>The “One Big Beautiful Bill Act” – H.R. 1</a:t>
            </a:r>
            <a:br>
              <a:rPr lang="en-US" dirty="0"/>
            </a:br>
            <a:endParaRPr lang="en-US" dirty="0"/>
          </a:p>
        </p:txBody>
      </p:sp>
      <p:sp>
        <p:nvSpPr>
          <p:cNvPr id="3" name="Content Placeholder 2">
            <a:extLst>
              <a:ext uri="{FF2B5EF4-FFF2-40B4-BE49-F238E27FC236}">
                <a16:creationId xmlns:a16="http://schemas.microsoft.com/office/drawing/2014/main" id="{845EDDA4-109C-D7F3-F59D-2D498205CF5A}"/>
              </a:ext>
            </a:extLst>
          </p:cNvPr>
          <p:cNvSpPr>
            <a:spLocks noGrp="1"/>
          </p:cNvSpPr>
          <p:nvPr>
            <p:ph idx="1"/>
          </p:nvPr>
        </p:nvSpPr>
        <p:spPr>
          <a:xfrm>
            <a:off x="457198" y="1981201"/>
            <a:ext cx="11274554" cy="4284133"/>
          </a:xfrm>
        </p:spPr>
        <p:txBody>
          <a:bodyPr vert="horz" lIns="0" tIns="0" rIns="0" bIns="0" rtlCol="0" anchor="t">
            <a:noAutofit/>
          </a:bodyPr>
          <a:lstStyle/>
          <a:p>
            <a:pPr>
              <a:buFontTx/>
              <a:buChar char="-"/>
            </a:pPr>
            <a:r>
              <a:rPr lang="en-US" sz="2800" dirty="0">
                <a:latin typeface="Times New Roman" panose="02020603050405020304" pitchFamily="18" charset="0"/>
                <a:ea typeface="Times New Roman" panose="02020603050405020304" pitchFamily="18" charset="0"/>
              </a:rPr>
              <a:t>On July 4, 2025, President Trump signed into law the “One Big Beautiful Bill Act,” more formally known as “H.R.1 – An Act to provide for reconciliation pursuant to title II of H. Con. Res. 14 ” (the “OBBBA”). </a:t>
            </a:r>
          </a:p>
          <a:p>
            <a:pPr marL="0" indent="0">
              <a:buNone/>
            </a:pPr>
            <a:endParaRPr lang="en-US" sz="2800" dirty="0"/>
          </a:p>
          <a:p>
            <a:pPr marL="457200" indent="-457200">
              <a:buAutoNum type="arabicPeriod"/>
            </a:pPr>
            <a:endParaRPr lang="en-US" sz="1400" b="1" dirty="0"/>
          </a:p>
        </p:txBody>
      </p:sp>
      <p:sp>
        <p:nvSpPr>
          <p:cNvPr id="6" name="Rectangle 3">
            <a:extLst>
              <a:ext uri="{FF2B5EF4-FFF2-40B4-BE49-F238E27FC236}">
                <a16:creationId xmlns:a16="http://schemas.microsoft.com/office/drawing/2014/main" id="{7BBEB0A6-20D4-8087-47CE-3ED93D43FEBC}"/>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3423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F1DA-EF85-7D91-2C08-9BDCE04CF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C6DD4-1656-847F-B218-C4E0A26DCA71}"/>
              </a:ext>
            </a:extLst>
          </p:cNvPr>
          <p:cNvSpPr>
            <a:spLocks noGrp="1"/>
          </p:cNvSpPr>
          <p:nvPr>
            <p:ph type="title"/>
          </p:nvPr>
        </p:nvSpPr>
        <p:spPr/>
        <p:txBody>
          <a:bodyPr>
            <a:normAutofit fontScale="90000"/>
          </a:bodyPr>
          <a:lstStyle/>
          <a:p>
            <a:r>
              <a:rPr lang="en-US" sz="3100" dirty="0"/>
              <a:t>Splitting, Splicing and Stacking Strategies to Add Octane to Trust Structures</a:t>
            </a:r>
            <a:br>
              <a:rPr lang="en-US" sz="3100" dirty="0"/>
            </a:br>
            <a:br>
              <a:rPr lang="en-US" sz="2400" i="1" dirty="0"/>
            </a:br>
            <a:endParaRPr lang="en-US" sz="2400" dirty="0"/>
          </a:p>
        </p:txBody>
      </p:sp>
      <p:sp>
        <p:nvSpPr>
          <p:cNvPr id="3" name="Content Placeholder 2">
            <a:extLst>
              <a:ext uri="{FF2B5EF4-FFF2-40B4-BE49-F238E27FC236}">
                <a16:creationId xmlns:a16="http://schemas.microsoft.com/office/drawing/2014/main" id="{A6E84EA9-E27C-1EB4-140A-D158783422A7}"/>
              </a:ext>
            </a:extLst>
          </p:cNvPr>
          <p:cNvSpPr>
            <a:spLocks noGrp="1"/>
          </p:cNvSpPr>
          <p:nvPr>
            <p:ph idx="1"/>
          </p:nvPr>
        </p:nvSpPr>
        <p:spPr>
          <a:xfrm>
            <a:off x="457198" y="2438400"/>
            <a:ext cx="11274554" cy="3581400"/>
          </a:xfrm>
        </p:spPr>
        <p:txBody>
          <a:bodyPr>
            <a:noAutofit/>
          </a:bodyPr>
          <a:lstStyle/>
          <a:p>
            <a:pPr>
              <a:lnSpc>
                <a:spcPct val="120000"/>
              </a:lnSpc>
            </a:pPr>
            <a:r>
              <a:rPr lang="en-US" sz="2800" dirty="0"/>
              <a:t>Diana </a:t>
            </a:r>
            <a:r>
              <a:rPr lang="en-US" sz="2800" dirty="0" err="1"/>
              <a:t>Zeydel</a:t>
            </a:r>
            <a:r>
              <a:rPr lang="en-US" sz="2800" dirty="0"/>
              <a:t>, Todd Angkatavanich and Jonathan Blattmachr presented “</a:t>
            </a:r>
            <a:r>
              <a:rPr lang="en-US" sz="2800" i="1" dirty="0"/>
              <a:t>Splitting, Splicing and Stacking Strategies to Add Octane to Trust Structures</a:t>
            </a:r>
            <a:r>
              <a:rPr lang="en-US" sz="2800" dirty="0"/>
              <a:t>.”</a:t>
            </a:r>
          </a:p>
          <a:p>
            <a:pPr>
              <a:lnSpc>
                <a:spcPct val="120000"/>
              </a:lnSpc>
            </a:pPr>
            <a:r>
              <a:rPr lang="en-US" sz="2800" b="0" i="0" dirty="0">
                <a:effectLst/>
              </a:rPr>
              <a:t>This program discussed different trusts and their pros and cons.</a:t>
            </a:r>
            <a:r>
              <a:rPr lang="en-US" sz="1800" dirty="0"/>
              <a:t>	</a:t>
            </a:r>
          </a:p>
          <a:p>
            <a:pPr marL="0" indent="0">
              <a:lnSpc>
                <a:spcPct val="120000"/>
              </a:lnSpc>
              <a:buNone/>
            </a:pPr>
            <a:endParaRPr lang="en-US" sz="1800" b="0" i="0" dirty="0">
              <a:effectLst/>
            </a:endParaRPr>
          </a:p>
          <a:p>
            <a:pPr>
              <a:lnSpc>
                <a:spcPct val="120000"/>
              </a:lnSpc>
            </a:pPr>
            <a:endParaRPr lang="en-US" sz="2000" b="0" i="0" dirty="0">
              <a:effectLst/>
            </a:endParaRPr>
          </a:p>
        </p:txBody>
      </p:sp>
    </p:spTree>
    <p:extLst>
      <p:ext uri="{BB962C8B-B14F-4D97-AF65-F5344CB8AC3E}">
        <p14:creationId xmlns:p14="http://schemas.microsoft.com/office/powerpoint/2010/main" val="3771156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6572B-0F7E-8A38-57DF-8122AC889F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E8D4E-408B-632C-CF1B-D283FA6993A5}"/>
              </a:ext>
            </a:extLst>
          </p:cNvPr>
          <p:cNvSpPr>
            <a:spLocks noGrp="1"/>
          </p:cNvSpPr>
          <p:nvPr>
            <p:ph type="title"/>
          </p:nvPr>
        </p:nvSpPr>
        <p:spPr/>
        <p:txBody>
          <a:bodyPr>
            <a:normAutofit fontScale="90000"/>
          </a:bodyPr>
          <a:lstStyle/>
          <a:p>
            <a:r>
              <a:rPr lang="en-US" sz="3100" dirty="0"/>
              <a:t>Splitting, Splicing and Stacking Strategies to Add Octane to Trust Structures</a:t>
            </a:r>
            <a:br>
              <a:rPr lang="en-US" sz="3100" dirty="0"/>
            </a:br>
            <a:br>
              <a:rPr lang="en-US" sz="2400" i="1" dirty="0"/>
            </a:br>
            <a:endParaRPr lang="en-US" sz="2400" dirty="0"/>
          </a:p>
        </p:txBody>
      </p:sp>
      <p:sp>
        <p:nvSpPr>
          <p:cNvPr id="3" name="Content Placeholder 2">
            <a:extLst>
              <a:ext uri="{FF2B5EF4-FFF2-40B4-BE49-F238E27FC236}">
                <a16:creationId xmlns:a16="http://schemas.microsoft.com/office/drawing/2014/main" id="{11532B55-E33A-0198-14B1-CC1767CEA4F3}"/>
              </a:ext>
            </a:extLst>
          </p:cNvPr>
          <p:cNvSpPr>
            <a:spLocks noGrp="1"/>
          </p:cNvSpPr>
          <p:nvPr>
            <p:ph idx="1"/>
          </p:nvPr>
        </p:nvSpPr>
        <p:spPr>
          <a:xfrm>
            <a:off x="457198" y="2438400"/>
            <a:ext cx="11274554" cy="3581400"/>
          </a:xfrm>
        </p:spPr>
        <p:txBody>
          <a:bodyPr>
            <a:noAutofit/>
          </a:bodyPr>
          <a:lstStyle/>
          <a:p>
            <a:pPr>
              <a:lnSpc>
                <a:spcPct val="120000"/>
              </a:lnSpc>
            </a:pPr>
            <a:r>
              <a:rPr lang="en-US" sz="2800" dirty="0"/>
              <a:t>The topics covered included the following:</a:t>
            </a:r>
          </a:p>
          <a:p>
            <a:pPr>
              <a:lnSpc>
                <a:spcPct val="120000"/>
              </a:lnSpc>
            </a:pPr>
            <a:r>
              <a:rPr lang="en-US" sz="2000" dirty="0"/>
              <a:t>1.	Split purchases and sales of remainder interests under Section 2702</a:t>
            </a:r>
          </a:p>
          <a:p>
            <a:pPr>
              <a:lnSpc>
                <a:spcPct val="120000"/>
              </a:lnSpc>
            </a:pPr>
            <a:r>
              <a:rPr lang="en-US" sz="2000" dirty="0"/>
              <a:t>2.	Section 2036 issues with sales of remainder interests, including what constitutes adequate and  	full consideration for this purpose</a:t>
            </a:r>
          </a:p>
          <a:p>
            <a:pPr>
              <a:lnSpc>
                <a:spcPct val="120000"/>
              </a:lnSpc>
            </a:pPr>
            <a:r>
              <a:rPr lang="en-US" sz="2000" dirty="0"/>
              <a:t>3.	Grantor retained annuity trusts (GRATs)</a:t>
            </a:r>
          </a:p>
          <a:p>
            <a:pPr>
              <a:lnSpc>
                <a:spcPct val="120000"/>
              </a:lnSpc>
            </a:pPr>
            <a:r>
              <a:rPr lang="en-US" sz="2000" dirty="0"/>
              <a:t>4.	Sales to grantor trusts</a:t>
            </a:r>
          </a:p>
          <a:p>
            <a:pPr>
              <a:lnSpc>
                <a:spcPct val="120000"/>
              </a:lnSpc>
            </a:pPr>
            <a:r>
              <a:rPr lang="en-US" sz="2000" dirty="0"/>
              <a:t>5.	Valuation uncertainty mitigation</a:t>
            </a:r>
          </a:p>
          <a:p>
            <a:pPr>
              <a:lnSpc>
                <a:spcPct val="120000"/>
              </a:lnSpc>
            </a:pPr>
            <a:endParaRPr lang="en-US" sz="2000" dirty="0"/>
          </a:p>
          <a:p>
            <a:pPr>
              <a:lnSpc>
                <a:spcPct val="120000"/>
              </a:lnSpc>
            </a:pPr>
            <a:endParaRPr lang="en-US" sz="2000" b="0" i="0" dirty="0">
              <a:effectLst/>
            </a:endParaRPr>
          </a:p>
        </p:txBody>
      </p:sp>
    </p:spTree>
    <p:extLst>
      <p:ext uri="{BB962C8B-B14F-4D97-AF65-F5344CB8AC3E}">
        <p14:creationId xmlns:p14="http://schemas.microsoft.com/office/powerpoint/2010/main" val="2908694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635A6-BE8F-6539-4F32-23973537B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19979E-9AD7-3FE0-C853-EA95A501D279}"/>
              </a:ext>
            </a:extLst>
          </p:cNvPr>
          <p:cNvSpPr>
            <a:spLocks noGrp="1"/>
          </p:cNvSpPr>
          <p:nvPr>
            <p:ph type="title"/>
          </p:nvPr>
        </p:nvSpPr>
        <p:spPr/>
        <p:txBody>
          <a:bodyPr>
            <a:normAutofit fontScale="90000"/>
          </a:bodyPr>
          <a:lstStyle/>
          <a:p>
            <a:r>
              <a:rPr lang="en-US" sz="3100" dirty="0"/>
              <a:t>Splitting, Splicing and Stacking Strategies to Add Octane to Trust Structures</a:t>
            </a:r>
            <a:br>
              <a:rPr lang="en-US" sz="3100" dirty="0"/>
            </a:br>
            <a:br>
              <a:rPr lang="en-US" sz="2400" i="1" dirty="0"/>
            </a:br>
            <a:endParaRPr lang="en-US" sz="2400" dirty="0"/>
          </a:p>
        </p:txBody>
      </p:sp>
      <p:sp>
        <p:nvSpPr>
          <p:cNvPr id="6" name="Content Placeholder 2">
            <a:extLst>
              <a:ext uri="{FF2B5EF4-FFF2-40B4-BE49-F238E27FC236}">
                <a16:creationId xmlns:a16="http://schemas.microsoft.com/office/drawing/2014/main" id="{AF8A3539-9129-95D8-373B-0DCC5FE7CFB6}"/>
              </a:ext>
            </a:extLst>
          </p:cNvPr>
          <p:cNvSpPr>
            <a:spLocks noGrp="1"/>
          </p:cNvSpPr>
          <p:nvPr>
            <p:ph idx="1"/>
          </p:nvPr>
        </p:nvSpPr>
        <p:spPr>
          <a:xfrm>
            <a:off x="457200" y="2286000"/>
            <a:ext cx="11274425" cy="3429000"/>
          </a:xfrm>
        </p:spPr>
        <p:txBody>
          <a:bodyPr>
            <a:noAutofit/>
          </a:bodyPr>
          <a:lstStyle/>
          <a:p>
            <a:pPr>
              <a:lnSpc>
                <a:spcPct val="120000"/>
              </a:lnSpc>
            </a:pPr>
            <a:r>
              <a:rPr lang="en-US" sz="2000" dirty="0"/>
              <a:t>6.	The income tax treatment of grantor trust transactions, including the impact of Rev. Rul. 85-13</a:t>
            </a:r>
          </a:p>
          <a:p>
            <a:pPr>
              <a:lnSpc>
                <a:spcPct val="120000"/>
              </a:lnSpc>
            </a:pPr>
            <a:r>
              <a:rPr lang="en-US" sz="2000" dirty="0"/>
              <a:t>7. 	The long-term cost of less efficient trusts</a:t>
            </a:r>
          </a:p>
          <a:p>
            <a:pPr>
              <a:lnSpc>
                <a:spcPct val="120000"/>
              </a:lnSpc>
            </a:pPr>
            <a:r>
              <a:rPr lang="en-US" sz="2000" dirty="0"/>
              <a:t>8.	Sale of GRAT remainder interests</a:t>
            </a:r>
          </a:p>
          <a:p>
            <a:pPr>
              <a:lnSpc>
                <a:spcPct val="120000"/>
              </a:lnSpc>
            </a:pPr>
            <a:r>
              <a:rPr lang="en-US" sz="2000" dirty="0"/>
              <a:t>9.	Remainder purchase marital trust</a:t>
            </a:r>
          </a:p>
          <a:p>
            <a:pPr>
              <a:lnSpc>
                <a:spcPct val="120000"/>
              </a:lnSpc>
            </a:pPr>
            <a:r>
              <a:rPr lang="en-US" sz="2000" dirty="0"/>
              <a:t>10.	Sale between less efficient and more efficient trusts</a:t>
            </a:r>
          </a:p>
          <a:p>
            <a:pPr>
              <a:lnSpc>
                <a:spcPct val="120000"/>
              </a:lnSpc>
            </a:pPr>
            <a:endParaRPr lang="en-US" sz="2000" dirty="0"/>
          </a:p>
          <a:p>
            <a:pPr>
              <a:lnSpc>
                <a:spcPct val="120000"/>
              </a:lnSpc>
            </a:pPr>
            <a:endParaRPr lang="en-US" sz="2000" dirty="0"/>
          </a:p>
          <a:p>
            <a:pPr>
              <a:lnSpc>
                <a:spcPct val="120000"/>
              </a:lnSpc>
            </a:pPr>
            <a:endParaRPr lang="en-US" sz="2000" b="0" i="0" dirty="0">
              <a:effectLst/>
            </a:endParaRPr>
          </a:p>
        </p:txBody>
      </p:sp>
    </p:spTree>
    <p:extLst>
      <p:ext uri="{BB962C8B-B14F-4D97-AF65-F5344CB8AC3E}">
        <p14:creationId xmlns:p14="http://schemas.microsoft.com/office/powerpoint/2010/main" val="13723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8FCC1-5511-1147-E41D-7C2066C588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235FC-0EA0-1E5D-D7A3-1C02472B75BF}"/>
              </a:ext>
            </a:extLst>
          </p:cNvPr>
          <p:cNvSpPr>
            <a:spLocks noGrp="1"/>
          </p:cNvSpPr>
          <p:nvPr>
            <p:ph type="title"/>
          </p:nvPr>
        </p:nvSpPr>
        <p:spPr/>
        <p:txBody>
          <a:bodyPr>
            <a:normAutofit fontScale="90000"/>
          </a:bodyPr>
          <a:lstStyle/>
          <a:p>
            <a:r>
              <a:rPr lang="en-US" sz="3100" dirty="0"/>
              <a:t>Splitting, Splicing and Stacking Strategies to Add Octane to Trust Structures</a:t>
            </a:r>
            <a:br>
              <a:rPr lang="en-US" sz="3100" dirty="0"/>
            </a:br>
            <a:br>
              <a:rPr lang="en-US" sz="2400" i="1" dirty="0"/>
            </a:br>
            <a:endParaRPr lang="en-US" sz="2400" dirty="0"/>
          </a:p>
        </p:txBody>
      </p:sp>
      <p:sp>
        <p:nvSpPr>
          <p:cNvPr id="6" name="Content Placeholder 2">
            <a:extLst>
              <a:ext uri="{FF2B5EF4-FFF2-40B4-BE49-F238E27FC236}">
                <a16:creationId xmlns:a16="http://schemas.microsoft.com/office/drawing/2014/main" id="{02BF8631-AE54-9F95-FF17-97B2DA8C7D81}"/>
              </a:ext>
            </a:extLst>
          </p:cNvPr>
          <p:cNvSpPr>
            <a:spLocks noGrp="1"/>
          </p:cNvSpPr>
          <p:nvPr>
            <p:ph idx="1"/>
          </p:nvPr>
        </p:nvSpPr>
        <p:spPr>
          <a:xfrm>
            <a:off x="457200" y="2286000"/>
            <a:ext cx="11274425" cy="3429000"/>
          </a:xfrm>
        </p:spPr>
        <p:txBody>
          <a:bodyPr>
            <a:noAutofit/>
          </a:bodyPr>
          <a:lstStyle/>
          <a:p>
            <a:pPr>
              <a:lnSpc>
                <a:spcPct val="120000"/>
              </a:lnSpc>
            </a:pPr>
            <a:r>
              <a:rPr lang="en-US" sz="2000" dirty="0"/>
              <a:t>11.	“Stacking” a preferred “freeze” partnership with different trusts</a:t>
            </a:r>
          </a:p>
          <a:p>
            <a:pPr>
              <a:lnSpc>
                <a:spcPct val="120000"/>
              </a:lnSpc>
            </a:pPr>
            <a:r>
              <a:rPr lang="en-US" sz="2000" dirty="0"/>
              <a:t>12.	Preferred partnerships with CLATs</a:t>
            </a:r>
          </a:p>
          <a:p>
            <a:pPr>
              <a:lnSpc>
                <a:spcPct val="120000"/>
              </a:lnSpc>
            </a:pPr>
            <a:r>
              <a:rPr lang="en-US" sz="2000" dirty="0"/>
              <a:t>13.	Gifting by other generations</a:t>
            </a:r>
          </a:p>
          <a:p>
            <a:pPr>
              <a:lnSpc>
                <a:spcPct val="120000"/>
              </a:lnSpc>
            </a:pPr>
            <a:r>
              <a:rPr lang="en-US" sz="2000" dirty="0"/>
              <a:t>14.	Preferred partnership GRATs</a:t>
            </a:r>
          </a:p>
          <a:p>
            <a:pPr>
              <a:lnSpc>
                <a:spcPct val="120000"/>
              </a:lnSpc>
            </a:pPr>
            <a:endParaRPr lang="en-US" sz="2000" dirty="0"/>
          </a:p>
          <a:p>
            <a:pPr>
              <a:lnSpc>
                <a:spcPct val="120000"/>
              </a:lnSpc>
            </a:pPr>
            <a:endParaRPr lang="en-US" sz="2000" dirty="0"/>
          </a:p>
          <a:p>
            <a:pPr>
              <a:lnSpc>
                <a:spcPct val="120000"/>
              </a:lnSpc>
            </a:pPr>
            <a:endParaRPr lang="en-US" sz="2000" b="0" i="0" dirty="0">
              <a:effectLst/>
            </a:endParaRPr>
          </a:p>
        </p:txBody>
      </p:sp>
    </p:spTree>
    <p:extLst>
      <p:ext uri="{BB962C8B-B14F-4D97-AF65-F5344CB8AC3E}">
        <p14:creationId xmlns:p14="http://schemas.microsoft.com/office/powerpoint/2010/main" val="3345301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a:xfrm>
            <a:off x="457198" y="2438401"/>
            <a:ext cx="11274554" cy="3428999"/>
          </a:xfrm>
        </p:spPr>
        <p:txBody>
          <a:bodyPr>
            <a:normAutofit/>
          </a:bodyPr>
          <a:lstStyle/>
          <a:p>
            <a:pPr>
              <a:lnSpc>
                <a:spcPct val="120000"/>
              </a:lnSpc>
            </a:pPr>
            <a:r>
              <a:rPr lang="en-US" sz="2000" i="1" dirty="0">
                <a:effectLst/>
                <a:ea typeface="Calibri" panose="020F0502020204030204" pitchFamily="34" charset="0"/>
                <a:cs typeface="Times New Roman" panose="02020603050405020304" pitchFamily="18" charset="0"/>
              </a:rPr>
              <a:t>Estate of Fields v. Commissioner</a:t>
            </a:r>
            <a:r>
              <a:rPr lang="en-US" sz="2000" dirty="0">
                <a:effectLst/>
                <a:ea typeface="Calibri" panose="020F0502020204030204" pitchFamily="34" charset="0"/>
                <a:cs typeface="Times New Roman" panose="02020603050405020304" pitchFamily="18" charset="0"/>
              </a:rPr>
              <a:t>, T.C. Memo. 2024-90 (9-26-24) (Copeland, J.), provides a textbook example of a bad-facts family limited partnership (FLP) that caused estate tax inclusion of the property transferred to the FLP under both section 2036(a)(1) and (2) with loss of discounts for lack of control and lack of marketability.  </a:t>
            </a:r>
          </a:p>
          <a:p>
            <a:pPr>
              <a:lnSpc>
                <a:spcPct val="120000"/>
              </a:lnSpc>
            </a:pPr>
            <a:r>
              <a:rPr lang="en-US" sz="2000" dirty="0">
                <a:effectLst/>
                <a:ea typeface="Calibri" panose="020F0502020204030204" pitchFamily="34" charset="0"/>
                <a:cs typeface="Times New Roman" panose="02020603050405020304" pitchFamily="18" charset="0"/>
              </a:rPr>
              <a:t>In doing so, the court applied the Tax Court’s 2017 holding in </a:t>
            </a:r>
            <a:r>
              <a:rPr lang="en-US" sz="2000" i="1" dirty="0">
                <a:effectLst/>
                <a:ea typeface="Calibri" panose="020F0502020204030204" pitchFamily="34" charset="0"/>
                <a:cs typeface="Times New Roman" panose="02020603050405020304" pitchFamily="18" charset="0"/>
              </a:rPr>
              <a:t>Estate of Powell v. Commissioner</a:t>
            </a:r>
            <a:r>
              <a:rPr lang="en-US" sz="2000" dirty="0">
                <a:effectLst/>
                <a:ea typeface="Calibri" panose="020F0502020204030204" pitchFamily="34" charset="0"/>
                <a:cs typeface="Times New Roman" panose="02020603050405020304" pitchFamily="18" charset="0"/>
              </a:rPr>
              <a:t>, 148 T.C. 392 (2017) -- that the ability of the decedent as a limited partner to join together with other partners to liquidate the FLP constitutes a section 2036(a)(2) estate tax trigger -- and raises the specter of accuracy-related penalties that may loom where section 2036 applies.</a:t>
            </a:r>
          </a:p>
          <a:p>
            <a:pPr>
              <a:lnSpc>
                <a:spcPct val="120000"/>
              </a:lnSpc>
            </a:pPr>
            <a:endParaRPr lang="en-US" sz="1500" dirty="0">
              <a:latin typeface="Georgia" panose="02040502050405020303" pitchFamily="18" charset="0"/>
            </a:endParaRPr>
          </a:p>
        </p:txBody>
      </p:sp>
    </p:spTree>
    <p:extLst>
      <p:ext uri="{BB962C8B-B14F-4D97-AF65-F5344CB8AC3E}">
        <p14:creationId xmlns:p14="http://schemas.microsoft.com/office/powerpoint/2010/main" val="243924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p:txBody>
          <a:bodyPr>
            <a:normAutofit/>
          </a:bodyPr>
          <a:lstStyle/>
          <a:p>
            <a:pPr marL="0" indent="0">
              <a:lnSpc>
                <a:spcPct val="120000"/>
              </a:lnSpc>
              <a:buNone/>
            </a:pPr>
            <a:r>
              <a:rPr lang="en-US" sz="2200" b="1" dirty="0">
                <a:solidFill>
                  <a:srgbClr val="000000"/>
                </a:solidFill>
                <a:effectLst/>
                <a:ea typeface="Calibri" panose="020F0502020204030204" pitchFamily="34" charset="0"/>
                <a:cs typeface="Calibri" panose="020F0502020204030204" pitchFamily="34" charset="0"/>
              </a:rPr>
              <a:t>FACTS</a:t>
            </a:r>
          </a:p>
          <a:p>
            <a:pPr lvl="1">
              <a:lnSpc>
                <a:spcPct val="120000"/>
              </a:lnSpc>
            </a:pPr>
            <a:r>
              <a:rPr lang="en-US" sz="1600" dirty="0">
                <a:effectLst/>
                <a:ea typeface="Calibri" panose="020F0502020204030204" pitchFamily="34" charset="0"/>
                <a:cs typeface="Times New Roman" panose="02020603050405020304" pitchFamily="18" charset="0"/>
              </a:rPr>
              <a:t>Anne Milner Fields ran an oil business </a:t>
            </a:r>
            <a:r>
              <a:rPr lang="en-US" sz="1600" dirty="0">
                <a:ea typeface="Calibri" panose="020F0502020204030204" pitchFamily="34" charset="0"/>
                <a:cs typeface="Times New Roman" panose="02020603050405020304" pitchFamily="18" charset="0"/>
              </a:rPr>
              <a:t>she inherited </a:t>
            </a:r>
            <a:r>
              <a:rPr lang="en-US" sz="1600" dirty="0">
                <a:effectLst/>
                <a:ea typeface="Calibri" panose="020F0502020204030204" pitchFamily="34" charset="0"/>
                <a:cs typeface="Times New Roman" panose="02020603050405020304" pitchFamily="18" charset="0"/>
              </a:rPr>
              <a:t>when her husband passed away in the 1960s.  </a:t>
            </a:r>
          </a:p>
          <a:p>
            <a:pPr lvl="1">
              <a:lnSpc>
                <a:spcPct val="120000"/>
              </a:lnSpc>
            </a:pPr>
            <a:r>
              <a:rPr lang="en-US" sz="1600" dirty="0">
                <a:effectLst/>
                <a:ea typeface="Calibri" panose="020F0502020204030204" pitchFamily="34" charset="0"/>
                <a:cs typeface="Times New Roman" panose="02020603050405020304" pitchFamily="18" charset="0"/>
              </a:rPr>
              <a:t>Her great nephew, Bryan Milner, was the primary beneficiary of her wealth.  </a:t>
            </a:r>
          </a:p>
          <a:p>
            <a:pPr lvl="1">
              <a:lnSpc>
                <a:spcPct val="120000"/>
              </a:lnSpc>
            </a:pPr>
            <a:r>
              <a:rPr lang="en-US" sz="1600" dirty="0">
                <a:effectLst/>
                <a:ea typeface="Calibri" panose="020F0502020204030204" pitchFamily="34" charset="0"/>
                <a:cs typeface="Times New Roman" panose="02020603050405020304" pitchFamily="18" charset="0"/>
              </a:rPr>
              <a:t>In her later years she relied on Mr. Milner to take care of her and manage her assets, entrusting him with a general durable power of attorney.  </a:t>
            </a:r>
          </a:p>
          <a:p>
            <a:pPr lvl="1">
              <a:lnSpc>
                <a:spcPct val="120000"/>
              </a:lnSpc>
            </a:pPr>
            <a:r>
              <a:rPr lang="en-US" sz="1600" dirty="0">
                <a:effectLst/>
                <a:ea typeface="Calibri" panose="020F0502020204030204" pitchFamily="34" charset="0"/>
                <a:cs typeface="Times New Roman" panose="02020603050405020304" pitchFamily="18" charset="0"/>
              </a:rPr>
              <a:t>Mr. Milner ultimately exercised this power of attorney to implement an estate plan involving a FLP about a month before Ms. Fields’ death on June 23, 2016.</a:t>
            </a:r>
          </a:p>
          <a:p>
            <a:pPr>
              <a:lnSpc>
                <a:spcPct val="120000"/>
              </a:lnSpc>
            </a:pPr>
            <a:endParaRPr lang="en-US" sz="1500" dirty="0">
              <a:latin typeface="Georgia" panose="02040502050405020303" pitchFamily="18" charset="0"/>
            </a:endParaRPr>
          </a:p>
        </p:txBody>
      </p:sp>
    </p:spTree>
    <p:extLst>
      <p:ext uri="{BB962C8B-B14F-4D97-AF65-F5344CB8AC3E}">
        <p14:creationId xmlns:p14="http://schemas.microsoft.com/office/powerpoint/2010/main" val="2821962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a:xfrm>
            <a:off x="457199" y="1143001"/>
            <a:ext cx="11274553" cy="838200"/>
          </a:xfrm>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a:xfrm>
            <a:off x="457198" y="1981201"/>
            <a:ext cx="11274554" cy="4114799"/>
          </a:xfrm>
        </p:spPr>
        <p:txBody>
          <a:bodyPr>
            <a:noAutofit/>
          </a:bodyPr>
          <a:lstStyle/>
          <a:p>
            <a:pPr marL="0" indent="0">
              <a:lnSpc>
                <a:spcPct val="120000"/>
              </a:lnSpc>
              <a:buNone/>
            </a:pPr>
            <a:r>
              <a:rPr lang="en-US" sz="2200" b="1" dirty="0">
                <a:solidFill>
                  <a:srgbClr val="000000"/>
                </a:solidFill>
                <a:effectLst/>
                <a:ea typeface="Calibri" panose="020F0502020204030204" pitchFamily="34" charset="0"/>
                <a:cs typeface="Calibri" panose="020F0502020204030204" pitchFamily="34" charset="0"/>
              </a:rPr>
              <a:t>FACTS (cont’d)</a:t>
            </a:r>
          </a:p>
          <a:p>
            <a:pPr lvl="1">
              <a:lnSpc>
                <a:spcPct val="120000"/>
              </a:lnSpc>
            </a:pPr>
            <a:r>
              <a:rPr lang="en-US" sz="1600" dirty="0">
                <a:effectLst/>
                <a:ea typeface="Calibri" panose="020F0502020204030204" pitchFamily="34" charset="0"/>
              </a:rPr>
              <a:t>On May 20, 2016, Mr. Milner formed AM Fields Management, LLC (AM Fields Management), of which he was the sole member and manager.  </a:t>
            </a:r>
          </a:p>
          <a:p>
            <a:pPr lvl="1">
              <a:lnSpc>
                <a:spcPct val="120000"/>
              </a:lnSpc>
            </a:pPr>
            <a:r>
              <a:rPr lang="en-US" sz="1600" dirty="0">
                <a:effectLst/>
                <a:ea typeface="Calibri" panose="020F0502020204030204" pitchFamily="34" charset="0"/>
              </a:rPr>
              <a:t>He then formed AM Fields, LP (AM Fields) on May 26, 2016, with AM Fields Management as the GP and Ms. Fields as LP.  </a:t>
            </a:r>
          </a:p>
          <a:p>
            <a:pPr lvl="1">
              <a:lnSpc>
                <a:spcPct val="120000"/>
              </a:lnSpc>
            </a:pPr>
            <a:r>
              <a:rPr lang="en-US" sz="1600" dirty="0">
                <a:effectLst/>
                <a:ea typeface="Calibri" panose="020F0502020204030204" pitchFamily="34" charset="0"/>
              </a:rPr>
              <a:t>Mr. Milner signed all the documents (including as agent under a durable power of attorney for Ms. Fields, who had severe Alzheimer’s).  </a:t>
            </a:r>
          </a:p>
          <a:p>
            <a:pPr lvl="1">
              <a:lnSpc>
                <a:spcPct val="120000"/>
              </a:lnSpc>
            </a:pPr>
            <a:r>
              <a:rPr lang="en-US" sz="1600" dirty="0">
                <a:effectLst/>
                <a:ea typeface="Calibri" panose="020F0502020204030204" pitchFamily="34" charset="0"/>
              </a:rPr>
              <a:t>Afterwards, he used his power of attorney to transfer to AM Fields approximately $17 million of Ms. Fields’ assets (more than 85% of her wealth).  Of the assets transferred, more than $15.3 million consisted of marketable securities, with the balance comprised of land and interests in closely held entities.  </a:t>
            </a:r>
          </a:p>
          <a:p>
            <a:pPr lvl="1">
              <a:lnSpc>
                <a:spcPct val="120000"/>
              </a:lnSpc>
            </a:pPr>
            <a:r>
              <a:rPr lang="en-US" sz="1600" dirty="0">
                <a:effectLst/>
                <a:ea typeface="Calibri" panose="020F0502020204030204" pitchFamily="34" charset="0"/>
              </a:rPr>
              <a:t>AM Fields Management contributed $1,000 to AM Fields as its capital contribution.  In exchange for the contributions, Ms. Fields received a 99.9941% LP interest in AM Fields, and AM Fields Management received a 0.0059% GP interest.</a:t>
            </a:r>
            <a:endParaRPr lang="en-US" sz="1600" dirty="0"/>
          </a:p>
        </p:txBody>
      </p:sp>
    </p:spTree>
    <p:extLst>
      <p:ext uri="{BB962C8B-B14F-4D97-AF65-F5344CB8AC3E}">
        <p14:creationId xmlns:p14="http://schemas.microsoft.com/office/powerpoint/2010/main" val="4169366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p:txBody>
          <a:bodyPr>
            <a:normAutofit/>
          </a:bodyPr>
          <a:lstStyle/>
          <a:p>
            <a:pPr marL="0" indent="0">
              <a:lnSpc>
                <a:spcPct val="120000"/>
              </a:lnSpc>
              <a:buNone/>
            </a:pPr>
            <a:r>
              <a:rPr lang="en-US" sz="2200" b="1" dirty="0">
                <a:solidFill>
                  <a:srgbClr val="000000"/>
                </a:solidFill>
                <a:effectLst/>
                <a:ea typeface="Calibri" panose="020F0502020204030204" pitchFamily="34" charset="0"/>
                <a:cs typeface="Calibri" panose="020F0502020204030204" pitchFamily="34" charset="0"/>
              </a:rPr>
              <a:t>FACTS (cont’d)</a:t>
            </a:r>
          </a:p>
          <a:p>
            <a:pPr lvl="1">
              <a:lnSpc>
                <a:spcPct val="120000"/>
              </a:lnSpc>
            </a:pPr>
            <a:r>
              <a:rPr lang="en-US" sz="2000" dirty="0">
                <a:effectLst/>
                <a:ea typeface="Calibri" panose="020F0502020204030204" pitchFamily="34" charset="0"/>
                <a:cs typeface="Times New Roman" panose="02020603050405020304" pitchFamily="18" charset="0"/>
              </a:rPr>
              <a:t>Ms. Fields passed away on June 23, 2016.  </a:t>
            </a:r>
          </a:p>
          <a:p>
            <a:pPr lvl="1">
              <a:lnSpc>
                <a:spcPct val="120000"/>
              </a:lnSpc>
            </a:pPr>
            <a:r>
              <a:rPr lang="en-US" sz="2000" dirty="0">
                <a:effectLst/>
                <a:ea typeface="Calibri" panose="020F0502020204030204" pitchFamily="34" charset="0"/>
                <a:cs typeface="Times New Roman" panose="02020603050405020304" pitchFamily="18" charset="0"/>
              </a:rPr>
              <a:t>The appraiser valued the interest at $10.8 million as of Ms. Fields’ date of death -- a 36.25% aggregate discount from the approximately $17 million in assets that she contributed to the FLP approximately one month before her death.  </a:t>
            </a:r>
          </a:p>
        </p:txBody>
      </p:sp>
    </p:spTree>
    <p:extLst>
      <p:ext uri="{BB962C8B-B14F-4D97-AF65-F5344CB8AC3E}">
        <p14:creationId xmlns:p14="http://schemas.microsoft.com/office/powerpoint/2010/main" val="3026531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p:txBody>
          <a:bodyPr>
            <a:normAutofit/>
          </a:bodyPr>
          <a:lstStyle/>
          <a:p>
            <a:pPr>
              <a:lnSpc>
                <a:spcPct val="120000"/>
              </a:lnSpc>
            </a:pPr>
            <a:r>
              <a:rPr lang="en-US" sz="2200" b="1" dirty="0">
                <a:solidFill>
                  <a:srgbClr val="000000"/>
                </a:solidFill>
                <a:effectLst/>
                <a:ea typeface="Calibri" panose="020F0502020204030204" pitchFamily="34" charset="0"/>
                <a:cs typeface="Calibri" panose="020F0502020204030204" pitchFamily="34" charset="0"/>
              </a:rPr>
              <a:t>FACTS (cont’d)</a:t>
            </a:r>
          </a:p>
          <a:p>
            <a:pPr lvl="1">
              <a:lnSpc>
                <a:spcPct val="120000"/>
              </a:lnSpc>
            </a:pPr>
            <a:r>
              <a:rPr lang="en-US" sz="1800" dirty="0">
                <a:effectLst/>
                <a:ea typeface="Calibri" panose="020F0502020204030204" pitchFamily="34" charset="0"/>
                <a:cs typeface="Times New Roman" panose="02020603050405020304" pitchFamily="18" charset="0"/>
              </a:rPr>
              <a:t>The IRS audited the estate tax return and attacked the claimed discount under section 2036(a)(1) and (2).  </a:t>
            </a:r>
          </a:p>
          <a:p>
            <a:pPr lvl="1">
              <a:lnSpc>
                <a:spcPct val="120000"/>
              </a:lnSpc>
            </a:pPr>
            <a:r>
              <a:rPr lang="en-US" sz="1800" dirty="0">
                <a:effectLst/>
                <a:ea typeface="Calibri" panose="020F0502020204030204" pitchFamily="34" charset="0"/>
                <a:cs typeface="Times New Roman" panose="02020603050405020304" pitchFamily="18" charset="0"/>
              </a:rPr>
              <a:t>In a Notice of Deficiency, the IRS asserted that section 2036(a) applies such that the gross estate includes the full date-of-death value of Ms. Fields’ assets that were contributed to AM Fields without any discount for lack of control or lack of marketability.  </a:t>
            </a:r>
          </a:p>
          <a:p>
            <a:pPr lvl="1">
              <a:lnSpc>
                <a:spcPct val="120000"/>
              </a:lnSpc>
            </a:pPr>
            <a:r>
              <a:rPr lang="en-US" sz="1800" dirty="0">
                <a:effectLst/>
                <a:ea typeface="Calibri" panose="020F0502020204030204" pitchFamily="34" charset="0"/>
                <a:cs typeface="Times New Roman" panose="02020603050405020304" pitchFamily="18" charset="0"/>
              </a:rPr>
              <a:t>The IRS also asserted an accuracy-related penalty against the Estate under section 6662(a) and (b)(1) due to negligence or disregard of rules or regulations.  </a:t>
            </a:r>
          </a:p>
          <a:p>
            <a:pPr lvl="1">
              <a:lnSpc>
                <a:spcPct val="120000"/>
              </a:lnSpc>
            </a:pPr>
            <a:r>
              <a:rPr lang="en-US" sz="1800" dirty="0">
                <a:effectLst/>
                <a:ea typeface="Calibri" panose="020F0502020204030204" pitchFamily="34" charset="0"/>
                <a:cs typeface="Times New Roman" panose="02020603050405020304" pitchFamily="18" charset="0"/>
              </a:rPr>
              <a:t>Litigation in the Tax Court followed.</a:t>
            </a:r>
          </a:p>
          <a:p>
            <a:pPr lvl="1">
              <a:lnSpc>
                <a:spcPct val="120000"/>
              </a:lnSpc>
            </a:pPr>
            <a:endParaRPr lang="en-US" sz="1500" dirty="0">
              <a:latin typeface="Georgia" panose="02040502050405020303" pitchFamily="18" charset="0"/>
            </a:endParaRPr>
          </a:p>
        </p:txBody>
      </p:sp>
    </p:spTree>
    <p:extLst>
      <p:ext uri="{BB962C8B-B14F-4D97-AF65-F5344CB8AC3E}">
        <p14:creationId xmlns:p14="http://schemas.microsoft.com/office/powerpoint/2010/main" val="3875395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a:xfrm>
            <a:off x="457198" y="2209800"/>
            <a:ext cx="11274554" cy="3962399"/>
          </a:xfrm>
        </p:spPr>
        <p:txBody>
          <a:bodyPr>
            <a:normAutofit fontScale="70000" lnSpcReduction="20000"/>
          </a:bodyPr>
          <a:lstStyle/>
          <a:p>
            <a:pPr marL="0" indent="0">
              <a:lnSpc>
                <a:spcPct val="120000"/>
              </a:lnSpc>
              <a:buNone/>
            </a:pPr>
            <a:r>
              <a:rPr lang="en-US" sz="2900" b="1" dirty="0">
                <a:solidFill>
                  <a:srgbClr val="000000"/>
                </a:solidFill>
                <a:ea typeface="Calibri" panose="020F0502020204030204" pitchFamily="34" charset="0"/>
                <a:cs typeface="Calibri" panose="020F0502020204030204" pitchFamily="34" charset="0"/>
              </a:rPr>
              <a:t>Section 2036 Analysis</a:t>
            </a:r>
            <a:endParaRPr lang="en-US" sz="2900" b="1" dirty="0">
              <a:solidFill>
                <a:srgbClr val="000000"/>
              </a:solidFill>
              <a:effectLst/>
              <a:ea typeface="Calibri" panose="020F0502020204030204" pitchFamily="34" charset="0"/>
              <a:cs typeface="Calibri" panose="020F0502020204030204" pitchFamily="34" charset="0"/>
            </a:endParaRPr>
          </a:p>
          <a:p>
            <a:pPr lvl="1">
              <a:lnSpc>
                <a:spcPct val="120000"/>
              </a:lnSpc>
            </a:pPr>
            <a:r>
              <a:rPr lang="en-US" sz="2900" dirty="0">
                <a:effectLst/>
                <a:ea typeface="Calibri" panose="020F0502020204030204" pitchFamily="34" charset="0"/>
                <a:cs typeface="Times New Roman" panose="02020603050405020304" pitchFamily="18" charset="0"/>
              </a:rPr>
              <a:t>The Tax Court observed that there are three requirements for property to be included in the gross estate under section 2036(a).  </a:t>
            </a:r>
          </a:p>
          <a:p>
            <a:pPr lvl="2">
              <a:lnSpc>
                <a:spcPct val="120000"/>
              </a:lnSpc>
            </a:pPr>
            <a:r>
              <a:rPr lang="en-US" sz="2300" b="1" i="1" u="sng" dirty="0">
                <a:effectLst/>
                <a:ea typeface="Calibri" panose="020F0502020204030204" pitchFamily="34" charset="0"/>
                <a:cs typeface="Times New Roman" panose="02020603050405020304" pitchFamily="18" charset="0"/>
              </a:rPr>
              <a:t>First</a:t>
            </a:r>
            <a:r>
              <a:rPr lang="en-US" sz="2300" dirty="0">
                <a:effectLst/>
                <a:ea typeface="Calibri" panose="020F0502020204030204" pitchFamily="34" charset="0"/>
                <a:cs typeface="Times New Roman" panose="02020603050405020304" pitchFamily="18" charset="0"/>
              </a:rPr>
              <a:t>, the decedent must have made an inter </a:t>
            </a:r>
            <a:r>
              <a:rPr lang="en-US" sz="2300" dirty="0" err="1">
                <a:effectLst/>
                <a:ea typeface="Calibri" panose="020F0502020204030204" pitchFamily="34" charset="0"/>
                <a:cs typeface="Times New Roman" panose="02020603050405020304" pitchFamily="18" charset="0"/>
              </a:rPr>
              <a:t>vivos</a:t>
            </a:r>
            <a:r>
              <a:rPr lang="en-US" sz="2300" dirty="0">
                <a:effectLst/>
                <a:ea typeface="Calibri" panose="020F0502020204030204" pitchFamily="34" charset="0"/>
                <a:cs typeface="Times New Roman" panose="02020603050405020304" pitchFamily="18" charset="0"/>
              </a:rPr>
              <a:t> transfer of property (which was undisputed here).  </a:t>
            </a:r>
          </a:p>
          <a:p>
            <a:pPr lvl="2">
              <a:lnSpc>
                <a:spcPct val="120000"/>
              </a:lnSpc>
            </a:pPr>
            <a:r>
              <a:rPr lang="en-US" sz="2300" b="1" i="1" u="sng" dirty="0">
                <a:effectLst/>
                <a:ea typeface="Calibri" panose="020F0502020204030204" pitchFamily="34" charset="0"/>
                <a:cs typeface="Times New Roman" panose="02020603050405020304" pitchFamily="18" charset="0"/>
              </a:rPr>
              <a:t>Second</a:t>
            </a:r>
            <a:r>
              <a:rPr lang="en-US" sz="2300" dirty="0">
                <a:effectLst/>
                <a:ea typeface="Calibri" panose="020F0502020204030204" pitchFamily="34" charset="0"/>
                <a:cs typeface="Times New Roman" panose="02020603050405020304" pitchFamily="18" charset="0"/>
              </a:rPr>
              <a:t>, the decedent must have retained an interest or right specified in section 2036(a)(1) or (2) in the transferred property that he or she did not relinquish until death.  </a:t>
            </a:r>
          </a:p>
          <a:p>
            <a:pPr lvl="2">
              <a:lnSpc>
                <a:spcPct val="120000"/>
              </a:lnSpc>
            </a:pPr>
            <a:r>
              <a:rPr lang="en-US" sz="2300" b="1" i="1" u="sng" dirty="0">
                <a:effectLst/>
                <a:ea typeface="Calibri" panose="020F0502020204030204" pitchFamily="34" charset="0"/>
                <a:cs typeface="Times New Roman" panose="02020603050405020304" pitchFamily="18" charset="0"/>
              </a:rPr>
              <a:t>Third</a:t>
            </a:r>
            <a:r>
              <a:rPr lang="en-US" sz="2300" dirty="0">
                <a:effectLst/>
                <a:ea typeface="Calibri" panose="020F0502020204030204" pitchFamily="34" charset="0"/>
                <a:cs typeface="Times New Roman" panose="02020603050405020304" pitchFamily="18" charset="0"/>
              </a:rPr>
              <a:t>, the transfer must </a:t>
            </a:r>
            <a:r>
              <a:rPr lang="en-US" sz="2300" i="1" dirty="0">
                <a:effectLst/>
                <a:ea typeface="Calibri" panose="020F0502020204030204" pitchFamily="34" charset="0"/>
                <a:cs typeface="Times New Roman" panose="02020603050405020304" pitchFamily="18" charset="0"/>
              </a:rPr>
              <a:t>not</a:t>
            </a:r>
            <a:r>
              <a:rPr lang="en-US" sz="2300" dirty="0">
                <a:effectLst/>
                <a:ea typeface="Calibri" panose="020F0502020204030204" pitchFamily="34" charset="0"/>
                <a:cs typeface="Times New Roman" panose="02020603050405020304" pitchFamily="18" charset="0"/>
              </a:rPr>
              <a:t> have constituted a bona fide sale for adequate and full consideration.</a:t>
            </a:r>
          </a:p>
          <a:p>
            <a:pPr marL="0" marR="0" indent="0">
              <a:spcBef>
                <a:spcPts val="0"/>
              </a:spcBef>
              <a:spcAft>
                <a:spcPts val="0"/>
              </a:spcAft>
              <a:buNone/>
            </a:pPr>
            <a:endParaRPr lang="en-US" sz="2200" b="1" dirty="0">
              <a:solidFill>
                <a:srgbClr val="C00000"/>
              </a:solidFill>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200" b="1" dirty="0">
                <a:solidFill>
                  <a:srgbClr val="C00000"/>
                </a:solidFill>
                <a:effectLst/>
                <a:ea typeface="Calibri" panose="020F0502020204030204" pitchFamily="34" charset="0"/>
                <a:cs typeface="Times New Roman" panose="02020603050405020304" pitchFamily="18" charset="0"/>
              </a:rPr>
              <a:t>Section 2036(a) provides that “[t]he value of the gross estate shall include the value of all property to the extent of any interest therein of which the decedent has at any time made a transfer (</a:t>
            </a:r>
            <a:r>
              <a:rPr lang="en-US" sz="2200" b="1" i="1" u="sng" dirty="0">
                <a:solidFill>
                  <a:srgbClr val="21A423"/>
                </a:solidFill>
                <a:effectLst/>
                <a:ea typeface="Calibri" panose="020F0502020204030204" pitchFamily="34" charset="0"/>
                <a:cs typeface="Times New Roman" panose="02020603050405020304" pitchFamily="18" charset="0"/>
              </a:rPr>
              <a:t>except in case of a bona fide sale for an adequate and full consideration in money or money’s worth</a:t>
            </a:r>
            <a:r>
              <a:rPr lang="en-US" sz="2200" b="1" dirty="0">
                <a:solidFill>
                  <a:srgbClr val="C00000"/>
                </a:solidFill>
                <a:effectLst/>
                <a:ea typeface="Calibri" panose="020F0502020204030204" pitchFamily="34" charset="0"/>
                <a:cs typeface="Times New Roman" panose="02020603050405020304" pitchFamily="18" charset="0"/>
              </a:rPr>
              <a:t>), by trust or otherwise, under which he has retained for his life or for any period not ascertainable without reference to his death or for any period which does not in fact end before his death – </a:t>
            </a:r>
          </a:p>
          <a:p>
            <a:pPr marL="0" marR="0" indent="0">
              <a:spcBef>
                <a:spcPts val="0"/>
              </a:spcBef>
              <a:spcAft>
                <a:spcPts val="0"/>
              </a:spcAft>
              <a:buNone/>
            </a:pPr>
            <a:r>
              <a:rPr lang="en-US" sz="2200" b="1" dirty="0">
                <a:solidFill>
                  <a:srgbClr val="C00000"/>
                </a:solidFill>
                <a:effectLst/>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2200" b="1" dirty="0">
                <a:solidFill>
                  <a:srgbClr val="C00000"/>
                </a:solidFill>
                <a:effectLst/>
                <a:ea typeface="Calibri" panose="020F0502020204030204" pitchFamily="34" charset="0"/>
                <a:cs typeface="Times New Roman" panose="02020603050405020304" pitchFamily="18" charset="0"/>
              </a:rPr>
              <a:t>(1) the possession or enjoyment of, or the right to the income from, the property, or</a:t>
            </a:r>
          </a:p>
          <a:p>
            <a:pPr marL="0" marR="0" indent="0">
              <a:spcBef>
                <a:spcPts val="0"/>
              </a:spcBef>
              <a:spcAft>
                <a:spcPts val="0"/>
              </a:spcAft>
              <a:buNone/>
            </a:pPr>
            <a:r>
              <a:rPr lang="en-US" sz="2200" b="1" dirty="0">
                <a:solidFill>
                  <a:srgbClr val="C00000"/>
                </a:solidFill>
                <a:effectLst/>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2200" b="1" dirty="0">
                <a:solidFill>
                  <a:srgbClr val="C00000"/>
                </a:solidFill>
                <a:effectLst/>
                <a:ea typeface="Calibri" panose="020F0502020204030204" pitchFamily="34" charset="0"/>
                <a:cs typeface="Times New Roman" panose="02020603050405020304" pitchFamily="18" charset="0"/>
              </a:rPr>
              <a:t>(2) the right, either alone or in conjunction with any person, to designate the persons who shall possess or enjoy the property or the income therefrom.”</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8035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37115-44BC-8E2C-2357-AE65E5B7A2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361340-D55E-5E71-0285-043724A52A55}"/>
              </a:ext>
            </a:extLst>
          </p:cNvPr>
          <p:cNvSpPr>
            <a:spLocks noGrp="1"/>
          </p:cNvSpPr>
          <p:nvPr>
            <p:ph type="title"/>
          </p:nvPr>
        </p:nvSpPr>
        <p:spPr/>
        <p:txBody>
          <a:bodyPr>
            <a:normAutofit/>
          </a:bodyPr>
          <a:lstStyle/>
          <a:p>
            <a:r>
              <a:rPr lang="en-US" dirty="0"/>
              <a:t>Various items addressed by the OBBBA</a:t>
            </a:r>
          </a:p>
        </p:txBody>
      </p:sp>
      <p:sp>
        <p:nvSpPr>
          <p:cNvPr id="3" name="Content Placeholder 2">
            <a:extLst>
              <a:ext uri="{FF2B5EF4-FFF2-40B4-BE49-F238E27FC236}">
                <a16:creationId xmlns:a16="http://schemas.microsoft.com/office/drawing/2014/main" id="{66038134-D409-5C9A-2958-51097D74DC4E}"/>
              </a:ext>
            </a:extLst>
          </p:cNvPr>
          <p:cNvSpPr>
            <a:spLocks noGrp="1"/>
          </p:cNvSpPr>
          <p:nvPr>
            <p:ph idx="1"/>
          </p:nvPr>
        </p:nvSpPr>
        <p:spPr>
          <a:xfrm>
            <a:off x="457198" y="1981201"/>
            <a:ext cx="11274554" cy="4284133"/>
          </a:xfrm>
        </p:spPr>
        <p:txBody>
          <a:bodyPr vert="horz" lIns="0" tIns="0" rIns="0" bIns="0" rtlCol="0" anchor="t">
            <a:noAutofit/>
          </a:bodyPr>
          <a:lstStyle/>
          <a:p>
            <a:pPr marL="0" indent="0">
              <a:buNone/>
            </a:pPr>
            <a:r>
              <a:rPr lang="en-US" sz="2000" dirty="0"/>
              <a:t>1.	Permanent $15 MLN estate, gift and generation-skipping transfer (GST) tax exemption 	beginning in 2026 </a:t>
            </a:r>
          </a:p>
          <a:p>
            <a:pPr marL="0" indent="0">
              <a:buNone/>
            </a:pPr>
            <a:r>
              <a:rPr lang="en-US" sz="2000" dirty="0"/>
              <a:t>2.	$40,000 SALT Deduction, $500,000 Phaseout, and PTET preserved</a:t>
            </a:r>
          </a:p>
          <a:p>
            <a:pPr marL="0" indent="0">
              <a:buNone/>
            </a:pPr>
            <a:r>
              <a:rPr lang="en-US" sz="2000" dirty="0"/>
              <a:t>3.	Section 199A Pass-Through Deduction for Qualified Business Income </a:t>
            </a:r>
          </a:p>
          <a:p>
            <a:pPr marL="0" indent="0">
              <a:buNone/>
            </a:pPr>
            <a:r>
              <a:rPr lang="en-US" sz="2000" dirty="0"/>
              <a:t>4.	Trump Accounts and Section 529 Plan Enhancements</a:t>
            </a:r>
          </a:p>
          <a:p>
            <a:pPr marL="0" indent="0">
              <a:buNone/>
            </a:pPr>
            <a:r>
              <a:rPr lang="en-US" sz="2000" dirty="0"/>
              <a:t>5.	Permanent Suspension of Miscellaneous Itemized Deductions and 	Itemized Deduction 	Limitation of 2/37ths</a:t>
            </a:r>
          </a:p>
          <a:p>
            <a:pPr marL="0" indent="0">
              <a:buNone/>
            </a:pPr>
            <a:r>
              <a:rPr lang="en-US" sz="1800" dirty="0"/>
              <a:t>	-  The distribution deductions for trusts and estates, and the section 642(c) deduction for distributions 	from trusts and estates to charities, are considered itemized deductions</a:t>
            </a:r>
          </a:p>
          <a:p>
            <a:pPr marL="0" indent="0">
              <a:buNone/>
            </a:pPr>
            <a:r>
              <a:rPr lang="en-US" sz="1800" dirty="0"/>
              <a:t>	-  This produces a </a:t>
            </a:r>
            <a:r>
              <a:rPr lang="en-US" sz="1800" b="1" dirty="0">
                <a:solidFill>
                  <a:srgbClr val="C00000"/>
                </a:solidFill>
              </a:rPr>
              <a:t>double tax </a:t>
            </a:r>
            <a:r>
              <a:rPr lang="en-US" sz="1800" dirty="0"/>
              <a:t>on the “cutback amount”!!!!</a:t>
            </a:r>
          </a:p>
          <a:p>
            <a:pPr marL="0" indent="0">
              <a:buNone/>
            </a:pPr>
            <a:r>
              <a:rPr lang="en-US" sz="1800" dirty="0"/>
              <a:t>	-  ACTEC has submitted comments to both Congress and Treasury addressing this</a:t>
            </a:r>
            <a:endParaRPr lang="en-US" sz="1800" dirty="0">
              <a:latin typeface="Times New Roman" panose="02020603050405020304" pitchFamily="18" charset="0"/>
              <a:ea typeface="Times New Roman" panose="02020603050405020304" pitchFamily="18" charset="0"/>
            </a:endParaRPr>
          </a:p>
          <a:p>
            <a:pPr>
              <a:buFontTx/>
              <a:buChar char="-"/>
            </a:pPr>
            <a:endParaRPr lang="en-US" sz="2800" dirty="0"/>
          </a:p>
          <a:p>
            <a:pPr marL="457200" indent="-457200">
              <a:buAutoNum type="arabicPeriod"/>
            </a:pPr>
            <a:endParaRPr lang="en-US" sz="1400" b="1" dirty="0"/>
          </a:p>
        </p:txBody>
      </p:sp>
      <p:sp>
        <p:nvSpPr>
          <p:cNvPr id="6" name="Rectangle 3">
            <a:extLst>
              <a:ext uri="{FF2B5EF4-FFF2-40B4-BE49-F238E27FC236}">
                <a16:creationId xmlns:a16="http://schemas.microsoft.com/office/drawing/2014/main" id="{CD67C892-4804-74BA-D9FB-2953578E6C66}"/>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37664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a:xfrm>
            <a:off x="457198" y="2209800"/>
            <a:ext cx="11274554" cy="3886200"/>
          </a:xfrm>
        </p:spPr>
        <p:txBody>
          <a:bodyPr>
            <a:normAutofit fontScale="85000" lnSpcReduction="10000"/>
          </a:bodyPr>
          <a:lstStyle/>
          <a:p>
            <a:pPr marL="0" indent="0">
              <a:lnSpc>
                <a:spcPct val="120000"/>
              </a:lnSpc>
              <a:buNone/>
            </a:pPr>
            <a:r>
              <a:rPr lang="en-US" sz="2400" b="1" dirty="0">
                <a:solidFill>
                  <a:schemeClr val="tx2"/>
                </a:solidFill>
                <a:effectLst/>
                <a:ea typeface="Calibri" panose="020F0502020204030204" pitchFamily="34" charset="0"/>
                <a:cs typeface="Times New Roman" panose="02020603050405020304" pitchFamily="18" charset="0"/>
              </a:rPr>
              <a:t>Retained Interest under Section 2036(a)(1)</a:t>
            </a:r>
          </a:p>
          <a:p>
            <a:pPr>
              <a:lnSpc>
                <a:spcPct val="120000"/>
              </a:lnSpc>
            </a:pPr>
            <a:r>
              <a:rPr lang="en-US" sz="1800" dirty="0">
                <a:effectLst/>
                <a:ea typeface="Calibri" panose="020F0502020204030204" pitchFamily="34" charset="0"/>
                <a:cs typeface="Times New Roman" panose="02020603050405020304" pitchFamily="18" charset="0"/>
              </a:rPr>
              <a:t>The court found that Ms. Fields retained an interest in the property that she transferred to the FLP under section 2036(a)(1).  </a:t>
            </a:r>
          </a:p>
          <a:p>
            <a:pPr>
              <a:lnSpc>
                <a:spcPct val="120000"/>
              </a:lnSpc>
            </a:pPr>
            <a:r>
              <a:rPr lang="en-US" sz="1800" dirty="0">
                <a:effectLst/>
                <a:ea typeface="Calibri" panose="020F0502020204030204" pitchFamily="34" charset="0"/>
                <a:cs typeface="Times New Roman" panose="02020603050405020304" pitchFamily="18" charset="0"/>
              </a:rPr>
              <a:t>As a result of Mr. Milner’s dual role as attorney-in-fact under Ms. Fields’ power of attorney and as the manager of the GP, Ms. Fields effectively held the right to virtually all the income from her transferred assets, and the AM Fields partnership agreement constituted an express agreement to that effect.   </a:t>
            </a:r>
          </a:p>
          <a:p>
            <a:pPr>
              <a:lnSpc>
                <a:spcPct val="120000"/>
              </a:lnSpc>
            </a:pPr>
            <a:r>
              <a:rPr lang="en-US" sz="1800" dirty="0">
                <a:effectLst/>
                <a:ea typeface="Calibri" panose="020F0502020204030204" pitchFamily="34" charset="0"/>
                <a:cs typeface="Times New Roman" panose="02020603050405020304" pitchFamily="18" charset="0"/>
              </a:rPr>
              <a:t>In addition, the court found an implicit agreement between Mr. Milner and Ms. Fields that he, as manager of AM Fields’s GP, would make distributions from the partnership to satisfy her expenses, debts, and bequests if any when necessary.   </a:t>
            </a:r>
          </a:p>
          <a:p>
            <a:pPr>
              <a:lnSpc>
                <a:spcPct val="120000"/>
              </a:lnSpc>
            </a:pPr>
            <a:r>
              <a:rPr lang="en-US" sz="1800" dirty="0">
                <a:effectLst/>
                <a:ea typeface="Calibri" panose="020F0502020204030204" pitchFamily="34" charset="0"/>
                <a:cs typeface="Times New Roman" panose="02020603050405020304" pitchFamily="18" charset="0"/>
              </a:rPr>
              <a:t>The use of a significant portion of partnership assets to discharge obligations of a decedent’s estate [including bequests and estate taxes] is evidence of a retained interest in the assets transferred to the partnership.  </a:t>
            </a:r>
          </a:p>
          <a:p>
            <a:pPr>
              <a:lnSpc>
                <a:spcPct val="120000"/>
              </a:lnSpc>
            </a:pPr>
            <a:r>
              <a:rPr lang="en-US" sz="1800" dirty="0">
                <a:effectLst/>
                <a:ea typeface="Calibri" panose="020F0502020204030204" pitchFamily="34" charset="0"/>
                <a:cs typeface="Times New Roman" panose="02020603050405020304" pitchFamily="18" charset="0"/>
              </a:rPr>
              <a:t>Virtually nothing beyond formal title changed in decedent’s relationship to her assets.  </a:t>
            </a:r>
          </a:p>
          <a:p>
            <a:pPr>
              <a:lnSpc>
                <a:spcPct val="120000"/>
              </a:lnSpc>
            </a:pPr>
            <a:r>
              <a:rPr lang="en-US" sz="1800" dirty="0">
                <a:effectLst/>
                <a:ea typeface="Calibri" panose="020F0502020204030204" pitchFamily="34" charset="0"/>
                <a:cs typeface="Times New Roman" panose="02020603050405020304" pitchFamily="18" charset="0"/>
              </a:rPr>
              <a:t>The $1,000 general partner interest that AM Fields acquired in the FLP was considered </a:t>
            </a:r>
            <a:r>
              <a:rPr lang="en-US" sz="1800" i="1" dirty="0">
                <a:effectLst/>
                <a:ea typeface="Calibri" panose="020F0502020204030204" pitchFamily="34" charset="0"/>
                <a:cs typeface="Times New Roman" panose="02020603050405020304" pitchFamily="18" charset="0"/>
              </a:rPr>
              <a:t>de minimis</a:t>
            </a:r>
            <a:r>
              <a:rPr lang="en-US" sz="1800" dirty="0">
                <a:effectLst/>
                <a:ea typeface="Calibri" panose="020F0502020204030204" pitchFamily="34" charset="0"/>
                <a:cs typeface="Times New Roman" panose="02020603050405020304" pitchFamily="18" charset="0"/>
              </a:rPr>
              <a:t> by the court and did not give rise to a pooling of interests to potentially alter this result.</a:t>
            </a:r>
          </a:p>
          <a:p>
            <a:pPr>
              <a:lnSpc>
                <a:spcPct val="120000"/>
              </a:lnSpc>
            </a:pPr>
            <a:endParaRPr lang="en-US" sz="1500" dirty="0">
              <a:latin typeface="Georgia" panose="02040502050405020303" pitchFamily="18" charset="0"/>
            </a:endParaRPr>
          </a:p>
        </p:txBody>
      </p:sp>
    </p:spTree>
    <p:extLst>
      <p:ext uri="{BB962C8B-B14F-4D97-AF65-F5344CB8AC3E}">
        <p14:creationId xmlns:p14="http://schemas.microsoft.com/office/powerpoint/2010/main" val="1501011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p:txBody>
          <a:bodyPr>
            <a:normAutofit/>
          </a:bodyPr>
          <a:lstStyle/>
          <a:p>
            <a:pPr marL="0" indent="0">
              <a:lnSpc>
                <a:spcPct val="120000"/>
              </a:lnSpc>
              <a:buNone/>
            </a:pPr>
            <a:r>
              <a:rPr lang="en-US" sz="2000" b="1" dirty="0">
                <a:solidFill>
                  <a:schemeClr val="tx2"/>
                </a:solidFill>
                <a:effectLst/>
                <a:ea typeface="Calibri" panose="020F0502020204030204" pitchFamily="34" charset="0"/>
                <a:cs typeface="Times New Roman" panose="02020603050405020304" pitchFamily="18" charset="0"/>
              </a:rPr>
              <a:t>Retained Right to Designate Enjoyment of Property under Section 2036(a)(2)</a:t>
            </a:r>
          </a:p>
          <a:p>
            <a:pPr>
              <a:lnSpc>
                <a:spcPct val="120000"/>
              </a:lnSpc>
            </a:pPr>
            <a:r>
              <a:rPr lang="en-US" sz="1800" dirty="0">
                <a:effectLst/>
                <a:ea typeface="Calibri" panose="020F0502020204030204" pitchFamily="34" charset="0"/>
                <a:cs typeface="Times New Roman" panose="02020603050405020304" pitchFamily="18" charset="0"/>
              </a:rPr>
              <a:t>Relying on </a:t>
            </a:r>
            <a:r>
              <a:rPr lang="en-US" sz="1800" i="1" dirty="0">
                <a:effectLst/>
                <a:ea typeface="Calibri" panose="020F0502020204030204" pitchFamily="34" charset="0"/>
                <a:cs typeface="Times New Roman" panose="02020603050405020304" pitchFamily="18" charset="0"/>
              </a:rPr>
              <a:t>Estate of Powell v. Commissioner</a:t>
            </a:r>
            <a:r>
              <a:rPr lang="en-US" sz="1800" dirty="0">
                <a:effectLst/>
                <a:ea typeface="Calibri" panose="020F0502020204030204" pitchFamily="34" charset="0"/>
                <a:cs typeface="Times New Roman" panose="02020603050405020304" pitchFamily="18" charset="0"/>
              </a:rPr>
              <a:t>, 148 T.C. 392, 402 (2017),  the court then held that estate tax inclusion was also triggered under section 2036(a)(2) by virtue of Ms. Fields’ retention of the right, as a limited partner, to act in conjunction with the general partner to dissolve the FLP and cause its liquidation.  </a:t>
            </a:r>
          </a:p>
          <a:p>
            <a:pPr>
              <a:lnSpc>
                <a:spcPct val="120000"/>
              </a:lnSpc>
            </a:pPr>
            <a:r>
              <a:rPr lang="en-US" sz="1800" dirty="0">
                <a:effectLst/>
                <a:ea typeface="Calibri" panose="020F0502020204030204" pitchFamily="34" charset="0"/>
                <a:cs typeface="Times New Roman" panose="02020603050405020304" pitchFamily="18" charset="0"/>
              </a:rPr>
              <a:t>As in </a:t>
            </a:r>
            <a:r>
              <a:rPr lang="en-US" sz="1800" i="1" dirty="0">
                <a:effectLst/>
                <a:ea typeface="Calibri" panose="020F0502020204030204" pitchFamily="34" charset="0"/>
                <a:cs typeface="Times New Roman" panose="02020603050405020304" pitchFamily="18" charset="0"/>
              </a:rPr>
              <a:t>Powell</a:t>
            </a:r>
            <a:r>
              <a:rPr lang="en-US" sz="1800" dirty="0">
                <a:effectLst/>
                <a:ea typeface="Calibri" panose="020F0502020204030204" pitchFamily="34" charset="0"/>
                <a:cs typeface="Times New Roman" panose="02020603050405020304" pitchFamily="18" charset="0"/>
              </a:rPr>
              <a:t>, the court took a literal construction of the language of section 2036(a)(2) which taints “the right, </a:t>
            </a:r>
            <a:r>
              <a:rPr lang="en-US" sz="1800" i="1" dirty="0">
                <a:effectLst/>
                <a:ea typeface="Calibri" panose="020F0502020204030204" pitchFamily="34" charset="0"/>
                <a:cs typeface="Times New Roman" panose="02020603050405020304" pitchFamily="18" charset="0"/>
              </a:rPr>
              <a:t>either alone or in conjunction with any person</a:t>
            </a:r>
            <a:r>
              <a:rPr lang="en-US" sz="1800" dirty="0">
                <a:effectLst/>
                <a:ea typeface="Calibri" panose="020F0502020204030204" pitchFamily="34" charset="0"/>
                <a:cs typeface="Times New Roman" panose="02020603050405020304" pitchFamily="18" charset="0"/>
              </a:rPr>
              <a:t>, to designate the persons who shall possess or enjoy the property or the income therefrom.”  (Section 2036(a)(2) (emphasis added))</a:t>
            </a:r>
          </a:p>
          <a:p>
            <a:pPr>
              <a:lnSpc>
                <a:spcPct val="120000"/>
              </a:lnSpc>
            </a:pPr>
            <a:endParaRPr lang="en-US" sz="1800" dirty="0">
              <a:effectLst/>
              <a:ea typeface="Calibri" panose="020F0502020204030204" pitchFamily="34" charset="0"/>
              <a:cs typeface="Times New Roman" panose="02020603050405020304" pitchFamily="18" charset="0"/>
            </a:endParaRPr>
          </a:p>
          <a:p>
            <a:pPr>
              <a:lnSpc>
                <a:spcPct val="120000"/>
              </a:lnSpc>
            </a:pPr>
            <a:endParaRPr lang="en-US" sz="1500" dirty="0">
              <a:latin typeface="Georgia" panose="02040502050405020303" pitchFamily="18" charset="0"/>
            </a:endParaRPr>
          </a:p>
        </p:txBody>
      </p:sp>
    </p:spTree>
    <p:extLst>
      <p:ext uri="{BB962C8B-B14F-4D97-AF65-F5344CB8AC3E}">
        <p14:creationId xmlns:p14="http://schemas.microsoft.com/office/powerpoint/2010/main" val="1018603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a:xfrm>
            <a:off x="457198" y="2286001"/>
            <a:ext cx="11274554" cy="3886199"/>
          </a:xfrm>
        </p:spPr>
        <p:txBody>
          <a:bodyPr>
            <a:normAutofit lnSpcReduction="10000"/>
          </a:bodyPr>
          <a:lstStyle/>
          <a:p>
            <a:pPr marL="0" indent="0">
              <a:lnSpc>
                <a:spcPct val="120000"/>
              </a:lnSpc>
              <a:buNone/>
            </a:pPr>
            <a:r>
              <a:rPr lang="en-US" sz="2200" b="1" dirty="0">
                <a:solidFill>
                  <a:schemeClr val="tx2"/>
                </a:solidFill>
                <a:effectLst/>
                <a:ea typeface="Calibri" panose="020F0502020204030204" pitchFamily="34" charset="0"/>
              </a:rPr>
              <a:t>Bona Fide Sale Exception to Section 2036 Not Available under These Circumstances</a:t>
            </a:r>
          </a:p>
          <a:p>
            <a:pPr>
              <a:lnSpc>
                <a:spcPct val="120000"/>
              </a:lnSpc>
            </a:pPr>
            <a:r>
              <a:rPr lang="en-US" sz="1800" dirty="0">
                <a:effectLst/>
                <a:ea typeface="Calibri" panose="020F0502020204030204" pitchFamily="34" charset="0"/>
                <a:cs typeface="Times New Roman" panose="02020603050405020304" pitchFamily="18" charset="0"/>
              </a:rPr>
              <a:t>The court next considered whether section 2036’s exception for transfers constituting a “bona fide sale for an adequate and full consideration in money or money’s worth” might spare the taxpayer from section 2036’s reach.   </a:t>
            </a:r>
          </a:p>
          <a:p>
            <a:pPr>
              <a:lnSpc>
                <a:spcPct val="120000"/>
              </a:lnSpc>
            </a:pPr>
            <a:r>
              <a:rPr lang="en-US" sz="1800" dirty="0">
                <a:effectLst/>
                <a:ea typeface="Calibri" panose="020F0502020204030204" pitchFamily="34" charset="0"/>
                <a:cs typeface="Times New Roman" panose="02020603050405020304" pitchFamily="18" charset="0"/>
              </a:rPr>
              <a:t>The bona fide sale prong, in turn, requires a “substantial nontax purpose” – as the court put it, an objective determination by the finder of fact as to what, if any, nontax business purpose the transfer was reasonably likely to serve at its inception.  </a:t>
            </a:r>
          </a:p>
          <a:p>
            <a:pPr>
              <a:lnSpc>
                <a:spcPct val="120000"/>
              </a:lnSpc>
            </a:pPr>
            <a:r>
              <a:rPr lang="en-US" sz="1800" dirty="0">
                <a:effectLst/>
                <a:ea typeface="Calibri" panose="020F0502020204030204" pitchFamily="34" charset="0"/>
                <a:cs typeface="Times New Roman" panose="02020603050405020304" pitchFamily="18" charset="0"/>
              </a:rPr>
              <a:t>The objective evidence must indicate that the nontax reason was a significant factor that motivated the family limited partnership’s creation.  </a:t>
            </a:r>
          </a:p>
          <a:p>
            <a:pPr>
              <a:lnSpc>
                <a:spcPct val="120000"/>
              </a:lnSpc>
            </a:pPr>
            <a:r>
              <a:rPr lang="en-US" sz="1800" dirty="0">
                <a:effectLst/>
                <a:ea typeface="Calibri" panose="020F0502020204030204" pitchFamily="34" charset="0"/>
                <a:cs typeface="Times New Roman" panose="02020603050405020304" pitchFamily="18" charset="0"/>
              </a:rPr>
              <a:t>A significant purpose must be an actual motivation, not a theoretical justification.  </a:t>
            </a:r>
          </a:p>
          <a:p>
            <a:pPr>
              <a:lnSpc>
                <a:spcPct val="120000"/>
              </a:lnSpc>
            </a:pPr>
            <a:r>
              <a:rPr lang="en-US" sz="1800" dirty="0">
                <a:effectLst/>
                <a:ea typeface="Calibri" panose="020F0502020204030204" pitchFamily="34" charset="0"/>
                <a:cs typeface="Times New Roman" panose="02020603050405020304" pitchFamily="18" charset="0"/>
              </a:rPr>
              <a:t>The decedent’s age and health at the time of the transfer may be considered for this purpose.</a:t>
            </a:r>
          </a:p>
          <a:p>
            <a:pPr>
              <a:lnSpc>
                <a:spcPct val="120000"/>
              </a:lnSpc>
            </a:pPr>
            <a:endParaRPr lang="en-US" sz="1500" dirty="0">
              <a:latin typeface="Georgia" panose="02040502050405020303" pitchFamily="18" charset="0"/>
            </a:endParaRPr>
          </a:p>
        </p:txBody>
      </p:sp>
    </p:spTree>
    <p:extLst>
      <p:ext uri="{BB962C8B-B14F-4D97-AF65-F5344CB8AC3E}">
        <p14:creationId xmlns:p14="http://schemas.microsoft.com/office/powerpoint/2010/main" val="1093988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a:xfrm>
            <a:off x="457198" y="2286001"/>
            <a:ext cx="11274554" cy="3733799"/>
          </a:xfrm>
        </p:spPr>
        <p:txBody>
          <a:bodyPr>
            <a:normAutofit fontScale="85000" lnSpcReduction="10000"/>
          </a:bodyPr>
          <a:lstStyle/>
          <a:p>
            <a:pPr marL="0" indent="0">
              <a:lnSpc>
                <a:spcPct val="120000"/>
              </a:lnSpc>
              <a:buNone/>
            </a:pPr>
            <a:r>
              <a:rPr lang="en-US" sz="2400" b="1" dirty="0">
                <a:solidFill>
                  <a:schemeClr val="tx2"/>
                </a:solidFill>
                <a:effectLst/>
                <a:ea typeface="Calibri" panose="020F0502020204030204" pitchFamily="34" charset="0"/>
              </a:rPr>
              <a:t>Bona Fide Sale Exception to Section 2036 Not Available under These Circumstances (cont’d)</a:t>
            </a:r>
          </a:p>
          <a:p>
            <a:pPr>
              <a:lnSpc>
                <a:spcPct val="120000"/>
              </a:lnSpc>
            </a:pPr>
            <a:r>
              <a:rPr lang="en-US" sz="1900" dirty="0">
                <a:effectLst/>
                <a:ea typeface="Calibri" panose="020F0502020204030204" pitchFamily="34" charset="0"/>
                <a:cs typeface="Times New Roman" panose="02020603050405020304" pitchFamily="18" charset="0"/>
              </a:rPr>
              <a:t>Relying principally on Mr. Milner’s testimony, the Estate argued that there were four substantial nontax purposes behind Ms. Fields’ capital contributions to the FLP:</a:t>
            </a:r>
          </a:p>
          <a:p>
            <a:pPr marL="914400" marR="0">
              <a:lnSpc>
                <a:spcPct val="200000"/>
              </a:lnSpc>
              <a:spcBef>
                <a:spcPts val="0"/>
              </a:spcBef>
              <a:spcAft>
                <a:spcPts val="0"/>
              </a:spcAft>
              <a:buNone/>
            </a:pPr>
            <a:r>
              <a:rPr lang="en-US" sz="1800" dirty="0">
                <a:effectLst/>
                <a:ea typeface="Calibri" panose="020F0502020204030204" pitchFamily="34" charset="0"/>
                <a:cs typeface="Times New Roman" panose="02020603050405020304" pitchFamily="18" charset="0"/>
              </a:rPr>
              <a:t>1.  The FLP protected Ms. Fields from further instances of financial elder abuse (which she had sustained several years earlier).</a:t>
            </a:r>
          </a:p>
          <a:p>
            <a:pPr marL="914400" marR="0">
              <a:lnSpc>
                <a:spcPct val="200000"/>
              </a:lnSpc>
              <a:spcBef>
                <a:spcPts val="0"/>
              </a:spcBef>
              <a:spcAft>
                <a:spcPts val="0"/>
              </a:spcAft>
              <a:buNone/>
            </a:pPr>
            <a:r>
              <a:rPr lang="en-US" sz="1800" dirty="0">
                <a:effectLst/>
                <a:ea typeface="Calibri" panose="020F0502020204030204" pitchFamily="34" charset="0"/>
                <a:cs typeface="Times New Roman" panose="02020603050405020304" pitchFamily="18" charset="0"/>
              </a:rPr>
              <a:t>2.  The FLP allowed for succession management of assets by permitting Mr. Milner to designate his successor.</a:t>
            </a:r>
          </a:p>
          <a:p>
            <a:pPr marL="914400" marR="0">
              <a:lnSpc>
                <a:spcPct val="200000"/>
              </a:lnSpc>
              <a:spcBef>
                <a:spcPts val="0"/>
              </a:spcBef>
              <a:spcAft>
                <a:spcPts val="0"/>
              </a:spcAft>
              <a:buNone/>
            </a:pPr>
            <a:r>
              <a:rPr lang="en-US" sz="1800" dirty="0">
                <a:effectLst/>
                <a:ea typeface="Calibri" panose="020F0502020204030204" pitchFamily="34" charset="0"/>
                <a:cs typeface="Times New Roman" panose="02020603050405020304" pitchFamily="18" charset="0"/>
              </a:rPr>
              <a:t>3.  The FLP resolved concerns that third parties, such as banks, may refuse to honor Ms. Fields’ power of attorney (which had occurred several years earlier).</a:t>
            </a:r>
          </a:p>
          <a:p>
            <a:pPr marL="914400" marR="0">
              <a:lnSpc>
                <a:spcPct val="200000"/>
              </a:lnSpc>
              <a:spcBef>
                <a:spcPts val="0"/>
              </a:spcBef>
              <a:spcAft>
                <a:spcPts val="0"/>
              </a:spcAft>
              <a:buNone/>
              <a:tabLst>
                <a:tab pos="3429000" algn="ctr"/>
              </a:tabLst>
            </a:pPr>
            <a:r>
              <a:rPr lang="en-US" sz="1800" dirty="0">
                <a:effectLst/>
                <a:ea typeface="Calibri" panose="020F0502020204030204" pitchFamily="34" charset="0"/>
                <a:cs typeface="Times New Roman" panose="02020603050405020304" pitchFamily="18" charset="0"/>
              </a:rPr>
              <a:t>4.  The FLP allows for consolidated and streamlined management of assets. </a:t>
            </a:r>
          </a:p>
          <a:p>
            <a:pPr>
              <a:lnSpc>
                <a:spcPct val="120000"/>
              </a:lnSpc>
            </a:pPr>
            <a:endParaRPr lang="en-US" sz="1500" dirty="0">
              <a:latin typeface="Georgia" panose="02040502050405020303" pitchFamily="18" charset="0"/>
            </a:endParaRPr>
          </a:p>
        </p:txBody>
      </p:sp>
    </p:spTree>
    <p:extLst>
      <p:ext uri="{BB962C8B-B14F-4D97-AF65-F5344CB8AC3E}">
        <p14:creationId xmlns:p14="http://schemas.microsoft.com/office/powerpoint/2010/main" val="1432166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a:xfrm>
            <a:off x="457198" y="2286001"/>
            <a:ext cx="11274554" cy="3962399"/>
          </a:xfrm>
        </p:spPr>
        <p:txBody>
          <a:bodyPr>
            <a:normAutofit fontScale="85000" lnSpcReduction="10000"/>
          </a:bodyPr>
          <a:lstStyle/>
          <a:p>
            <a:pPr marL="0" indent="0">
              <a:lnSpc>
                <a:spcPct val="120000"/>
              </a:lnSpc>
              <a:buNone/>
            </a:pPr>
            <a:r>
              <a:rPr lang="en-US" sz="2400" b="1" dirty="0">
                <a:solidFill>
                  <a:schemeClr val="tx2"/>
                </a:solidFill>
                <a:effectLst/>
                <a:ea typeface="Calibri" panose="020F0502020204030204" pitchFamily="34" charset="0"/>
              </a:rPr>
              <a:t>Bona Fide Sale Exception to Section 2036 Not Available under These Circumstances (cont’d)</a:t>
            </a:r>
          </a:p>
          <a:p>
            <a:pPr>
              <a:lnSpc>
                <a:spcPct val="120000"/>
              </a:lnSpc>
            </a:pPr>
            <a:r>
              <a:rPr lang="en-US" sz="1800" dirty="0">
                <a:effectLst/>
                <a:ea typeface="Calibri" panose="020F0502020204030204" pitchFamily="34" charset="0"/>
              </a:rPr>
              <a:t>The court found Mr. Milner’s testimony on non-tax objectives </a:t>
            </a:r>
            <a:r>
              <a:rPr lang="en-US" sz="1800" i="1" dirty="0">
                <a:effectLst/>
                <a:ea typeface="Calibri" panose="020F0502020204030204" pitchFamily="34" charset="0"/>
              </a:rPr>
              <a:t>not to be credible</a:t>
            </a:r>
            <a:r>
              <a:rPr lang="en-US" sz="1800" dirty="0">
                <a:effectLst/>
                <a:ea typeface="Calibri" panose="020F0502020204030204" pitchFamily="34" charset="0"/>
              </a:rPr>
              <a:t>.  </a:t>
            </a:r>
          </a:p>
          <a:p>
            <a:pPr>
              <a:lnSpc>
                <a:spcPct val="120000"/>
              </a:lnSpc>
            </a:pPr>
            <a:r>
              <a:rPr lang="en-US" sz="1800" dirty="0">
                <a:effectLst/>
                <a:ea typeface="Calibri" panose="020F0502020204030204" pitchFamily="34" charset="0"/>
              </a:rPr>
              <a:t>Rather, the court found the establishment of the FLP to be motivated by the desire to save estate taxes, and considered particularly telling an email from Mr. Milner’s attorney to the appraiser that inquired about “obtaining a deeper discount” for tax purposes.  </a:t>
            </a:r>
          </a:p>
          <a:p>
            <a:pPr>
              <a:lnSpc>
                <a:spcPct val="120000"/>
              </a:lnSpc>
            </a:pPr>
            <a:r>
              <a:rPr lang="en-US" sz="1800" dirty="0">
                <a:effectLst/>
                <a:ea typeface="Calibri" panose="020F0502020204030204" pitchFamily="34" charset="0"/>
              </a:rPr>
              <a:t>The timeline for establishment and funding of the FLP coincided with Ms. Fields’ precipitous decline in health, as she suffered from severe Alzheimer’s and died approximately one month after the partnership was funded.  </a:t>
            </a:r>
          </a:p>
          <a:p>
            <a:pPr>
              <a:lnSpc>
                <a:spcPct val="120000"/>
              </a:lnSpc>
            </a:pPr>
            <a:r>
              <a:rPr lang="en-US" sz="1800" dirty="0">
                <a:ea typeface="Calibri" panose="020F0502020204030204" pitchFamily="34" charset="0"/>
              </a:rPr>
              <a:t>T</a:t>
            </a:r>
            <a:r>
              <a:rPr lang="en-US" sz="1800" dirty="0">
                <a:effectLst/>
                <a:ea typeface="Calibri" panose="020F0502020204030204" pitchFamily="34" charset="0"/>
              </a:rPr>
              <a:t>he transfers of assets to the FLP depleted Ms. Fields’ liquidity to the point that the Estate could not pay Ms. Fields’ bequests under her Will or its estate tax liability without receiving substantial distributions from the FLP.  </a:t>
            </a:r>
          </a:p>
          <a:p>
            <a:pPr>
              <a:lnSpc>
                <a:spcPct val="120000"/>
              </a:lnSpc>
            </a:pPr>
            <a:r>
              <a:rPr lang="en-US" sz="1800" dirty="0">
                <a:effectLst/>
                <a:ea typeface="Calibri" panose="020F0502020204030204" pitchFamily="34" charset="0"/>
              </a:rPr>
              <a:t>In light of these circumstances, the court determined that “it seems more likely that the four putative nontax purposes are post hoc “theoretical justifications” rather than “actual motivations.”  </a:t>
            </a:r>
          </a:p>
          <a:p>
            <a:pPr>
              <a:lnSpc>
                <a:spcPct val="120000"/>
              </a:lnSpc>
            </a:pPr>
            <a:r>
              <a:rPr lang="en-US" sz="1800" dirty="0">
                <a:effectLst/>
                <a:ea typeface="Calibri" panose="020F0502020204030204" pitchFamily="34" charset="0"/>
              </a:rPr>
              <a:t>The Estate therefore failed to meet its burden of proof that the transfers to the FLP constituted bona fide sales to qualify for the exception to Section 2036.</a:t>
            </a:r>
            <a:endParaRPr lang="en-US" sz="1500" dirty="0"/>
          </a:p>
          <a:p>
            <a:pPr>
              <a:lnSpc>
                <a:spcPct val="120000"/>
              </a:lnSpc>
            </a:pPr>
            <a:endParaRPr lang="en-US" sz="1500" dirty="0">
              <a:latin typeface="Georgia" panose="02040502050405020303" pitchFamily="18" charset="0"/>
            </a:endParaRPr>
          </a:p>
        </p:txBody>
      </p:sp>
    </p:spTree>
    <p:extLst>
      <p:ext uri="{BB962C8B-B14F-4D97-AF65-F5344CB8AC3E}">
        <p14:creationId xmlns:p14="http://schemas.microsoft.com/office/powerpoint/2010/main" val="1288850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a:xfrm>
            <a:off x="457198" y="2286001"/>
            <a:ext cx="11274554" cy="3886199"/>
          </a:xfrm>
        </p:spPr>
        <p:txBody>
          <a:bodyPr>
            <a:normAutofit fontScale="92500" lnSpcReduction="10000"/>
          </a:bodyPr>
          <a:lstStyle/>
          <a:p>
            <a:pPr marL="0" indent="0">
              <a:lnSpc>
                <a:spcPct val="120000"/>
              </a:lnSpc>
              <a:buNone/>
            </a:pPr>
            <a:r>
              <a:rPr lang="en-US" sz="2200" b="1" dirty="0">
                <a:solidFill>
                  <a:schemeClr val="tx2"/>
                </a:solidFill>
                <a:effectLst/>
                <a:ea typeface="Calibri" panose="020F0502020204030204" pitchFamily="34" charset="0"/>
                <a:cs typeface="Times New Roman" panose="02020603050405020304" pitchFamily="18" charset="0"/>
              </a:rPr>
              <a:t>The Amount of the Section 2036 Inclusion</a:t>
            </a:r>
          </a:p>
          <a:p>
            <a:pPr>
              <a:lnSpc>
                <a:spcPct val="120000"/>
              </a:lnSpc>
            </a:pPr>
            <a:r>
              <a:rPr lang="en-US" sz="1800" dirty="0">
                <a:effectLst/>
                <a:ea typeface="Calibri" panose="020F0502020204030204" pitchFamily="34" charset="0"/>
              </a:rPr>
              <a:t>The court then addressed the amount of the section 2036 inclusion, and relied upon </a:t>
            </a:r>
            <a:r>
              <a:rPr lang="en-US" sz="1800" i="1" dirty="0">
                <a:effectLst/>
                <a:ea typeface="Calibri" panose="020F0502020204030204" pitchFamily="34" charset="0"/>
              </a:rPr>
              <a:t>Estate of Moore</a:t>
            </a:r>
            <a:r>
              <a:rPr lang="en-US" sz="1800" dirty="0">
                <a:effectLst/>
                <a:ea typeface="Calibri" panose="020F0502020204030204" pitchFamily="34" charset="0"/>
              </a:rPr>
              <a:t>, T.C. Memo. 2020-40 (2020) for its analysis.  </a:t>
            </a:r>
          </a:p>
          <a:p>
            <a:pPr>
              <a:lnSpc>
                <a:spcPct val="120000"/>
              </a:lnSpc>
            </a:pPr>
            <a:r>
              <a:rPr lang="en-US" sz="1800" dirty="0">
                <a:effectLst/>
                <a:ea typeface="Calibri" panose="020F0502020204030204" pitchFamily="34" charset="0"/>
              </a:rPr>
              <a:t>Under </a:t>
            </a:r>
            <a:r>
              <a:rPr lang="en-US" sz="1800" i="1" dirty="0">
                <a:effectLst/>
                <a:ea typeface="Calibri" panose="020F0502020204030204" pitchFamily="34" charset="0"/>
              </a:rPr>
              <a:t>Moore</a:t>
            </a:r>
            <a:r>
              <a:rPr lang="en-US" sz="1800" dirty="0">
                <a:effectLst/>
                <a:ea typeface="Calibri" panose="020F0502020204030204" pitchFamily="34" charset="0"/>
              </a:rPr>
              <a:t>, one must consider the date of death value of both the limited partnership interest (under section 2033) and the transferred partnership property (under section 2036), and then offset against it under section 2043(a) the value of the transferred property as of the date of transfer.  </a:t>
            </a:r>
          </a:p>
          <a:p>
            <a:pPr>
              <a:lnSpc>
                <a:spcPct val="120000"/>
              </a:lnSpc>
            </a:pPr>
            <a:r>
              <a:rPr lang="en-US" sz="1800" dirty="0">
                <a:effectLst/>
                <a:ea typeface="Calibri" panose="020F0502020204030204" pitchFamily="34" charset="0"/>
              </a:rPr>
              <a:t>Because neither party argued that there was appreciation or depreciation in the value of the transferred property between the date of transfer and the date of death, the section 2033 and section 2043(a) components canceled each other out producing estate tax inclusion of the date of death value of the transferred property without any discount.</a:t>
            </a:r>
          </a:p>
          <a:p>
            <a:pPr lvl="1">
              <a:lnSpc>
                <a:spcPct val="120000"/>
              </a:lnSpc>
            </a:pPr>
            <a:r>
              <a:rPr lang="en-US" sz="1800" dirty="0">
                <a:effectLst/>
                <a:ea typeface="Calibri" panose="020F0502020204030204" pitchFamily="34" charset="0"/>
              </a:rPr>
              <a:t>A separate 5.7% illiquidity discount was also allowed for certain thinly traded stock transferred to the FLP, with the court adopting the IRS valuation expert’s view as to the amount of this discount.</a:t>
            </a:r>
            <a:endParaRPr lang="en-US" sz="1500" dirty="0">
              <a:effectLst/>
              <a:ea typeface="Calibri" panose="020F0502020204030204" pitchFamily="34" charset="0"/>
            </a:endParaRPr>
          </a:p>
        </p:txBody>
      </p:sp>
    </p:spTree>
    <p:extLst>
      <p:ext uri="{BB962C8B-B14F-4D97-AF65-F5344CB8AC3E}">
        <p14:creationId xmlns:p14="http://schemas.microsoft.com/office/powerpoint/2010/main" val="2789296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a:xfrm>
            <a:off x="457198" y="2286001"/>
            <a:ext cx="11274554" cy="3733799"/>
          </a:xfrm>
        </p:spPr>
        <p:txBody>
          <a:bodyPr>
            <a:normAutofit lnSpcReduction="10000"/>
          </a:bodyPr>
          <a:lstStyle/>
          <a:p>
            <a:pPr marL="0" indent="0">
              <a:lnSpc>
                <a:spcPct val="120000"/>
              </a:lnSpc>
              <a:buNone/>
            </a:pPr>
            <a:r>
              <a:rPr lang="en-US" sz="2000" b="1" dirty="0">
                <a:solidFill>
                  <a:schemeClr val="tx2"/>
                </a:solidFill>
                <a:effectLst/>
                <a:ea typeface="Calibri" panose="020F0502020204030204" pitchFamily="34" charset="0"/>
              </a:rPr>
              <a:t>Accuracy-Related Penalty</a:t>
            </a:r>
          </a:p>
          <a:p>
            <a:pPr>
              <a:lnSpc>
                <a:spcPct val="120000"/>
              </a:lnSpc>
            </a:pPr>
            <a:r>
              <a:rPr lang="en-US" sz="1800" dirty="0">
                <a:effectLst/>
                <a:ea typeface="Calibri" panose="020F0502020204030204" pitchFamily="34" charset="0"/>
              </a:rPr>
              <a:t>Finally, the court reviewed the IRS’s imposition of a 20% accuracy-related penalty under section 6662(a) and (b)(1) on the underpayment of estate tax required to be shown on the estate tax return due to either negligence or the disregard of rules or regulations.  </a:t>
            </a:r>
          </a:p>
          <a:p>
            <a:pPr>
              <a:lnSpc>
                <a:spcPct val="120000"/>
              </a:lnSpc>
            </a:pPr>
            <a:r>
              <a:rPr lang="en-US" sz="1800" dirty="0">
                <a:effectLst/>
                <a:ea typeface="Calibri" panose="020F0502020204030204" pitchFamily="34" charset="0"/>
              </a:rPr>
              <a:t>Section 6662(c) provides that the term “negligence” includes any failure to make a reasonable attempt to comply with the Code, and the term “disregard” includes any careless, reckless, or intentional disregard.  </a:t>
            </a:r>
          </a:p>
          <a:p>
            <a:pPr>
              <a:lnSpc>
                <a:spcPct val="120000"/>
              </a:lnSpc>
            </a:pPr>
            <a:r>
              <a:rPr lang="en-US" sz="1800" dirty="0">
                <a:effectLst/>
                <a:ea typeface="Calibri" panose="020F0502020204030204" pitchFamily="34" charset="0"/>
              </a:rPr>
              <a:t>In addition, section 6664(c)(1) provides that “[n]o penalty shall be imposed under section 6662 . . . with respect to any portion of an underpayment if it is shown that there was a reasonable cause for such portion and that the taxpayer acted in good faith with respect to such portion.”  </a:t>
            </a:r>
          </a:p>
          <a:p>
            <a:pPr>
              <a:lnSpc>
                <a:spcPct val="120000"/>
              </a:lnSpc>
            </a:pPr>
            <a:r>
              <a:rPr lang="en-US" sz="1800" dirty="0">
                <a:effectLst/>
                <a:ea typeface="Calibri" panose="020F0502020204030204" pitchFamily="34" charset="0"/>
              </a:rPr>
              <a:t>The Estate bears the burden of proof regarding the reasonable cause defense.</a:t>
            </a:r>
            <a:endParaRPr lang="en-US" sz="1500" dirty="0"/>
          </a:p>
        </p:txBody>
      </p:sp>
    </p:spTree>
    <p:extLst>
      <p:ext uri="{BB962C8B-B14F-4D97-AF65-F5344CB8AC3E}">
        <p14:creationId xmlns:p14="http://schemas.microsoft.com/office/powerpoint/2010/main" val="3396296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EEF-00D2-40A4-0FA2-C86F78FA5981}"/>
              </a:ext>
            </a:extLst>
          </p:cNvPr>
          <p:cNvSpPr>
            <a:spLocks noGrp="1"/>
          </p:cNvSpPr>
          <p:nvPr>
            <p:ph type="title"/>
          </p:nvPr>
        </p:nvSpPr>
        <p:spPr/>
        <p:txBody>
          <a:bodyPr>
            <a:normAutofit fontScale="90000"/>
          </a:bodyPr>
          <a:lstStyle/>
          <a:p>
            <a:r>
              <a:rPr lang="en-US" sz="2400" i="1" dirty="0"/>
              <a:t>Estate of Fields </a:t>
            </a:r>
            <a:r>
              <a:rPr lang="en-US" sz="2400" dirty="0"/>
              <a:t>and IRS challenges to family limited partnerships including due to the retained ability to participate in partnership liquidation decisions</a:t>
            </a:r>
            <a:br>
              <a:rPr lang="en-US" sz="2400" dirty="0"/>
            </a:br>
            <a:r>
              <a:rPr lang="en-US" sz="2400" dirty="0"/>
              <a:t> </a:t>
            </a:r>
            <a:br>
              <a:rPr lang="en-US" sz="2400" i="1" dirty="0"/>
            </a:br>
            <a:endParaRPr lang="en-US" sz="2400" dirty="0"/>
          </a:p>
        </p:txBody>
      </p:sp>
      <p:sp>
        <p:nvSpPr>
          <p:cNvPr id="3" name="Content Placeholder 2">
            <a:extLst>
              <a:ext uri="{FF2B5EF4-FFF2-40B4-BE49-F238E27FC236}">
                <a16:creationId xmlns:a16="http://schemas.microsoft.com/office/drawing/2014/main" id="{AD8FD2F2-7AC1-ABFF-3D37-C2F14FC461ED}"/>
              </a:ext>
            </a:extLst>
          </p:cNvPr>
          <p:cNvSpPr>
            <a:spLocks noGrp="1"/>
          </p:cNvSpPr>
          <p:nvPr>
            <p:ph idx="1"/>
          </p:nvPr>
        </p:nvSpPr>
        <p:spPr>
          <a:xfrm>
            <a:off x="457198" y="2286001"/>
            <a:ext cx="11274554" cy="3809999"/>
          </a:xfrm>
        </p:spPr>
        <p:txBody>
          <a:bodyPr>
            <a:normAutofit fontScale="85000" lnSpcReduction="10000"/>
          </a:bodyPr>
          <a:lstStyle/>
          <a:p>
            <a:pPr marL="0" indent="0">
              <a:lnSpc>
                <a:spcPct val="120000"/>
              </a:lnSpc>
              <a:buNone/>
            </a:pPr>
            <a:r>
              <a:rPr lang="en-US" sz="2600" b="1" dirty="0">
                <a:solidFill>
                  <a:schemeClr val="tx2"/>
                </a:solidFill>
                <a:effectLst/>
                <a:ea typeface="Calibri" panose="020F0502020204030204" pitchFamily="34" charset="0"/>
              </a:rPr>
              <a:t>Accuracy-Related Penalty (cont’d)</a:t>
            </a:r>
          </a:p>
          <a:p>
            <a:pPr>
              <a:lnSpc>
                <a:spcPct val="120000"/>
              </a:lnSpc>
            </a:pPr>
            <a:r>
              <a:rPr lang="en-US" sz="1800" dirty="0">
                <a:effectLst/>
                <a:ea typeface="Calibri" panose="020F0502020204030204" pitchFamily="34" charset="0"/>
              </a:rPr>
              <a:t>The Estate argued that Mr. Milner, in his capacity as executor, had reasonable cause for any underpayment and acted in good faith in determining the Estate’s estate tax liability.  </a:t>
            </a:r>
          </a:p>
          <a:p>
            <a:pPr>
              <a:lnSpc>
                <a:spcPct val="120000"/>
              </a:lnSpc>
            </a:pPr>
            <a:r>
              <a:rPr lang="en-US" sz="1800" dirty="0">
                <a:effectLst/>
                <a:ea typeface="Calibri" panose="020F0502020204030204" pitchFamily="34" charset="0"/>
              </a:rPr>
              <a:t>The court rejected this assertion because Mr. Milner never contended that he personally considered, researched or understood the implications of section 2036 upon the Estate’s estate tax liability.  </a:t>
            </a:r>
          </a:p>
          <a:p>
            <a:pPr>
              <a:lnSpc>
                <a:spcPct val="120000"/>
              </a:lnSpc>
            </a:pPr>
            <a:r>
              <a:rPr lang="en-US" sz="1800" dirty="0">
                <a:effectLst/>
                <a:ea typeface="Calibri" panose="020F0502020204030204" pitchFamily="34" charset="0"/>
              </a:rPr>
              <a:t>As the court put it, “a reduction of approximately $6.2 million in the Estate’s reportable assets thanks to the seemingly inconsequential interposition of a limited partner interest between Ms. Fields and her assets on the eve of her death would strike a reasonable person in Mr. Milner’s position as </a:t>
            </a:r>
            <a:r>
              <a:rPr lang="en-US" sz="1800" i="1" dirty="0">
                <a:effectLst/>
                <a:ea typeface="Calibri" panose="020F0502020204030204" pitchFamily="34" charset="0"/>
              </a:rPr>
              <a:t>very likely too good to be true</a:t>
            </a:r>
            <a:r>
              <a:rPr lang="en-US" sz="1800" dirty="0">
                <a:effectLst/>
                <a:ea typeface="Calibri" panose="020F0502020204030204" pitchFamily="34" charset="0"/>
              </a:rPr>
              <a:t>.”  (emphasis added)  </a:t>
            </a:r>
          </a:p>
          <a:p>
            <a:pPr>
              <a:lnSpc>
                <a:spcPct val="120000"/>
              </a:lnSpc>
            </a:pPr>
            <a:r>
              <a:rPr lang="en-US" sz="1800" dirty="0">
                <a:effectLst/>
                <a:ea typeface="Calibri" panose="020F0502020204030204" pitchFamily="34" charset="0"/>
              </a:rPr>
              <a:t>Moreover, the record did not show that Mr. Milner actually relied in good faith on an adviser’s judgment in discounting the value of Ms. Fields’ limited partner interest without considering the application of section 2036.  </a:t>
            </a:r>
          </a:p>
          <a:p>
            <a:pPr>
              <a:lnSpc>
                <a:spcPct val="120000"/>
              </a:lnSpc>
            </a:pPr>
            <a:r>
              <a:rPr lang="en-US" sz="1800" dirty="0">
                <a:effectLst/>
                <a:ea typeface="Calibri" panose="020F0502020204030204" pitchFamily="34" charset="0"/>
              </a:rPr>
              <a:t>The Estate therefore failed to meet its burden of establishing reasonable cause, and consequently was liable for the 20% accuracy-related penalty on the underpayment of estate tax.		</a:t>
            </a:r>
            <a:endParaRPr lang="en-US" sz="1500" dirty="0"/>
          </a:p>
        </p:txBody>
      </p:sp>
    </p:spTree>
    <p:extLst>
      <p:ext uri="{BB962C8B-B14F-4D97-AF65-F5344CB8AC3E}">
        <p14:creationId xmlns:p14="http://schemas.microsoft.com/office/powerpoint/2010/main" val="2306742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47D9-216A-43CF-9428-4321E0C12D22}"/>
              </a:ext>
            </a:extLst>
          </p:cNvPr>
          <p:cNvSpPr>
            <a:spLocks noGrp="1"/>
          </p:cNvSpPr>
          <p:nvPr>
            <p:ph type="title"/>
          </p:nvPr>
        </p:nvSpPr>
        <p:spPr>
          <a:xfrm>
            <a:off x="457199" y="1143001"/>
            <a:ext cx="11274553" cy="914402"/>
          </a:xfrm>
        </p:spPr>
        <p:txBody>
          <a:bodyPr>
            <a:normAutofit fontScale="90000"/>
          </a:bodyPr>
          <a:lstStyle/>
          <a:p>
            <a:r>
              <a:rPr lang="en-US" i="1" dirty="0"/>
              <a:t>Huffman</a:t>
            </a:r>
            <a:r>
              <a:rPr lang="en-US" dirty="0"/>
              <a:t> – option agreement price was less than fair market value, resulting in gift</a:t>
            </a:r>
          </a:p>
        </p:txBody>
      </p:sp>
      <p:sp>
        <p:nvSpPr>
          <p:cNvPr id="3" name="Content Placeholder 2">
            <a:extLst>
              <a:ext uri="{FF2B5EF4-FFF2-40B4-BE49-F238E27FC236}">
                <a16:creationId xmlns:a16="http://schemas.microsoft.com/office/drawing/2014/main" id="{FFD5E6EC-8220-3F60-0714-F6BA2023388B}"/>
              </a:ext>
            </a:extLst>
          </p:cNvPr>
          <p:cNvSpPr>
            <a:spLocks noGrp="1"/>
          </p:cNvSpPr>
          <p:nvPr>
            <p:ph idx="1"/>
          </p:nvPr>
        </p:nvSpPr>
        <p:spPr>
          <a:xfrm>
            <a:off x="476862" y="2514600"/>
            <a:ext cx="11274554" cy="3809999"/>
          </a:xfrm>
        </p:spPr>
        <p:txBody>
          <a:bodyPr>
            <a:normAutofit/>
          </a:bodyPr>
          <a:lstStyle/>
          <a:p>
            <a:r>
              <a:rPr lang="en-US" sz="1600" dirty="0"/>
              <a:t>In</a:t>
            </a:r>
            <a:r>
              <a:rPr lang="en-US" sz="1600" i="1" dirty="0"/>
              <a:t> Huffman v. Commissioner</a:t>
            </a:r>
            <a:r>
              <a:rPr lang="en-US" sz="1600" dirty="0"/>
              <a:t>, T.C. Memo 2024-12, the court found that an agreement among business owners did not control the value of shares of stock for transfer tax purposes, because of Code Section 2703.</a:t>
            </a:r>
          </a:p>
          <a:p>
            <a:r>
              <a:rPr lang="en-US" sz="1600" dirty="0"/>
              <a:t>The owners of the corporation, which suppled engineering components to the aerospace industry, entered into several agreements giving shareholder the right to purchase additional shares.  </a:t>
            </a:r>
          </a:p>
          <a:p>
            <a:pPr lvl="1"/>
            <a:r>
              <a:rPr lang="en-US" sz="1600" dirty="0"/>
              <a:t>The first agreement was between Lloyd Huffman the majority owner of the company, and Robert </a:t>
            </a:r>
            <a:r>
              <a:rPr lang="en-US" sz="1600" dirty="0" err="1"/>
              <a:t>Barneson</a:t>
            </a:r>
            <a:r>
              <a:rPr lang="en-US" sz="1600" dirty="0"/>
              <a:t>. Lloyd assigned his right to acquire </a:t>
            </a:r>
            <a:r>
              <a:rPr lang="en-US" sz="1600" dirty="0" err="1"/>
              <a:t>Barneson’s</a:t>
            </a:r>
            <a:r>
              <a:rPr lang="en-US" sz="1600" dirty="0"/>
              <a:t> shares for $2 a share to his son, Chet, who then exercised the right in 1993.</a:t>
            </a:r>
          </a:p>
          <a:p>
            <a:pPr lvl="1"/>
            <a:r>
              <a:rPr lang="en-US" sz="1600" dirty="0"/>
              <a:t>Chet then entered into an agreement that gave him the option to purchase additional shares from an entity owned by his mother and Huffman Family Trust for a price not to exceed $3.6 million for the entity and $1.4 million for the Trust.</a:t>
            </a:r>
          </a:p>
          <a:p>
            <a:pPr marL="228600" marR="0" lvl="0" indent="-228600" algn="l" defTabSz="914400" rtl="0" eaLnBrk="1" fontAlgn="auto" latinLnBrk="0" hangingPunct="1">
              <a:lnSpc>
                <a:spcPct val="90000"/>
              </a:lnSpc>
              <a:spcBef>
                <a:spcPts val="1000"/>
              </a:spcBef>
              <a:spcAft>
                <a:spcPts val="0"/>
              </a:spcAft>
              <a:buClr>
                <a:srgbClr val="033643"/>
              </a:buClr>
              <a:buSzTx/>
              <a:buFont typeface="Calibri" panose="020F0502020204030204" pitchFamily="34" charset="0"/>
              <a:buChar char="−"/>
              <a:tabLst/>
              <a:defRPr/>
            </a:pPr>
            <a:r>
              <a:rPr kumimoji="0" lang="en-US" sz="1600" b="0" i="0" u="none" strike="noStrike" kern="1200" cap="none" spc="0" normalizeH="0" baseline="0" noProof="0" dirty="0">
                <a:ln>
                  <a:noFill/>
                </a:ln>
                <a:solidFill>
                  <a:srgbClr val="033643"/>
                </a:solidFill>
                <a:effectLst/>
                <a:uLnTx/>
                <a:uFillTx/>
                <a:latin typeface="Constantia"/>
                <a:ea typeface="+mn-ea"/>
                <a:cs typeface="+mn-cs"/>
              </a:rPr>
              <a:t>Chet exercised the options in 2007 and paid a total of $5 million for the shares, at a time when the IRS asserted the shares had a value of $31.3 million</a:t>
            </a:r>
          </a:p>
          <a:p>
            <a:pPr marL="457200" lvl="1" indent="0">
              <a:buNone/>
            </a:pPr>
            <a:endParaRPr lang="en-US" dirty="0"/>
          </a:p>
        </p:txBody>
      </p:sp>
      <p:sp>
        <p:nvSpPr>
          <p:cNvPr id="4" name="Text Placeholder 3">
            <a:extLst>
              <a:ext uri="{FF2B5EF4-FFF2-40B4-BE49-F238E27FC236}">
                <a16:creationId xmlns:a16="http://schemas.microsoft.com/office/drawing/2014/main" id="{C48E1AB4-2013-4A1D-C5AB-9DF4663F68B8}"/>
              </a:ext>
            </a:extLst>
          </p:cNvPr>
          <p:cNvSpPr>
            <a:spLocks noGrp="1"/>
          </p:cNvSpPr>
          <p:nvPr>
            <p:ph type="body" sz="half" idx="10"/>
          </p:nvPr>
        </p:nvSpPr>
        <p:spPr>
          <a:xfrm>
            <a:off x="457200" y="2514600"/>
            <a:ext cx="11274552" cy="76201"/>
          </a:xfrm>
        </p:spPr>
        <p:txBody>
          <a:bodyPr>
            <a:normAutofit fontScale="25000" lnSpcReduction="20000"/>
          </a:bodyPr>
          <a:lstStyle/>
          <a:p>
            <a:r>
              <a:rPr lang="en-US" dirty="0"/>
              <a:t>                                   </a:t>
            </a:r>
          </a:p>
          <a:p>
            <a:endParaRPr lang="en-US" dirty="0"/>
          </a:p>
        </p:txBody>
      </p:sp>
    </p:spTree>
    <p:extLst>
      <p:ext uri="{BB962C8B-B14F-4D97-AF65-F5344CB8AC3E}">
        <p14:creationId xmlns:p14="http://schemas.microsoft.com/office/powerpoint/2010/main" val="170693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B618E-AC02-9199-324D-13FD57B39090}"/>
              </a:ext>
            </a:extLst>
          </p:cNvPr>
          <p:cNvSpPr>
            <a:spLocks noGrp="1"/>
          </p:cNvSpPr>
          <p:nvPr>
            <p:ph type="title"/>
          </p:nvPr>
        </p:nvSpPr>
        <p:spPr>
          <a:xfrm>
            <a:off x="457199" y="1143001"/>
            <a:ext cx="11274553" cy="914400"/>
          </a:xfrm>
        </p:spPr>
        <p:txBody>
          <a:bodyPr>
            <a:normAutofit fontScale="90000"/>
          </a:bodyPr>
          <a:lstStyle/>
          <a:p>
            <a:r>
              <a:rPr lang="en-US" i="1" dirty="0"/>
              <a:t>Huffman</a:t>
            </a:r>
            <a:r>
              <a:rPr lang="en-US" dirty="0"/>
              <a:t> – option agreement price was less than fair market value, resulting in gift</a:t>
            </a:r>
          </a:p>
        </p:txBody>
      </p:sp>
      <p:sp>
        <p:nvSpPr>
          <p:cNvPr id="3" name="Content Placeholder 2">
            <a:extLst>
              <a:ext uri="{FF2B5EF4-FFF2-40B4-BE49-F238E27FC236}">
                <a16:creationId xmlns:a16="http://schemas.microsoft.com/office/drawing/2014/main" id="{8AB4CFDC-68D2-7FFA-B216-ACDE4FA4B7F5}"/>
              </a:ext>
            </a:extLst>
          </p:cNvPr>
          <p:cNvSpPr>
            <a:spLocks noGrp="1"/>
          </p:cNvSpPr>
          <p:nvPr>
            <p:ph idx="1"/>
          </p:nvPr>
        </p:nvSpPr>
        <p:spPr>
          <a:xfrm>
            <a:off x="457198" y="2468882"/>
            <a:ext cx="11353802" cy="3627117"/>
          </a:xfrm>
        </p:spPr>
        <p:txBody>
          <a:bodyPr>
            <a:normAutofit/>
          </a:bodyPr>
          <a:lstStyle/>
          <a:p>
            <a:r>
              <a:rPr lang="en-US" sz="1600" dirty="0"/>
              <a:t>The court examined the agreement under Section 2703, which requires the value of property to be determined without regard to “any option, agreement or other right to acquire or use property at a price less than the fair market value of the property . . . .” Under Section 2703(b) there is an exception to this rule if the agreement, </a:t>
            </a:r>
          </a:p>
          <a:p>
            <a:pPr lvl="1"/>
            <a:r>
              <a:rPr lang="en-US" sz="1600" dirty="0"/>
              <a:t>is a bona fide business arrangement</a:t>
            </a:r>
          </a:p>
          <a:p>
            <a:pPr lvl="1"/>
            <a:r>
              <a:rPr lang="en-US" sz="1600" dirty="0"/>
              <a:t>is not a device to transfer property to members of the family for less than full and adequate consideration; and</a:t>
            </a:r>
          </a:p>
          <a:p>
            <a:pPr lvl="1"/>
            <a:r>
              <a:rPr lang="en-US" sz="1600" dirty="0"/>
              <a:t>Has terms that are comparable to similar arrangements in arm’s length transactions</a:t>
            </a:r>
          </a:p>
          <a:p>
            <a:r>
              <a:rPr lang="en-US" sz="1600" dirty="0"/>
              <a:t>The court found that the agreement satisfied the first two prongs of the exception but not the third.  </a:t>
            </a:r>
          </a:p>
          <a:p>
            <a:r>
              <a:rPr lang="en-US" sz="1600" dirty="0"/>
              <a:t>It rejected the taxpayer’s argument that it was similar to the agreement with </a:t>
            </a:r>
            <a:r>
              <a:rPr lang="en-US" sz="1600" dirty="0" err="1"/>
              <a:t>Barneson</a:t>
            </a:r>
            <a:r>
              <a:rPr lang="en-US" sz="1600" dirty="0"/>
              <a:t>.  It noted that the taxpayer failed to introduce the full </a:t>
            </a:r>
            <a:r>
              <a:rPr lang="en-US" sz="1600" dirty="0" err="1"/>
              <a:t>Barneson</a:t>
            </a:r>
            <a:r>
              <a:rPr lang="en-US" sz="1600" dirty="0"/>
              <a:t> agreement into evidence, and that the testimony showed that there were substantial differences between the agreements.</a:t>
            </a:r>
          </a:p>
          <a:p>
            <a:r>
              <a:rPr lang="en-US" sz="1600" dirty="0"/>
              <a:t> Because the agreement was not binding as to value, the court ruled that the selling parties made a gift to Chet when he exercised the option to purchase the shares.</a:t>
            </a:r>
          </a:p>
        </p:txBody>
      </p:sp>
      <p:sp>
        <p:nvSpPr>
          <p:cNvPr id="4" name="Text Placeholder 3">
            <a:extLst>
              <a:ext uri="{FF2B5EF4-FFF2-40B4-BE49-F238E27FC236}">
                <a16:creationId xmlns:a16="http://schemas.microsoft.com/office/drawing/2014/main" id="{BE427E9C-9D0D-07C4-57CF-D424B2EE2797}"/>
              </a:ext>
            </a:extLst>
          </p:cNvPr>
          <p:cNvSpPr>
            <a:spLocks noGrp="1"/>
          </p:cNvSpPr>
          <p:nvPr>
            <p:ph type="body" sz="half" idx="10"/>
          </p:nvPr>
        </p:nvSpPr>
        <p:spPr>
          <a:xfrm flipV="1">
            <a:off x="457200" y="2240282"/>
            <a:ext cx="11274552" cy="45719"/>
          </a:xfrm>
        </p:spPr>
        <p:txBody>
          <a:bodyPr>
            <a:normAutofit fontScale="25000" lnSpcReduction="20000"/>
          </a:bodyPr>
          <a:lstStyle/>
          <a:p>
            <a:r>
              <a:rPr lang="en-US" dirty="0"/>
              <a:t>           c              </a:t>
            </a:r>
          </a:p>
        </p:txBody>
      </p:sp>
    </p:spTree>
    <p:extLst>
      <p:ext uri="{BB962C8B-B14F-4D97-AF65-F5344CB8AC3E}">
        <p14:creationId xmlns:p14="http://schemas.microsoft.com/office/powerpoint/2010/main" val="2807945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BA0AA-F0FF-DB64-A9B4-0A3214023A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87DE3-54DF-8CD5-E6F5-4E1838DAD9FC}"/>
              </a:ext>
            </a:extLst>
          </p:cNvPr>
          <p:cNvSpPr>
            <a:spLocks noGrp="1"/>
          </p:cNvSpPr>
          <p:nvPr>
            <p:ph type="title"/>
          </p:nvPr>
        </p:nvSpPr>
        <p:spPr/>
        <p:txBody>
          <a:bodyPr>
            <a:normAutofit fontScale="90000"/>
          </a:bodyPr>
          <a:lstStyle/>
          <a:p>
            <a:r>
              <a:rPr lang="en-US" sz="4000" dirty="0"/>
              <a:t>Various items addressed by the OBBBA (cont’d)</a:t>
            </a:r>
            <a:br>
              <a:rPr lang="en-US" dirty="0"/>
            </a:br>
            <a:endParaRPr lang="en-US" dirty="0"/>
          </a:p>
        </p:txBody>
      </p:sp>
      <p:sp>
        <p:nvSpPr>
          <p:cNvPr id="3" name="Content Placeholder 2">
            <a:extLst>
              <a:ext uri="{FF2B5EF4-FFF2-40B4-BE49-F238E27FC236}">
                <a16:creationId xmlns:a16="http://schemas.microsoft.com/office/drawing/2014/main" id="{3B596A27-00D5-6019-A856-6E0204F83536}"/>
              </a:ext>
            </a:extLst>
          </p:cNvPr>
          <p:cNvSpPr>
            <a:spLocks noGrp="1"/>
          </p:cNvSpPr>
          <p:nvPr>
            <p:ph idx="1"/>
          </p:nvPr>
        </p:nvSpPr>
        <p:spPr>
          <a:xfrm>
            <a:off x="457198" y="1981201"/>
            <a:ext cx="11274554" cy="4284133"/>
          </a:xfrm>
        </p:spPr>
        <p:txBody>
          <a:bodyPr vert="horz" lIns="0" tIns="0" rIns="0" bIns="0" rtlCol="0" anchor="t">
            <a:noAutofit/>
          </a:bodyPr>
          <a:lstStyle/>
          <a:p>
            <a:pPr marL="0" indent="0">
              <a:buNone/>
            </a:pPr>
            <a:r>
              <a:rPr lang="en-US" sz="2000" dirty="0"/>
              <a:t>6.	Charitable Deductions for Itemizers and Non-Itemizers; Excise Tax on 	Colleges/Universities—But Not Private Foundations </a:t>
            </a:r>
          </a:p>
          <a:p>
            <a:pPr marL="0" indent="0">
              <a:buNone/>
            </a:pPr>
            <a:r>
              <a:rPr lang="en-US" sz="2000" dirty="0"/>
              <a:t>7.	Section 1202 Qualified Small Business Stock (QSBS) Expansion</a:t>
            </a:r>
          </a:p>
          <a:p>
            <a:pPr marL="0" indent="0">
              <a:buNone/>
            </a:pPr>
            <a:r>
              <a:rPr lang="en-US" sz="2000" dirty="0"/>
              <a:t>8.	Section 1400Z-2 Qualified Opportunity Zones</a:t>
            </a:r>
          </a:p>
          <a:p>
            <a:pPr>
              <a:buFontTx/>
              <a:buChar char="-"/>
            </a:pPr>
            <a:endParaRPr lang="en-US" sz="2800" dirty="0">
              <a:latin typeface="Times New Roman" panose="02020603050405020304" pitchFamily="18" charset="0"/>
              <a:ea typeface="Times New Roman" panose="02020603050405020304" pitchFamily="18" charset="0"/>
            </a:endParaRPr>
          </a:p>
          <a:p>
            <a:pPr>
              <a:buFontTx/>
              <a:buChar char="-"/>
            </a:pPr>
            <a:endParaRPr lang="en-US" sz="2800" dirty="0"/>
          </a:p>
          <a:p>
            <a:pPr marL="457200" indent="-457200">
              <a:buAutoNum type="arabicPeriod"/>
            </a:pPr>
            <a:endParaRPr lang="en-US" sz="1400" b="1" dirty="0"/>
          </a:p>
        </p:txBody>
      </p:sp>
      <p:sp>
        <p:nvSpPr>
          <p:cNvPr id="6" name="Rectangle 3">
            <a:extLst>
              <a:ext uri="{FF2B5EF4-FFF2-40B4-BE49-F238E27FC236}">
                <a16:creationId xmlns:a16="http://schemas.microsoft.com/office/drawing/2014/main" id="{FEACB759-1EED-CFAC-75FD-4797748DCC32}"/>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830343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6BED1-723D-7AEF-4407-386C4BC1D7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5DF9C7-1F87-9749-8A6F-E69088575FA8}"/>
              </a:ext>
            </a:extLst>
          </p:cNvPr>
          <p:cNvSpPr>
            <a:spLocks noGrp="1"/>
          </p:cNvSpPr>
          <p:nvPr>
            <p:ph type="title"/>
          </p:nvPr>
        </p:nvSpPr>
        <p:spPr>
          <a:xfrm>
            <a:off x="435862" y="914400"/>
            <a:ext cx="11274553" cy="716280"/>
          </a:xfrm>
        </p:spPr>
        <p:txBody>
          <a:bodyPr>
            <a:normAutofit/>
          </a:bodyPr>
          <a:lstStyle/>
          <a:p>
            <a:r>
              <a:rPr lang="en-US" sz="3200" dirty="0">
                <a:solidFill>
                  <a:srgbClr val="000000"/>
                </a:solidFill>
                <a:latin typeface="Arial"/>
                <a:cs typeface="Arial"/>
              </a:rPr>
              <a:t>Estate of Barbara Galli v. Commissioner – Loan or Gift?</a:t>
            </a:r>
            <a:endParaRPr lang="en-US" dirty="0"/>
          </a:p>
        </p:txBody>
      </p:sp>
      <p:sp>
        <p:nvSpPr>
          <p:cNvPr id="3" name="Content Placeholder 2">
            <a:extLst>
              <a:ext uri="{FF2B5EF4-FFF2-40B4-BE49-F238E27FC236}">
                <a16:creationId xmlns:a16="http://schemas.microsoft.com/office/drawing/2014/main" id="{0B2ABD1B-005B-5B1A-D9B0-A57C90D6ABDB}"/>
              </a:ext>
            </a:extLst>
          </p:cNvPr>
          <p:cNvSpPr>
            <a:spLocks noGrp="1"/>
          </p:cNvSpPr>
          <p:nvPr>
            <p:ph idx="1"/>
          </p:nvPr>
        </p:nvSpPr>
        <p:spPr>
          <a:xfrm>
            <a:off x="457198" y="1447801"/>
            <a:ext cx="11274554" cy="4648200"/>
          </a:xfrm>
        </p:spPr>
        <p:txBody>
          <a:bodyPr vert="horz" lIns="0" tIns="0" rIns="0" bIns="0" rtlCol="0" anchor="t">
            <a:normAutofit fontScale="92500" lnSpcReduction="10000"/>
          </a:bodyPr>
          <a:lstStyle/>
          <a:p>
            <a:pPr marL="0" indent="0">
              <a:buNone/>
            </a:pPr>
            <a:r>
              <a:rPr lang="en-US" sz="2600" i="1" dirty="0">
                <a:solidFill>
                  <a:srgbClr val="0070C0"/>
                </a:solidFill>
              </a:rPr>
              <a:t>Estate of Barbara Galli v. Commissioner</a:t>
            </a:r>
            <a:r>
              <a:rPr lang="en-US" sz="2600" dirty="0">
                <a:solidFill>
                  <a:srgbClr val="0070C0"/>
                </a:solidFill>
              </a:rPr>
              <a:t>, Docket Nos. 7003-20 and 7005-20 (March 5, 2025)</a:t>
            </a:r>
          </a:p>
          <a:p>
            <a:pPr marL="0" marR="0">
              <a:spcBef>
                <a:spcPts val="0"/>
              </a:spcBef>
              <a:spcAft>
                <a:spcPts val="0"/>
              </a:spcAft>
            </a:pPr>
            <a:endParaRPr lang="en-US" sz="2400" dirty="0">
              <a:solidFill>
                <a:srgbClr val="000000"/>
              </a:solidFill>
              <a:effectLst/>
              <a:latin typeface="Constantia" panose="02030602050306030303" pitchFamily="18" charset="0"/>
              <a:ea typeface="Times New Roman" panose="02020603050405020304" pitchFamily="18" charset="0"/>
              <a:cs typeface="Aptos" panose="020B0004020202020204" pitchFamily="34" charset="0"/>
            </a:endParaRPr>
          </a:p>
          <a:p>
            <a:pPr marL="0" marR="0">
              <a:spcBef>
                <a:spcPts val="0"/>
              </a:spcBef>
              <a:spcAft>
                <a:spcPts val="0"/>
              </a:spcAft>
            </a:pPr>
            <a:r>
              <a:rPr lang="en-US" sz="2400" dirty="0">
                <a:effectLst/>
                <a:latin typeface="Constantia" panose="02030602050306030303" pitchFamily="18" charset="0"/>
                <a:ea typeface="Times New Roman" panose="02020603050405020304" pitchFamily="18" charset="0"/>
                <a:cs typeface="Aptos" panose="020B0004020202020204" pitchFamily="34" charset="0"/>
              </a:rPr>
              <a:t>Two consolidated gift tax and estate tax cases:  motion for summary judgment on gift tax case and for partial summary judgment on the estate tax case.</a:t>
            </a:r>
          </a:p>
          <a:p>
            <a:pPr marL="0" marR="0">
              <a:spcBef>
                <a:spcPts val="0"/>
              </a:spcBef>
              <a:spcAft>
                <a:spcPts val="0"/>
              </a:spcAft>
            </a:pPr>
            <a:endParaRPr lang="en-US" sz="2400" dirty="0">
              <a:effectLst/>
              <a:latin typeface="Constantia" panose="02030602050306030303" pitchFamily="18" charset="0"/>
              <a:ea typeface="Aptos" panose="020B0004020202020204" pitchFamily="34" charset="0"/>
              <a:cs typeface="Aptos" panose="020B0004020202020204" pitchFamily="34" charset="0"/>
            </a:endParaRPr>
          </a:p>
          <a:p>
            <a:pPr marL="0" marR="0" indent="0">
              <a:spcBef>
                <a:spcPts val="0"/>
              </a:spcBef>
              <a:spcAft>
                <a:spcPts val="0"/>
              </a:spcAft>
              <a:buNone/>
            </a:pPr>
            <a:r>
              <a:rPr lang="en-US" sz="2400" dirty="0">
                <a:effectLst/>
                <a:latin typeface="Constantia" panose="02030602050306030303" pitchFamily="18" charset="0"/>
                <a:ea typeface="Times New Roman" panose="02020603050405020304" pitchFamily="18" charset="0"/>
                <a:cs typeface="Aptos" panose="020B0004020202020204" pitchFamily="34" charset="0"/>
              </a:rPr>
              <a:t> -  2013 $2.3M loan from mom (age 79) to son for a note not to exceed 9 years with interest at 1.01 percent (2013 mid term AFR).</a:t>
            </a:r>
          </a:p>
          <a:p>
            <a:pPr marR="0" lvl="0">
              <a:spcBef>
                <a:spcPts val="0"/>
              </a:spcBef>
              <a:spcAft>
                <a:spcPts val="0"/>
              </a:spcAft>
              <a:buSzPts val="1000"/>
              <a:buFontTx/>
              <a:buChar char="-"/>
              <a:tabLst>
                <a:tab pos="457200" algn="l"/>
              </a:tabLst>
            </a:pPr>
            <a:endParaRPr lang="en-US" sz="2400" dirty="0">
              <a:effectLst/>
              <a:latin typeface="Constantia" panose="02030602050306030303" pitchFamily="18" charset="0"/>
              <a:ea typeface="Times New Roman" panose="02020603050405020304" pitchFamily="18" charset="0"/>
              <a:cs typeface="Aptos" panose="020B0004020202020204" pitchFamily="34" charset="0"/>
            </a:endParaRPr>
          </a:p>
          <a:p>
            <a:pPr marL="0" marR="0" lvl="0" indent="0">
              <a:spcBef>
                <a:spcPts val="0"/>
              </a:spcBef>
              <a:spcAft>
                <a:spcPts val="0"/>
              </a:spcAft>
              <a:buSzPts val="1000"/>
              <a:buNone/>
              <a:tabLst>
                <a:tab pos="457200" algn="l"/>
              </a:tabLst>
            </a:pPr>
            <a:r>
              <a:rPr lang="en-US" sz="2400" dirty="0">
                <a:effectLst/>
                <a:latin typeface="Constantia" panose="02030602050306030303" pitchFamily="18" charset="0"/>
                <a:ea typeface="Times New Roman" panose="02020603050405020304" pitchFamily="18" charset="0"/>
                <a:cs typeface="Aptos" panose="020B0004020202020204" pitchFamily="34" charset="0"/>
              </a:rPr>
              <a:t>-  Annual interest payments with principal at end.</a:t>
            </a:r>
          </a:p>
          <a:p>
            <a:pPr marR="0" lvl="0">
              <a:spcBef>
                <a:spcPts val="0"/>
              </a:spcBef>
              <a:spcAft>
                <a:spcPts val="0"/>
              </a:spcAft>
              <a:buSzPts val="1000"/>
              <a:buFontTx/>
              <a:buChar char="-"/>
              <a:tabLst>
                <a:tab pos="457200" algn="l"/>
              </a:tabLst>
            </a:pPr>
            <a:endParaRPr lang="en-US" sz="2400" dirty="0">
              <a:effectLst/>
              <a:latin typeface="Constantia" panose="02030602050306030303" pitchFamily="18" charset="0"/>
              <a:ea typeface="Aptos" panose="020B0004020202020204" pitchFamily="34" charset="0"/>
              <a:cs typeface="Aptos" panose="020B0004020202020204" pitchFamily="34" charset="0"/>
            </a:endParaRPr>
          </a:p>
          <a:p>
            <a:pPr marL="0" marR="0" lvl="0" indent="0">
              <a:spcBef>
                <a:spcPts val="0"/>
              </a:spcBef>
              <a:spcAft>
                <a:spcPts val="0"/>
              </a:spcAft>
              <a:buSzPts val="1000"/>
              <a:buNone/>
              <a:tabLst>
                <a:tab pos="457200" algn="l"/>
              </a:tabLst>
            </a:pPr>
            <a:r>
              <a:rPr lang="en-US" sz="2400" dirty="0">
                <a:effectLst/>
                <a:latin typeface="Constantia" panose="02030602050306030303" pitchFamily="18" charset="0"/>
                <a:ea typeface="Times New Roman" panose="02020603050405020304" pitchFamily="18" charset="0"/>
                <a:cs typeface="Aptos" panose="020B0004020202020204" pitchFamily="34" charset="0"/>
              </a:rPr>
              <a:t>-  No gift tax return was filed since treated as a loan rather than a gift.</a:t>
            </a:r>
          </a:p>
          <a:p>
            <a:pPr marR="0" lvl="0">
              <a:spcBef>
                <a:spcPts val="0"/>
              </a:spcBef>
              <a:spcAft>
                <a:spcPts val="0"/>
              </a:spcAft>
              <a:buSzPts val="1000"/>
              <a:buFontTx/>
              <a:buChar char="-"/>
              <a:tabLst>
                <a:tab pos="457200" algn="l"/>
              </a:tabLst>
            </a:pPr>
            <a:endParaRPr lang="en-US" sz="2400" dirty="0">
              <a:effectLst/>
              <a:latin typeface="Constantia" panose="02030602050306030303" pitchFamily="18" charset="0"/>
              <a:ea typeface="Aptos" panose="020B0004020202020204" pitchFamily="34" charset="0"/>
              <a:cs typeface="Aptos" panose="020B0004020202020204" pitchFamily="34" charset="0"/>
            </a:endParaRPr>
          </a:p>
          <a:p>
            <a:pPr marL="0" marR="0" lvl="0" indent="0">
              <a:spcBef>
                <a:spcPts val="0"/>
              </a:spcBef>
              <a:spcAft>
                <a:spcPts val="0"/>
              </a:spcAft>
              <a:buSzPts val="1000"/>
              <a:buNone/>
              <a:tabLst>
                <a:tab pos="457200" algn="l"/>
              </a:tabLst>
            </a:pPr>
            <a:r>
              <a:rPr lang="en-US" sz="2400" dirty="0">
                <a:effectLst/>
                <a:latin typeface="Constantia" panose="02030602050306030303" pitchFamily="18" charset="0"/>
                <a:ea typeface="Times New Roman" panose="02020603050405020304" pitchFamily="18" charset="0"/>
                <a:cs typeface="Aptos" panose="020B0004020202020204" pitchFamily="34" charset="0"/>
              </a:rPr>
              <a:t>-  Interest payments were made by son for 2014, 2015 and 2016.  Upon decedent’s death in 2016 the note, which was payable to the son/borrower under the estate plan, was valued at $1.624M (discount off face of $869,000).</a:t>
            </a:r>
            <a:endParaRPr lang="en-US" sz="2400" dirty="0">
              <a:effectLst/>
              <a:latin typeface="Constantia" panose="02030602050306030303" pitchFamily="18" charset="0"/>
              <a:ea typeface="Aptos" panose="020B0004020202020204" pitchFamily="34" charset="0"/>
              <a:cs typeface="Aptos" panose="020B0004020202020204" pitchFamily="34" charset="0"/>
            </a:endParaRPr>
          </a:p>
          <a:p>
            <a:endParaRPr lang="en-US" dirty="0"/>
          </a:p>
          <a:p>
            <a:endParaRPr lang="en-US" dirty="0"/>
          </a:p>
        </p:txBody>
      </p:sp>
      <p:sp>
        <p:nvSpPr>
          <p:cNvPr id="4" name="Text Placeholder 3">
            <a:extLst>
              <a:ext uri="{FF2B5EF4-FFF2-40B4-BE49-F238E27FC236}">
                <a16:creationId xmlns:a16="http://schemas.microsoft.com/office/drawing/2014/main" id="{AD080C7B-FD76-69F2-301E-B61730E3F1E5}"/>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1680676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6BED1-723D-7AEF-4407-386C4BC1D7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5DF9C7-1F87-9749-8A6F-E69088575FA8}"/>
              </a:ext>
            </a:extLst>
          </p:cNvPr>
          <p:cNvSpPr>
            <a:spLocks noGrp="1"/>
          </p:cNvSpPr>
          <p:nvPr>
            <p:ph type="title"/>
          </p:nvPr>
        </p:nvSpPr>
        <p:spPr>
          <a:xfrm>
            <a:off x="420623" y="914400"/>
            <a:ext cx="11274553" cy="716280"/>
          </a:xfrm>
        </p:spPr>
        <p:txBody>
          <a:bodyPr>
            <a:normAutofit/>
          </a:bodyPr>
          <a:lstStyle/>
          <a:p>
            <a:r>
              <a:rPr lang="en-US" sz="3200" dirty="0">
                <a:solidFill>
                  <a:srgbClr val="000000"/>
                </a:solidFill>
                <a:latin typeface="Arial"/>
                <a:cs typeface="Arial"/>
              </a:rPr>
              <a:t>Estate of Barbara Galli v. Commissioner – Loan or Gift?</a:t>
            </a:r>
            <a:endParaRPr lang="en-US" dirty="0"/>
          </a:p>
        </p:txBody>
      </p:sp>
      <p:sp>
        <p:nvSpPr>
          <p:cNvPr id="3" name="Content Placeholder 2">
            <a:extLst>
              <a:ext uri="{FF2B5EF4-FFF2-40B4-BE49-F238E27FC236}">
                <a16:creationId xmlns:a16="http://schemas.microsoft.com/office/drawing/2014/main" id="{0B2ABD1B-005B-5B1A-D9B0-A57C90D6ABDB}"/>
              </a:ext>
            </a:extLst>
          </p:cNvPr>
          <p:cNvSpPr>
            <a:spLocks noGrp="1"/>
          </p:cNvSpPr>
          <p:nvPr>
            <p:ph idx="1"/>
          </p:nvPr>
        </p:nvSpPr>
        <p:spPr>
          <a:xfrm>
            <a:off x="490727" y="1524000"/>
            <a:ext cx="11274554" cy="4343400"/>
          </a:xfrm>
        </p:spPr>
        <p:txBody>
          <a:bodyPr vert="horz" lIns="0" tIns="0" rIns="0" bIns="0" rtlCol="0" anchor="t">
            <a:normAutofit/>
          </a:bodyPr>
          <a:lstStyle/>
          <a:p>
            <a:pPr marL="0" marR="0">
              <a:spcBef>
                <a:spcPts val="0"/>
              </a:spcBef>
              <a:spcAft>
                <a:spcPts val="0"/>
              </a:spcAft>
            </a:pPr>
            <a:r>
              <a:rPr lang="en-US" sz="2000" dirty="0">
                <a:effectLst/>
                <a:ea typeface="Times New Roman" panose="02020603050405020304" pitchFamily="18" charset="0"/>
                <a:cs typeface="Aptos" panose="020B0004020202020204" pitchFamily="34" charset="0"/>
              </a:rPr>
              <a:t> Son submitted copy of mom’s bank records showing the transfer of the $2.3M, the signed note, bank records evidencing the interest payments each year and his mom’s income tax returns showing she reported the interest income. </a:t>
            </a:r>
          </a:p>
          <a:p>
            <a:pPr marL="0" marR="0" indent="0">
              <a:spcBef>
                <a:spcPts val="0"/>
              </a:spcBef>
              <a:spcAft>
                <a:spcPts val="0"/>
              </a:spcAft>
              <a:buNone/>
            </a:pPr>
            <a:endParaRPr lang="en-US" sz="2000" dirty="0">
              <a:effectLst/>
              <a:ea typeface="Aptos" panose="020B0004020202020204" pitchFamily="34" charset="0"/>
              <a:cs typeface="Aptos" panose="020B0004020202020204" pitchFamily="34" charset="0"/>
            </a:endParaRPr>
          </a:p>
          <a:p>
            <a:pPr marL="0" marR="0">
              <a:spcBef>
                <a:spcPts val="0"/>
              </a:spcBef>
              <a:spcAft>
                <a:spcPts val="0"/>
              </a:spcAft>
            </a:pPr>
            <a:r>
              <a:rPr lang="en-US" sz="2000" dirty="0">
                <a:effectLst/>
                <a:ea typeface="Times New Roman" panose="02020603050405020304" pitchFamily="18" charset="0"/>
                <a:cs typeface="Aptos" panose="020B0004020202020204" pitchFamily="34" charset="0"/>
              </a:rPr>
              <a:t> As to whether a gift occurred due to a below market interest rate but equal to the AFR, court cited to </a:t>
            </a:r>
            <a:r>
              <a:rPr lang="en-US" sz="2000" u="sng" dirty="0">
                <a:effectLst/>
                <a:ea typeface="Times New Roman" panose="02020603050405020304" pitchFamily="18" charset="0"/>
                <a:cs typeface="Aptos" panose="020B0004020202020204" pitchFamily="34" charset="0"/>
              </a:rPr>
              <a:t>Frazee v. Commissioner</a:t>
            </a:r>
            <a:r>
              <a:rPr lang="en-US" sz="2000" dirty="0">
                <a:effectLst/>
                <a:ea typeface="Times New Roman" panose="02020603050405020304" pitchFamily="18" charset="0"/>
                <a:cs typeface="Aptos" panose="020B0004020202020204" pitchFamily="34" charset="0"/>
              </a:rPr>
              <a:t>:  “Congress indicated that virtually all gift transactions involving the transfer of money or property would be valued using the current applicable federal rate … Congress displaced the traditional fair market value methodology of valuation of below-market loans by substituting a discounting methodology.”</a:t>
            </a:r>
          </a:p>
          <a:p>
            <a:pPr marL="0" marR="0" indent="0">
              <a:spcBef>
                <a:spcPts val="0"/>
              </a:spcBef>
              <a:spcAft>
                <a:spcPts val="0"/>
              </a:spcAft>
              <a:buNone/>
            </a:pPr>
            <a:endParaRPr lang="en-US" sz="2000" dirty="0">
              <a:effectLst/>
              <a:ea typeface="Aptos" panose="020B0004020202020204" pitchFamily="34" charset="0"/>
              <a:cs typeface="Aptos" panose="020B0004020202020204" pitchFamily="34" charset="0"/>
            </a:endParaRPr>
          </a:p>
          <a:p>
            <a:pPr marL="0" marR="0" lvl="0" indent="0">
              <a:spcBef>
                <a:spcPts val="0"/>
              </a:spcBef>
              <a:spcAft>
                <a:spcPts val="0"/>
              </a:spcAft>
              <a:buSzPts val="1000"/>
              <a:buNone/>
              <a:tabLst>
                <a:tab pos="457200" algn="l"/>
              </a:tabLst>
            </a:pPr>
            <a:r>
              <a:rPr lang="en-US" sz="2000" dirty="0">
                <a:effectLst/>
                <a:ea typeface="Times New Roman" panose="02020603050405020304" pitchFamily="18" charset="0"/>
                <a:cs typeface="Aptos" panose="020B0004020202020204" pitchFamily="34" charset="0"/>
              </a:rPr>
              <a:t>-  Court determined that Service was not asserting that the entire transaction was a gift (as a sham) and would lose on the proof in any case.</a:t>
            </a:r>
          </a:p>
          <a:p>
            <a:pPr marL="0" marR="0" lvl="0" indent="0">
              <a:spcBef>
                <a:spcPts val="0"/>
              </a:spcBef>
              <a:spcAft>
                <a:spcPts val="0"/>
              </a:spcAft>
              <a:buSzPts val="1000"/>
              <a:buNone/>
              <a:tabLst>
                <a:tab pos="457200" algn="l"/>
              </a:tabLst>
            </a:pPr>
            <a:endParaRPr lang="en-US" sz="2000" dirty="0">
              <a:effectLst/>
              <a:ea typeface="Aptos" panose="020B0004020202020204" pitchFamily="34" charset="0"/>
              <a:cs typeface="Aptos" panose="020B0004020202020204" pitchFamily="34" charset="0"/>
            </a:endParaRPr>
          </a:p>
          <a:p>
            <a:pPr marL="0" marR="0" lvl="0" indent="0">
              <a:spcBef>
                <a:spcPts val="0"/>
              </a:spcBef>
              <a:spcAft>
                <a:spcPts val="0"/>
              </a:spcAft>
              <a:buSzPts val="1000"/>
              <a:buNone/>
              <a:tabLst>
                <a:tab pos="457200" algn="l"/>
              </a:tabLst>
            </a:pPr>
            <a:r>
              <a:rPr lang="en-US" sz="2000" dirty="0">
                <a:effectLst/>
                <a:ea typeface="Times New Roman" panose="02020603050405020304" pitchFamily="18" charset="0"/>
                <a:cs typeface="Aptos" panose="020B0004020202020204" pitchFamily="34" charset="0"/>
              </a:rPr>
              <a:t>-  Court determined that applying Section 7872, the transaction “was not a gift at all.”</a:t>
            </a:r>
            <a:endParaRPr lang="en-US" sz="2000" dirty="0">
              <a:effectLst/>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US" dirty="0"/>
          </a:p>
          <a:p>
            <a:endParaRPr lang="en-US" dirty="0"/>
          </a:p>
        </p:txBody>
      </p:sp>
      <p:sp>
        <p:nvSpPr>
          <p:cNvPr id="4" name="Text Placeholder 3">
            <a:extLst>
              <a:ext uri="{FF2B5EF4-FFF2-40B4-BE49-F238E27FC236}">
                <a16:creationId xmlns:a16="http://schemas.microsoft.com/office/drawing/2014/main" id="{AD080C7B-FD76-69F2-301E-B61730E3F1E5}"/>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139922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8CB83-6801-DE1B-3F47-320CEF986B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24F59F-1D76-36DC-97E9-3A57191A210F}"/>
              </a:ext>
            </a:extLst>
          </p:cNvPr>
          <p:cNvSpPr>
            <a:spLocks noGrp="1"/>
          </p:cNvSpPr>
          <p:nvPr>
            <p:ph type="title"/>
          </p:nvPr>
        </p:nvSpPr>
        <p:spPr>
          <a:xfrm>
            <a:off x="420623" y="914400"/>
            <a:ext cx="11274553" cy="716280"/>
          </a:xfrm>
        </p:spPr>
        <p:txBody>
          <a:bodyPr>
            <a:normAutofit/>
          </a:bodyPr>
          <a:lstStyle/>
          <a:p>
            <a:r>
              <a:rPr lang="en-US" sz="3200" dirty="0">
                <a:solidFill>
                  <a:srgbClr val="000000"/>
                </a:solidFill>
                <a:latin typeface="Arial"/>
                <a:cs typeface="Arial"/>
              </a:rPr>
              <a:t>Elcan v. Commissioner – New IRS GRAT Challenge</a:t>
            </a:r>
            <a:endParaRPr lang="en-US" dirty="0"/>
          </a:p>
        </p:txBody>
      </p:sp>
      <p:sp>
        <p:nvSpPr>
          <p:cNvPr id="3" name="Content Placeholder 2">
            <a:extLst>
              <a:ext uri="{FF2B5EF4-FFF2-40B4-BE49-F238E27FC236}">
                <a16:creationId xmlns:a16="http://schemas.microsoft.com/office/drawing/2014/main" id="{74B4C956-B555-9145-4D35-7A3861C20013}"/>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r>
              <a:rPr lang="en-US" sz="2400" b="1" i="1" dirty="0">
                <a:solidFill>
                  <a:srgbClr val="0070C0"/>
                </a:solidFill>
                <a:latin typeface="Constantia" panose="02030602050306030303" pitchFamily="18" charset="0"/>
                <a:ea typeface="Aptos" panose="020B0004020202020204" pitchFamily="34" charset="0"/>
                <a:cs typeface="Aptos" panose="020B0004020202020204" pitchFamily="34" charset="0"/>
              </a:rPr>
              <a:t>FACTS</a:t>
            </a:r>
          </a:p>
          <a:p>
            <a:r>
              <a:rPr lang="en-US" sz="2000" dirty="0">
                <a:solidFill>
                  <a:srgbClr val="000000"/>
                </a:solidFill>
                <a:latin typeface="Constantia" panose="02030602050306030303" pitchFamily="18" charset="0"/>
                <a:ea typeface="Aptos" panose="020B0004020202020204" pitchFamily="34" charset="0"/>
                <a:cs typeface="Aptos" panose="020B0004020202020204" pitchFamily="34" charset="0"/>
              </a:rPr>
              <a:t>The grantor created GRATs and subsequently exercised substitution powers at various times to obtain cash from the GRATs and at other times to re-acquire general partnership interests and S corporation stock that had been contributed to the GRATs.</a:t>
            </a:r>
          </a:p>
          <a:p>
            <a:r>
              <a:rPr lang="en-US" sz="2000" dirty="0">
                <a:solidFill>
                  <a:srgbClr val="000000"/>
                </a:solidFill>
                <a:latin typeface="Constantia" panose="02030602050306030303" pitchFamily="18" charset="0"/>
                <a:ea typeface="Aptos" panose="020B0004020202020204" pitchFamily="34" charset="0"/>
                <a:cs typeface="Aptos" panose="020B0004020202020204" pitchFamily="34" charset="0"/>
              </a:rPr>
              <a:t>The grantor furnished his promissory note to the GRAT bearing interest at prime plus 1%.</a:t>
            </a:r>
          </a:p>
          <a:p>
            <a:r>
              <a:rPr lang="en-US" sz="2000" dirty="0">
                <a:solidFill>
                  <a:srgbClr val="000000"/>
                </a:solidFill>
                <a:latin typeface="Constantia" panose="02030602050306030303" pitchFamily="18" charset="0"/>
                <a:ea typeface="Aptos" panose="020B0004020202020204" pitchFamily="34" charset="0"/>
                <a:cs typeface="Aptos" panose="020B0004020202020204" pitchFamily="34" charset="0"/>
              </a:rPr>
              <a:t>These notes that the GRAT trustee received from the grantor were subsequently distributed to the grantor in satisfaction of required annuity payments that were payable to the grantor pursuant to the terms of the GRAT trust instrument.</a:t>
            </a:r>
          </a:p>
          <a:p>
            <a:pPr lvl="1"/>
            <a:r>
              <a:rPr lang="en-US" sz="1700" dirty="0">
                <a:solidFill>
                  <a:srgbClr val="000000"/>
                </a:solidFill>
                <a:latin typeface="Constantia" panose="02030602050306030303" pitchFamily="18" charset="0"/>
                <a:ea typeface="Aptos" panose="020B0004020202020204" pitchFamily="34" charset="0"/>
                <a:cs typeface="Aptos" panose="020B0004020202020204" pitchFamily="34" charset="0"/>
              </a:rPr>
              <a:t>The final annuity payment could not be fully satisfied with the remaining assets in the GRAT.</a:t>
            </a:r>
          </a:p>
          <a:p>
            <a:r>
              <a:rPr lang="en-US" sz="2000" dirty="0">
                <a:solidFill>
                  <a:srgbClr val="000000"/>
                </a:solidFill>
                <a:latin typeface="Constantia" panose="02030602050306030303" pitchFamily="18" charset="0"/>
                <a:ea typeface="Aptos" panose="020B0004020202020204" pitchFamily="34" charset="0"/>
                <a:cs typeface="Aptos" panose="020B0004020202020204" pitchFamily="34" charset="0"/>
              </a:rPr>
              <a:t>The husband and wife made the gift-splitting election on their gift tax returns.</a:t>
            </a:r>
          </a:p>
          <a:p>
            <a:r>
              <a:rPr lang="en-US" sz="2000" dirty="0">
                <a:solidFill>
                  <a:srgbClr val="000000"/>
                </a:solidFill>
                <a:latin typeface="Constantia" panose="02030602050306030303" pitchFamily="18" charset="0"/>
                <a:ea typeface="Aptos" panose="020B0004020202020204" pitchFamily="34" charset="0"/>
                <a:cs typeface="Aptos" panose="020B0004020202020204" pitchFamily="34" charset="0"/>
              </a:rPr>
              <a:t>The IRS issued deficiency notices to each spouse of $ 306,929,994 gift tax and $ 61,385,999 in penalties, for total deficiencies in excess of $ 736 million.</a:t>
            </a:r>
          </a:p>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US" dirty="0"/>
          </a:p>
          <a:p>
            <a:endParaRPr lang="en-US" dirty="0"/>
          </a:p>
        </p:txBody>
      </p:sp>
      <p:sp>
        <p:nvSpPr>
          <p:cNvPr id="4" name="Text Placeholder 3">
            <a:extLst>
              <a:ext uri="{FF2B5EF4-FFF2-40B4-BE49-F238E27FC236}">
                <a16:creationId xmlns:a16="http://schemas.microsoft.com/office/drawing/2014/main" id="{27E89B15-29CE-E238-685C-013B7740E590}"/>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460847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A06EB-D6A7-0744-D882-610DA09958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5F5CBF-F208-7600-51E1-904AACD0A234}"/>
              </a:ext>
            </a:extLst>
          </p:cNvPr>
          <p:cNvSpPr>
            <a:spLocks noGrp="1"/>
          </p:cNvSpPr>
          <p:nvPr>
            <p:ph type="title"/>
          </p:nvPr>
        </p:nvSpPr>
        <p:spPr>
          <a:xfrm>
            <a:off x="420623" y="914400"/>
            <a:ext cx="11274553" cy="716280"/>
          </a:xfrm>
        </p:spPr>
        <p:txBody>
          <a:bodyPr>
            <a:normAutofit/>
          </a:bodyPr>
          <a:lstStyle/>
          <a:p>
            <a:r>
              <a:rPr lang="en-US" sz="3200" dirty="0">
                <a:solidFill>
                  <a:srgbClr val="000000"/>
                </a:solidFill>
                <a:latin typeface="Arial"/>
                <a:cs typeface="Arial"/>
              </a:rPr>
              <a:t>Elcan v. Commissioner – New IRS GRAT Challenge</a:t>
            </a:r>
            <a:endParaRPr lang="en-US" dirty="0"/>
          </a:p>
        </p:txBody>
      </p:sp>
      <p:sp>
        <p:nvSpPr>
          <p:cNvPr id="3" name="Content Placeholder 2">
            <a:extLst>
              <a:ext uri="{FF2B5EF4-FFF2-40B4-BE49-F238E27FC236}">
                <a16:creationId xmlns:a16="http://schemas.microsoft.com/office/drawing/2014/main" id="{2D92FA8C-31CF-BF5B-A901-8D85CFAC1305}"/>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r>
              <a:rPr lang="en-US" sz="2400" b="1" i="1" dirty="0">
                <a:solidFill>
                  <a:srgbClr val="0070C0"/>
                </a:solidFill>
                <a:latin typeface="Constantia" panose="02030602050306030303" pitchFamily="18" charset="0"/>
                <a:ea typeface="Aptos" panose="020B0004020202020204" pitchFamily="34" charset="0"/>
                <a:cs typeface="Aptos" panose="020B0004020202020204" pitchFamily="34" charset="0"/>
              </a:rPr>
              <a:t>FACTS (cont’d)</a:t>
            </a:r>
          </a:p>
          <a:p>
            <a:r>
              <a:rPr lang="en-US" sz="2000" dirty="0">
                <a:solidFill>
                  <a:srgbClr val="000000"/>
                </a:solidFill>
                <a:ea typeface="Aptos" panose="020B0004020202020204" pitchFamily="34" charset="0"/>
                <a:cs typeface="Aptos" panose="020B0004020202020204" pitchFamily="34" charset="0"/>
              </a:rPr>
              <a:t>The IRS notices of deficiency stated that the initial gifts to the GRATs were taxable gifts in their entirety because the grantor’s retained annuity interests were not qualified interests under IRC section 2702.</a:t>
            </a:r>
          </a:p>
          <a:p>
            <a:r>
              <a:rPr lang="en-US" sz="2000" dirty="0">
                <a:solidFill>
                  <a:srgbClr val="000000"/>
                </a:solidFill>
                <a:ea typeface="Aptos" panose="020B0004020202020204" pitchFamily="34" charset="0"/>
                <a:cs typeface="Aptos" panose="020B0004020202020204" pitchFamily="34" charset="0"/>
              </a:rPr>
              <a:t>Alternatively, if the retained interests are determined to be qualified interests, the transfers of the grantor’s notes to the GRATs in substitution transactions in which the grantor re-acquired partnership interests and stock that had been contributed to the GRATs were taxable gifts.</a:t>
            </a:r>
          </a:p>
          <a:p>
            <a:r>
              <a:rPr lang="en-US" sz="2000" dirty="0">
                <a:solidFill>
                  <a:srgbClr val="000000"/>
                </a:solidFill>
                <a:ea typeface="Aptos" panose="020B0004020202020204" pitchFamily="34" charset="0"/>
                <a:cs typeface="Aptos" panose="020B0004020202020204" pitchFamily="34" charset="0"/>
              </a:rPr>
              <a:t>The IRS notices did not state why the retained interests were not qualified interests under IRC section 2702 or why the notes given to the GRATs in the substitution transactions were taxable gifts.</a:t>
            </a:r>
          </a:p>
          <a:p>
            <a:r>
              <a:rPr lang="en-US" sz="2000" dirty="0">
                <a:solidFill>
                  <a:srgbClr val="000000"/>
                </a:solidFill>
                <a:ea typeface="Aptos" panose="020B0004020202020204" pitchFamily="34" charset="0"/>
                <a:cs typeface="Aptos" panose="020B0004020202020204" pitchFamily="34" charset="0"/>
              </a:rPr>
              <a:t>20% accuracy-related penalties were assessed under IRC section 6662 because the underpayment was due to negligence or disregard of rules and regulations.</a:t>
            </a:r>
          </a:p>
          <a:p>
            <a:r>
              <a:rPr lang="en-US" sz="2000" dirty="0">
                <a:solidFill>
                  <a:srgbClr val="000000"/>
                </a:solidFill>
                <a:ea typeface="Aptos" panose="020B0004020202020204" pitchFamily="34" charset="0"/>
                <a:cs typeface="Aptos" panose="020B0004020202020204" pitchFamily="34" charset="0"/>
              </a:rPr>
              <a:t>The IRS’s Answer provided no further insight as to the rationale for the gift tax conclusions in its notice of deficiency.</a:t>
            </a:r>
          </a:p>
          <a:p>
            <a:endParaRPr lang="en-US" sz="2000" dirty="0">
              <a:solidFill>
                <a:srgbClr val="000000"/>
              </a:solidFill>
              <a:latin typeface="Constantia" panose="02030602050306030303" pitchFamily="18" charset="0"/>
              <a:ea typeface="Aptos" panose="020B0004020202020204" pitchFamily="34" charset="0"/>
              <a:cs typeface="Aptos" panose="020B0004020202020204" pitchFamily="34" charset="0"/>
            </a:endParaRPr>
          </a:p>
          <a:p>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US" dirty="0"/>
          </a:p>
          <a:p>
            <a:endParaRPr lang="en-US" dirty="0"/>
          </a:p>
        </p:txBody>
      </p:sp>
      <p:sp>
        <p:nvSpPr>
          <p:cNvPr id="4" name="Text Placeholder 3">
            <a:extLst>
              <a:ext uri="{FF2B5EF4-FFF2-40B4-BE49-F238E27FC236}">
                <a16:creationId xmlns:a16="http://schemas.microsoft.com/office/drawing/2014/main" id="{A7A86F87-4D33-0EE7-225F-13A50D52B1C5}"/>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143579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F216E-F253-F960-2E27-B2CA1BE153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28278-7E60-4538-8764-08AEFB68670E}"/>
              </a:ext>
            </a:extLst>
          </p:cNvPr>
          <p:cNvSpPr>
            <a:spLocks noGrp="1"/>
          </p:cNvSpPr>
          <p:nvPr>
            <p:ph type="title"/>
          </p:nvPr>
        </p:nvSpPr>
        <p:spPr>
          <a:xfrm>
            <a:off x="420623" y="914400"/>
            <a:ext cx="11274553" cy="716280"/>
          </a:xfrm>
        </p:spPr>
        <p:txBody>
          <a:bodyPr>
            <a:normAutofit/>
          </a:bodyPr>
          <a:lstStyle/>
          <a:p>
            <a:r>
              <a:rPr lang="en-US" sz="3200" dirty="0">
                <a:solidFill>
                  <a:srgbClr val="000000"/>
                </a:solidFill>
                <a:latin typeface="Arial"/>
                <a:cs typeface="Arial"/>
              </a:rPr>
              <a:t>Elcan v. Commissioner – New IRS GRAT Challenge</a:t>
            </a:r>
            <a:endParaRPr lang="en-US" dirty="0"/>
          </a:p>
        </p:txBody>
      </p:sp>
      <p:sp>
        <p:nvSpPr>
          <p:cNvPr id="3" name="Content Placeholder 2">
            <a:extLst>
              <a:ext uri="{FF2B5EF4-FFF2-40B4-BE49-F238E27FC236}">
                <a16:creationId xmlns:a16="http://schemas.microsoft.com/office/drawing/2014/main" id="{F25D0066-8090-C0DC-489D-A5CB5DC15BF1}"/>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r>
              <a:rPr lang="en-US" sz="2600" b="1" i="1" dirty="0">
                <a:solidFill>
                  <a:srgbClr val="0070C0"/>
                </a:solidFill>
                <a:latin typeface="Constantia" panose="02030602050306030303" pitchFamily="18" charset="0"/>
                <a:ea typeface="Aptos" panose="020B0004020202020204" pitchFamily="34" charset="0"/>
                <a:cs typeface="Aptos" panose="020B0004020202020204" pitchFamily="34" charset="0"/>
              </a:rPr>
              <a:t>TAXPAYER’S MOTION FOR PARTIAL SUMMARY JUDGMENT</a:t>
            </a:r>
          </a:p>
          <a:p>
            <a:pPr algn="just"/>
            <a:r>
              <a:rPr lang="en-US" sz="2800" dirty="0">
                <a:solidFill>
                  <a:srgbClr val="000000"/>
                </a:solidFill>
                <a:ea typeface="Aptos" panose="020B0004020202020204" pitchFamily="34" charset="0"/>
                <a:cs typeface="Aptos" panose="020B0004020202020204" pitchFamily="34" charset="0"/>
              </a:rPr>
              <a:t>The taxpayers filed a motion for partial summary judgment on October 1, 2025.  The motion makes three major points in response to the IRS’s contention in the Notice of Deficiency that the annuity interests were not qualified interests under Section 2702:</a:t>
            </a:r>
          </a:p>
          <a:p>
            <a:pPr algn="just"/>
            <a:endParaRPr lang="en-US" sz="2800" dirty="0">
              <a:solidFill>
                <a:srgbClr val="000000"/>
              </a:solidFill>
              <a:ea typeface="Aptos" panose="020B0004020202020204" pitchFamily="34" charset="0"/>
              <a:cs typeface="Aptos" panose="020B0004020202020204" pitchFamily="34" charset="0"/>
            </a:endParaRPr>
          </a:p>
          <a:p>
            <a:pPr lvl="1" algn="just"/>
            <a:r>
              <a:rPr lang="en-US" sz="2400" dirty="0">
                <a:solidFill>
                  <a:srgbClr val="000000"/>
                </a:solidFill>
                <a:latin typeface="Constantia" panose="02030602050306030303" pitchFamily="18" charset="0"/>
                <a:ea typeface="Aptos" panose="020B0004020202020204" pitchFamily="34" charset="0"/>
                <a:cs typeface="Aptos" panose="020B0004020202020204" pitchFamily="34" charset="0"/>
              </a:rPr>
              <a:t>1.  The annuities were indeed “qualified interests” under the unambiguous provisions of section 2702(b)(1).</a:t>
            </a:r>
          </a:p>
          <a:p>
            <a:pPr lvl="2" algn="just"/>
            <a:r>
              <a:rPr lang="en-US" sz="2000" dirty="0">
                <a:solidFill>
                  <a:srgbClr val="000000"/>
                </a:solidFill>
                <a:latin typeface="Constantia" panose="02030602050306030303" pitchFamily="18" charset="0"/>
                <a:ea typeface="Aptos" panose="020B0004020202020204" pitchFamily="34" charset="0"/>
                <a:cs typeface="Aptos" panose="020B0004020202020204" pitchFamily="34" charset="0"/>
              </a:rPr>
              <a:t>The IRS conceded on this point.</a:t>
            </a:r>
            <a:endParaRPr lang="en-US" sz="2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US" dirty="0"/>
          </a:p>
          <a:p>
            <a:endParaRPr lang="en-US" dirty="0"/>
          </a:p>
        </p:txBody>
      </p:sp>
      <p:sp>
        <p:nvSpPr>
          <p:cNvPr id="4" name="Text Placeholder 3">
            <a:extLst>
              <a:ext uri="{FF2B5EF4-FFF2-40B4-BE49-F238E27FC236}">
                <a16:creationId xmlns:a16="http://schemas.microsoft.com/office/drawing/2014/main" id="{B07B5A9F-A5C6-A5CD-8E8C-6B69E3103C15}"/>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443904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308A5-F11C-2E1D-B340-0499AD6333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BD917E-DA55-E31C-3EC0-FA1330E966D0}"/>
              </a:ext>
            </a:extLst>
          </p:cNvPr>
          <p:cNvSpPr>
            <a:spLocks noGrp="1"/>
          </p:cNvSpPr>
          <p:nvPr>
            <p:ph type="title"/>
          </p:nvPr>
        </p:nvSpPr>
        <p:spPr>
          <a:xfrm>
            <a:off x="420623" y="914400"/>
            <a:ext cx="11274553" cy="716280"/>
          </a:xfrm>
        </p:spPr>
        <p:txBody>
          <a:bodyPr>
            <a:normAutofit/>
          </a:bodyPr>
          <a:lstStyle/>
          <a:p>
            <a:r>
              <a:rPr lang="en-US" sz="3200" dirty="0">
                <a:solidFill>
                  <a:srgbClr val="000000"/>
                </a:solidFill>
                <a:latin typeface="Arial"/>
                <a:cs typeface="Arial"/>
              </a:rPr>
              <a:t>Elcan v. Commissioner – New IRS GRAT Challenge</a:t>
            </a:r>
            <a:endParaRPr lang="en-US" dirty="0"/>
          </a:p>
        </p:txBody>
      </p:sp>
      <p:sp>
        <p:nvSpPr>
          <p:cNvPr id="3" name="Content Placeholder 2">
            <a:extLst>
              <a:ext uri="{FF2B5EF4-FFF2-40B4-BE49-F238E27FC236}">
                <a16:creationId xmlns:a16="http://schemas.microsoft.com/office/drawing/2014/main" id="{82C73958-A306-1012-3869-975D39FAC49A}"/>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r>
              <a:rPr lang="en-US" sz="2600" b="1" i="1" dirty="0">
                <a:solidFill>
                  <a:srgbClr val="0070C0"/>
                </a:solidFill>
                <a:latin typeface="Constantia" panose="02030602050306030303" pitchFamily="18" charset="0"/>
                <a:ea typeface="Aptos" panose="020B0004020202020204" pitchFamily="34" charset="0"/>
                <a:cs typeface="Aptos" panose="020B0004020202020204" pitchFamily="34" charset="0"/>
              </a:rPr>
              <a:t>TAXPAYER’S MOTION FOR PARTIAL SUMMARY JUDGMENT (cont’d)</a:t>
            </a:r>
          </a:p>
          <a:p>
            <a:pPr lvl="1" algn="just"/>
            <a:r>
              <a:rPr lang="en-US" sz="2400" dirty="0">
                <a:solidFill>
                  <a:srgbClr val="000000"/>
                </a:solidFill>
                <a:latin typeface="Constantia" panose="02030602050306030303" pitchFamily="18" charset="0"/>
                <a:ea typeface="Aptos" panose="020B0004020202020204" pitchFamily="34" charset="0"/>
                <a:cs typeface="Aptos" panose="020B0004020202020204" pitchFamily="34" charset="0"/>
              </a:rPr>
              <a:t>2.	  In light of the unambiguous definition of “qualified interest” under section 2702(b), the additional “qualified interest” requirements imposed by Treas. Reg. </a:t>
            </a:r>
            <a:r>
              <a:rPr lang="en-US" sz="2400" dirty="0">
                <a:ea typeface="Times New Roman" panose="02020603050405020304" pitchFamily="18" charset="0"/>
              </a:rPr>
              <a:t>§ 25.2702-3 are:</a:t>
            </a:r>
          </a:p>
          <a:p>
            <a:pPr lvl="2" algn="just"/>
            <a:r>
              <a:rPr lang="en-US" sz="2000" b="1" dirty="0">
                <a:ea typeface="Times New Roman" panose="02020603050405020304" pitchFamily="18" charset="0"/>
              </a:rPr>
              <a:t>(A) </a:t>
            </a:r>
            <a:r>
              <a:rPr lang="en-US" sz="2000" dirty="0">
                <a:ea typeface="Times New Roman" panose="02020603050405020304" pitchFamily="18" charset="0"/>
              </a:rPr>
              <a:t>irrelevant to determining whether the grantor’s retained annuity interests were “qualified interests” and </a:t>
            </a:r>
          </a:p>
          <a:p>
            <a:pPr lvl="2" algn="just"/>
            <a:r>
              <a:rPr lang="en-US" sz="2000" b="1" dirty="0">
                <a:ea typeface="Times New Roman" panose="02020603050405020304" pitchFamily="18" charset="0"/>
              </a:rPr>
              <a:t>(B) </a:t>
            </a:r>
            <a:r>
              <a:rPr lang="en-US" sz="2000" dirty="0">
                <a:ea typeface="Times New Roman" panose="02020603050405020304" pitchFamily="18" charset="0"/>
              </a:rPr>
              <a:t>invalid under </a:t>
            </a:r>
            <a:r>
              <a:rPr lang="en-US" sz="2000" i="1" dirty="0">
                <a:ea typeface="Times New Roman" panose="02020603050405020304" pitchFamily="18" charset="0"/>
              </a:rPr>
              <a:t>Loper Bright </a:t>
            </a:r>
            <a:r>
              <a:rPr lang="en-US" sz="2000" dirty="0">
                <a:ea typeface="Times New Roman" panose="02020603050405020304" pitchFamily="18" charset="0"/>
              </a:rPr>
              <a:t>and related case law; and </a:t>
            </a:r>
          </a:p>
          <a:p>
            <a:pPr marL="914400" lvl="2" indent="0" algn="just">
              <a:buNone/>
            </a:pPr>
            <a:endParaRPr lang="en-US" b="1" dirty="0">
              <a:ea typeface="Times New Roman" panose="02020603050405020304" pitchFamily="18" charset="0"/>
            </a:endParaRPr>
          </a:p>
          <a:p>
            <a:pPr lvl="1" algn="just"/>
            <a:r>
              <a:rPr lang="en-US" sz="2400" dirty="0">
                <a:solidFill>
                  <a:srgbClr val="000000"/>
                </a:solidFill>
                <a:latin typeface="Constantia" panose="02030602050306030303" pitchFamily="18" charset="0"/>
                <a:ea typeface="Aptos" panose="020B0004020202020204" pitchFamily="34" charset="0"/>
                <a:cs typeface="Aptos" panose="020B0004020202020204" pitchFamily="34" charset="0"/>
              </a:rPr>
              <a:t>3.	  The GRAT satisfied the “qualified interest” requirements under Treas. Reg. </a:t>
            </a:r>
            <a:r>
              <a:rPr lang="en-US" sz="2400" dirty="0">
                <a:ea typeface="Times New Roman" panose="02020603050405020304" pitchFamily="18" charset="0"/>
              </a:rPr>
              <a:t>§ 25.2702-3. </a:t>
            </a:r>
          </a:p>
          <a:p>
            <a:pPr lvl="2" algn="just"/>
            <a:r>
              <a:rPr lang="en-US" sz="2000" dirty="0">
                <a:solidFill>
                  <a:srgbClr val="000000"/>
                </a:solidFill>
                <a:latin typeface="Constantia" panose="02030602050306030303" pitchFamily="18" charset="0"/>
                <a:ea typeface="Aptos" panose="020B0004020202020204" pitchFamily="34" charset="0"/>
                <a:cs typeface="Aptos" panose="020B0004020202020204" pitchFamily="34" charset="0"/>
              </a:rPr>
              <a:t>The taxpayer asserted that distribution of the </a:t>
            </a:r>
            <a:r>
              <a:rPr lang="en-US" sz="2000" b="1" i="1" dirty="0">
                <a:solidFill>
                  <a:srgbClr val="FF0000"/>
                </a:solidFill>
                <a:latin typeface="Constantia" panose="02030602050306030303" pitchFamily="18" charset="0"/>
                <a:ea typeface="Aptos" panose="020B0004020202020204" pitchFamily="34" charset="0"/>
                <a:cs typeface="Aptos" panose="020B0004020202020204" pitchFamily="34" charset="0"/>
              </a:rPr>
              <a:t>grantor’s notes </a:t>
            </a:r>
            <a:r>
              <a:rPr lang="en-US" sz="2000" dirty="0">
                <a:solidFill>
                  <a:srgbClr val="000000"/>
                </a:solidFill>
                <a:latin typeface="Constantia" panose="02030602050306030303" pitchFamily="18" charset="0"/>
                <a:ea typeface="Aptos" panose="020B0004020202020204" pitchFamily="34" charset="0"/>
                <a:cs typeface="Aptos" panose="020B0004020202020204" pitchFamily="34" charset="0"/>
              </a:rPr>
              <a:t>in satisfaction of the annuity amounts did not violate Treas. Reg. </a:t>
            </a:r>
            <a:r>
              <a:rPr lang="en-US" sz="2000" dirty="0">
                <a:ea typeface="Times New Roman" panose="02020603050405020304" pitchFamily="18" charset="0"/>
              </a:rPr>
              <a:t>§ 25.2702-3(b)(1) and (d)(6), which prohibit a GRAT from issuing </a:t>
            </a:r>
            <a:r>
              <a:rPr lang="en-US" sz="2000" b="1" i="1" dirty="0">
                <a:solidFill>
                  <a:srgbClr val="C00000"/>
                </a:solidFill>
                <a:ea typeface="Times New Roman" panose="02020603050405020304" pitchFamily="18" charset="0"/>
              </a:rPr>
              <a:t>its own note </a:t>
            </a:r>
            <a:r>
              <a:rPr lang="en-US" sz="2000" dirty="0">
                <a:ea typeface="Times New Roman" panose="02020603050405020304" pitchFamily="18" charset="0"/>
              </a:rPr>
              <a:t>its satisfaction of annuity amounts.</a:t>
            </a:r>
            <a:endParaRPr lang="en-US" sz="2000" dirty="0">
              <a:solidFill>
                <a:srgbClr val="000000"/>
              </a:solidFill>
              <a:latin typeface="Constantia" panose="02030602050306030303" pitchFamily="18" charset="0"/>
              <a:ea typeface="Aptos" panose="020B0004020202020204" pitchFamily="34" charset="0"/>
              <a:cs typeface="Aptos" panose="020B0004020202020204" pitchFamily="34" charset="0"/>
            </a:endParaRPr>
          </a:p>
          <a:p>
            <a:pPr marL="0" indent="0">
              <a:buNone/>
            </a:pP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US" dirty="0"/>
          </a:p>
          <a:p>
            <a:endParaRPr lang="en-US" dirty="0"/>
          </a:p>
        </p:txBody>
      </p:sp>
      <p:sp>
        <p:nvSpPr>
          <p:cNvPr id="4" name="Text Placeholder 3">
            <a:extLst>
              <a:ext uri="{FF2B5EF4-FFF2-40B4-BE49-F238E27FC236}">
                <a16:creationId xmlns:a16="http://schemas.microsoft.com/office/drawing/2014/main" id="{08FDCB67-23B8-4CE5-BF84-DABDE0BA4383}"/>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739229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A00F3-4314-E8F2-8CFE-4669085BE0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CCC550-305F-617E-ECE6-DAF679FC4853}"/>
              </a:ext>
            </a:extLst>
          </p:cNvPr>
          <p:cNvSpPr>
            <a:spLocks noGrp="1"/>
          </p:cNvSpPr>
          <p:nvPr>
            <p:ph type="title"/>
          </p:nvPr>
        </p:nvSpPr>
        <p:spPr>
          <a:xfrm>
            <a:off x="420623" y="914400"/>
            <a:ext cx="11274553" cy="716280"/>
          </a:xfrm>
        </p:spPr>
        <p:txBody>
          <a:bodyPr>
            <a:normAutofit/>
          </a:bodyPr>
          <a:lstStyle/>
          <a:p>
            <a:r>
              <a:rPr lang="en-US" sz="3200" dirty="0">
                <a:solidFill>
                  <a:srgbClr val="000000"/>
                </a:solidFill>
                <a:latin typeface="Arial"/>
                <a:cs typeface="Arial"/>
              </a:rPr>
              <a:t>Elcan v. Commissioner – New IRS GRAT Challenge</a:t>
            </a:r>
            <a:endParaRPr lang="en-US" dirty="0"/>
          </a:p>
        </p:txBody>
      </p:sp>
      <p:sp>
        <p:nvSpPr>
          <p:cNvPr id="3" name="Content Placeholder 2">
            <a:extLst>
              <a:ext uri="{FF2B5EF4-FFF2-40B4-BE49-F238E27FC236}">
                <a16:creationId xmlns:a16="http://schemas.microsoft.com/office/drawing/2014/main" id="{3191AA8B-50BD-6FBE-1C94-C0FD0AAB4429}"/>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r>
              <a:rPr lang="en-US" sz="2600" b="1" i="1" dirty="0">
                <a:solidFill>
                  <a:srgbClr val="0070C0"/>
                </a:solidFill>
                <a:latin typeface="Constantia" panose="02030602050306030303" pitchFamily="18" charset="0"/>
                <a:ea typeface="Aptos" panose="020B0004020202020204" pitchFamily="34" charset="0"/>
                <a:cs typeface="Aptos" panose="020B0004020202020204" pitchFamily="34" charset="0"/>
              </a:rPr>
              <a:t>PLANNING CONSIDERATIONS</a:t>
            </a:r>
          </a:p>
          <a:p>
            <a:pPr algn="just"/>
            <a:r>
              <a:rPr lang="en-US" sz="2400" dirty="0">
                <a:solidFill>
                  <a:srgbClr val="000000"/>
                </a:solidFill>
                <a:ea typeface="Aptos" panose="020B0004020202020204" pitchFamily="34" charset="0"/>
                <a:cs typeface="Aptos" panose="020B0004020202020204" pitchFamily="34" charset="0"/>
              </a:rPr>
              <a:t>The IRS has been increasing its examinations of GRATS.  </a:t>
            </a:r>
          </a:p>
          <a:p>
            <a:pPr algn="just"/>
            <a:r>
              <a:rPr lang="en-US" sz="2400" dirty="0">
                <a:solidFill>
                  <a:srgbClr val="000000"/>
                </a:solidFill>
                <a:ea typeface="Aptos" panose="020B0004020202020204" pitchFamily="34" charset="0"/>
                <a:cs typeface="Aptos" panose="020B0004020202020204" pitchFamily="34" charset="0"/>
              </a:rPr>
              <a:t>The </a:t>
            </a:r>
            <a:r>
              <a:rPr lang="en-US" sz="2400" i="1" dirty="0">
                <a:solidFill>
                  <a:srgbClr val="000000"/>
                </a:solidFill>
                <a:ea typeface="Aptos" panose="020B0004020202020204" pitchFamily="34" charset="0"/>
                <a:cs typeface="Aptos" panose="020B0004020202020204" pitchFamily="34" charset="0"/>
              </a:rPr>
              <a:t>Elcan</a:t>
            </a:r>
            <a:r>
              <a:rPr lang="en-US" sz="2400" dirty="0">
                <a:solidFill>
                  <a:srgbClr val="000000"/>
                </a:solidFill>
                <a:ea typeface="Aptos" panose="020B0004020202020204" pitchFamily="34" charset="0"/>
                <a:cs typeface="Aptos" panose="020B0004020202020204" pitchFamily="34" charset="0"/>
              </a:rPr>
              <a:t> case comes on the heels of CCA 202152018, in which the IRS’s national office treated a GRAT annuity as not being a qualified interest because of the undervalued appraisal used to determine the annuity amounts that were paid by the GRAT over its two-year term.</a:t>
            </a:r>
          </a:p>
          <a:p>
            <a:pPr lvl="1" algn="just"/>
            <a:r>
              <a:rPr lang="en-US" sz="2100" dirty="0">
                <a:solidFill>
                  <a:srgbClr val="000000"/>
                </a:solidFill>
                <a:ea typeface="Aptos" panose="020B0004020202020204" pitchFamily="34" charset="0"/>
                <a:cs typeface="Aptos" panose="020B0004020202020204" pitchFamily="34" charset="0"/>
              </a:rPr>
              <a:t>Accordingly, the donor was treated as making a gift equal to the full finally determined value of the shares of stock transferred to the GRAT, without any offset for the value of the donor’s retained annuity payments.</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US" dirty="0"/>
          </a:p>
          <a:p>
            <a:endParaRPr lang="en-US" dirty="0"/>
          </a:p>
        </p:txBody>
      </p:sp>
      <p:sp>
        <p:nvSpPr>
          <p:cNvPr id="4" name="Text Placeholder 3">
            <a:extLst>
              <a:ext uri="{FF2B5EF4-FFF2-40B4-BE49-F238E27FC236}">
                <a16:creationId xmlns:a16="http://schemas.microsoft.com/office/drawing/2014/main" id="{2049B463-ED44-D41B-1E38-3CC555CFF9AA}"/>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8156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E8ACB-4F7D-B5FD-3FC2-90AE86E990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25B80-542A-DBA5-9752-8E4F6B62BE47}"/>
              </a:ext>
            </a:extLst>
          </p:cNvPr>
          <p:cNvSpPr>
            <a:spLocks noGrp="1"/>
          </p:cNvSpPr>
          <p:nvPr>
            <p:ph type="title"/>
          </p:nvPr>
        </p:nvSpPr>
        <p:spPr>
          <a:xfrm>
            <a:off x="420623" y="914400"/>
            <a:ext cx="11274553" cy="716280"/>
          </a:xfrm>
        </p:spPr>
        <p:txBody>
          <a:bodyPr>
            <a:normAutofit/>
          </a:bodyPr>
          <a:lstStyle/>
          <a:p>
            <a:r>
              <a:rPr lang="en-US" sz="3200" dirty="0">
                <a:solidFill>
                  <a:srgbClr val="000000"/>
                </a:solidFill>
                <a:latin typeface="Arial"/>
                <a:cs typeface="Arial"/>
              </a:rPr>
              <a:t>Elcan v. Commissioner – New IRS GRAT Challenge</a:t>
            </a:r>
            <a:endParaRPr lang="en-US" dirty="0"/>
          </a:p>
        </p:txBody>
      </p:sp>
      <p:sp>
        <p:nvSpPr>
          <p:cNvPr id="3" name="Content Placeholder 2">
            <a:extLst>
              <a:ext uri="{FF2B5EF4-FFF2-40B4-BE49-F238E27FC236}">
                <a16:creationId xmlns:a16="http://schemas.microsoft.com/office/drawing/2014/main" id="{BA351841-716D-BDE1-F6C8-E5C7606171C2}"/>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r>
              <a:rPr lang="en-US" sz="2600" b="1" i="1" dirty="0">
                <a:solidFill>
                  <a:srgbClr val="0070C0"/>
                </a:solidFill>
                <a:latin typeface="Constantia" panose="02030602050306030303" pitchFamily="18" charset="0"/>
                <a:ea typeface="Aptos" panose="020B0004020202020204" pitchFamily="34" charset="0"/>
                <a:cs typeface="Aptos" panose="020B0004020202020204" pitchFamily="34" charset="0"/>
              </a:rPr>
              <a:t>PLANNING CONSIDERATIONS</a:t>
            </a:r>
          </a:p>
          <a:p>
            <a:pPr lvl="1" algn="just"/>
            <a:r>
              <a:rPr lang="en-US" sz="2100" dirty="0">
                <a:solidFill>
                  <a:srgbClr val="000000"/>
                </a:solidFill>
                <a:ea typeface="Aptos" panose="020B0004020202020204" pitchFamily="34" charset="0"/>
                <a:cs typeface="Aptos" panose="020B0004020202020204" pitchFamily="34" charset="0"/>
              </a:rPr>
              <a:t>The CCA analogized to </a:t>
            </a:r>
            <a:r>
              <a:rPr lang="en-US" sz="2100" i="1" dirty="0">
                <a:solidFill>
                  <a:srgbClr val="000000"/>
                </a:solidFill>
                <a:ea typeface="Aptos" panose="020B0004020202020204" pitchFamily="34" charset="0"/>
                <a:cs typeface="Aptos" panose="020B0004020202020204" pitchFamily="34" charset="0"/>
              </a:rPr>
              <a:t>Atkinson v. Commission</a:t>
            </a:r>
            <a:r>
              <a:rPr lang="en-US" sz="2100" dirty="0">
                <a:solidFill>
                  <a:srgbClr val="000000"/>
                </a:solidFill>
                <a:ea typeface="Aptos" panose="020B0004020202020204" pitchFamily="34" charset="0"/>
                <a:cs typeface="Aptos" panose="020B0004020202020204" pitchFamily="34" charset="0"/>
              </a:rPr>
              <a:t>, 115 T.C. 26 (2000), </a:t>
            </a:r>
            <a:r>
              <a:rPr lang="en-US" sz="2100" i="1" dirty="0">
                <a:solidFill>
                  <a:srgbClr val="000000"/>
                </a:solidFill>
                <a:ea typeface="Aptos" panose="020B0004020202020204" pitchFamily="34" charset="0"/>
                <a:cs typeface="Aptos" panose="020B0004020202020204" pitchFamily="34" charset="0"/>
              </a:rPr>
              <a:t>aff’d</a:t>
            </a:r>
            <a:r>
              <a:rPr lang="en-US" sz="2100" dirty="0">
                <a:solidFill>
                  <a:srgbClr val="000000"/>
                </a:solidFill>
                <a:ea typeface="Aptos" panose="020B0004020202020204" pitchFamily="34" charset="0"/>
                <a:cs typeface="Aptos" panose="020B0004020202020204" pitchFamily="34" charset="0"/>
              </a:rPr>
              <a:t>, 309 F.3d 1290 (11</a:t>
            </a:r>
            <a:r>
              <a:rPr lang="en-US" sz="2100" baseline="30000" dirty="0">
                <a:solidFill>
                  <a:srgbClr val="000000"/>
                </a:solidFill>
                <a:ea typeface="Aptos" panose="020B0004020202020204" pitchFamily="34" charset="0"/>
                <a:cs typeface="Aptos" panose="020B0004020202020204" pitchFamily="34" charset="0"/>
              </a:rPr>
              <a:t>th</a:t>
            </a:r>
            <a:r>
              <a:rPr lang="en-US" sz="2100" dirty="0">
                <a:solidFill>
                  <a:srgbClr val="000000"/>
                </a:solidFill>
                <a:ea typeface="Aptos" panose="020B0004020202020204" pitchFamily="34" charset="0"/>
                <a:cs typeface="Aptos" panose="020B0004020202020204" pitchFamily="34" charset="0"/>
              </a:rPr>
              <a:t> Cir. 2002), which denied an income tax charitable deduction for the creation of a charitable remainder annuity trust because of the manner in which the trust was operated (no annuity payments were ever made) even though the trust agreement met the technical requirements for CRATs.</a:t>
            </a:r>
          </a:p>
          <a:p>
            <a:pPr lvl="1" algn="just"/>
            <a:r>
              <a:rPr lang="en-US" sz="2100" dirty="0">
                <a:solidFill>
                  <a:srgbClr val="000000"/>
                </a:solidFill>
                <a:ea typeface="Aptos" panose="020B0004020202020204" pitchFamily="34" charset="0"/>
                <a:cs typeface="Aptos" panose="020B0004020202020204" pitchFamily="34" charset="0"/>
              </a:rPr>
              <a:t>CCA 202152018 concluded that </a:t>
            </a:r>
            <a:r>
              <a:rPr lang="en-US" sz="2100">
                <a:solidFill>
                  <a:srgbClr val="000000"/>
                </a:solidFill>
                <a:ea typeface="Aptos" panose="020B0004020202020204" pitchFamily="34" charset="0"/>
                <a:cs typeface="Aptos" panose="020B0004020202020204" pitchFamily="34" charset="0"/>
              </a:rPr>
              <a:t>this result </a:t>
            </a:r>
            <a:r>
              <a:rPr lang="en-US" sz="2100" dirty="0">
                <a:solidFill>
                  <a:srgbClr val="000000"/>
                </a:solidFill>
                <a:ea typeface="Aptos" panose="020B0004020202020204" pitchFamily="34" charset="0"/>
                <a:cs typeface="Aptos" panose="020B0004020202020204" pitchFamily="34" charset="0"/>
              </a:rPr>
              <a:t>was warranted because the Donor deliberately used an undervalued appraisal which constituted an “operational failure” that caused the Donor to be treated as not having retained a qualified annuity interest under section 2702.</a:t>
            </a:r>
          </a:p>
          <a:p>
            <a:pPr marL="0" indent="0">
              <a:buNone/>
            </a:pP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US" dirty="0"/>
          </a:p>
          <a:p>
            <a:endParaRPr lang="en-US" dirty="0"/>
          </a:p>
        </p:txBody>
      </p:sp>
      <p:sp>
        <p:nvSpPr>
          <p:cNvPr id="4" name="Text Placeholder 3">
            <a:extLst>
              <a:ext uri="{FF2B5EF4-FFF2-40B4-BE49-F238E27FC236}">
                <a16:creationId xmlns:a16="http://schemas.microsoft.com/office/drawing/2014/main" id="{E6DFB335-04B4-F304-8B8A-E2ED10108665}"/>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1077084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1203D-331A-3329-D71E-02FDA2C1FB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8F779-E705-8C68-8604-985293BBBB68}"/>
              </a:ext>
            </a:extLst>
          </p:cNvPr>
          <p:cNvSpPr>
            <a:spLocks noGrp="1"/>
          </p:cNvSpPr>
          <p:nvPr>
            <p:ph type="title"/>
          </p:nvPr>
        </p:nvSpPr>
        <p:spPr>
          <a:xfrm>
            <a:off x="420623" y="914400"/>
            <a:ext cx="11274553" cy="716280"/>
          </a:xfrm>
        </p:spPr>
        <p:txBody>
          <a:bodyPr>
            <a:normAutofit/>
          </a:bodyPr>
          <a:lstStyle/>
          <a:p>
            <a:r>
              <a:rPr lang="en-US" sz="3200" dirty="0">
                <a:solidFill>
                  <a:srgbClr val="000000"/>
                </a:solidFill>
                <a:latin typeface="Arial"/>
                <a:cs typeface="Arial"/>
              </a:rPr>
              <a:t>Elcan v. Commissioner – New IRS GRAT Challenge</a:t>
            </a:r>
            <a:endParaRPr lang="en-US" dirty="0"/>
          </a:p>
        </p:txBody>
      </p:sp>
      <p:sp>
        <p:nvSpPr>
          <p:cNvPr id="3" name="Content Placeholder 2">
            <a:extLst>
              <a:ext uri="{FF2B5EF4-FFF2-40B4-BE49-F238E27FC236}">
                <a16:creationId xmlns:a16="http://schemas.microsoft.com/office/drawing/2014/main" id="{F9E343E4-3689-F342-963D-E43C188DBD13}"/>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r>
              <a:rPr lang="en-US" sz="2600" b="1" i="1" dirty="0">
                <a:solidFill>
                  <a:srgbClr val="0070C0"/>
                </a:solidFill>
                <a:latin typeface="Constantia" panose="02030602050306030303" pitchFamily="18" charset="0"/>
                <a:ea typeface="Aptos" panose="020B0004020202020204" pitchFamily="34" charset="0"/>
                <a:cs typeface="Aptos" panose="020B0004020202020204" pitchFamily="34" charset="0"/>
              </a:rPr>
              <a:t>PLANNING CONSIDERATIONS (cont’d)</a:t>
            </a:r>
          </a:p>
          <a:p>
            <a:pPr algn="just"/>
            <a:r>
              <a:rPr lang="en-US" sz="2400" dirty="0">
                <a:solidFill>
                  <a:srgbClr val="000000"/>
                </a:solidFill>
                <a:ea typeface="Aptos" panose="020B0004020202020204" pitchFamily="34" charset="0"/>
                <a:cs typeface="Aptos" panose="020B0004020202020204" pitchFamily="34" charset="0"/>
              </a:rPr>
              <a:t>Carlyn McCaffrey has noted that the prohibition against the GRAT’s issuance of a note or similar financial arrangement does not prevent the use of notes issued by other persons (including the grantor or the grantor’s spouse) to satisfy the payment obligation.</a:t>
            </a:r>
          </a:p>
          <a:p>
            <a:pPr algn="just"/>
            <a:r>
              <a:rPr lang="en-US" sz="2400" dirty="0">
                <a:solidFill>
                  <a:srgbClr val="000000"/>
                </a:solidFill>
                <a:ea typeface="Aptos" panose="020B0004020202020204" pitchFamily="34" charset="0"/>
                <a:cs typeface="Aptos" panose="020B0004020202020204" pitchFamily="34" charset="0"/>
              </a:rPr>
              <a:t>The IRS’s position under the regulations can also be attacked on </a:t>
            </a:r>
            <a:r>
              <a:rPr lang="en-US" sz="2400" i="1" dirty="0">
                <a:solidFill>
                  <a:srgbClr val="000000"/>
                </a:solidFill>
                <a:ea typeface="Aptos" panose="020B0004020202020204" pitchFamily="34" charset="0"/>
                <a:cs typeface="Aptos" panose="020B0004020202020204" pitchFamily="34" charset="0"/>
              </a:rPr>
              <a:t>Loper Bright </a:t>
            </a:r>
            <a:r>
              <a:rPr lang="en-US" sz="2400" dirty="0">
                <a:solidFill>
                  <a:srgbClr val="000000"/>
                </a:solidFill>
                <a:ea typeface="Aptos" panose="020B0004020202020204" pitchFamily="34" charset="0"/>
                <a:cs typeface="Aptos" panose="020B0004020202020204" pitchFamily="34" charset="0"/>
              </a:rPr>
              <a:t>grounds as not constituting the “best reading” of the statute under section 2702.</a:t>
            </a:r>
            <a:endParaRPr lang="en-US" dirty="0"/>
          </a:p>
        </p:txBody>
      </p:sp>
      <p:sp>
        <p:nvSpPr>
          <p:cNvPr id="4" name="Text Placeholder 3">
            <a:extLst>
              <a:ext uri="{FF2B5EF4-FFF2-40B4-BE49-F238E27FC236}">
                <a16:creationId xmlns:a16="http://schemas.microsoft.com/office/drawing/2014/main" id="{90056C91-9DC7-94ED-1485-C82332A41519}"/>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235004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84BC3-E45D-121D-53D9-CE8910AEB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29999A-D744-C4EA-95BF-4B33984A1578}"/>
              </a:ext>
            </a:extLst>
          </p:cNvPr>
          <p:cNvSpPr>
            <a:spLocks noGrp="1"/>
          </p:cNvSpPr>
          <p:nvPr>
            <p:ph type="title"/>
          </p:nvPr>
        </p:nvSpPr>
        <p:spPr>
          <a:xfrm>
            <a:off x="420623" y="914400"/>
            <a:ext cx="11274553" cy="716280"/>
          </a:xfrm>
        </p:spPr>
        <p:txBody>
          <a:bodyPr>
            <a:normAutofit/>
          </a:bodyPr>
          <a:lstStyle/>
          <a:p>
            <a:r>
              <a:rPr lang="en-US" sz="3200" dirty="0">
                <a:solidFill>
                  <a:srgbClr val="000000"/>
                </a:solidFill>
                <a:latin typeface="Arial"/>
                <a:cs typeface="Arial"/>
              </a:rPr>
              <a:t>Elcan v. Commissioner – New IRS GRAT Challenge</a:t>
            </a:r>
            <a:endParaRPr lang="en-US" dirty="0"/>
          </a:p>
        </p:txBody>
      </p:sp>
      <p:sp>
        <p:nvSpPr>
          <p:cNvPr id="3" name="Content Placeholder 2">
            <a:extLst>
              <a:ext uri="{FF2B5EF4-FFF2-40B4-BE49-F238E27FC236}">
                <a16:creationId xmlns:a16="http://schemas.microsoft.com/office/drawing/2014/main" id="{EF43CFA1-625F-D9CE-987F-F63FC6B3AC70}"/>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r>
              <a:rPr lang="en-US" sz="2600" b="1" i="1" dirty="0">
                <a:solidFill>
                  <a:srgbClr val="0070C0"/>
                </a:solidFill>
                <a:latin typeface="Constantia" panose="02030602050306030303" pitchFamily="18" charset="0"/>
                <a:ea typeface="Aptos" panose="020B0004020202020204" pitchFamily="34" charset="0"/>
                <a:cs typeface="Aptos" panose="020B0004020202020204" pitchFamily="34" charset="0"/>
              </a:rPr>
              <a:t>PLANNING CONSIDERATIONS (cont’d)</a:t>
            </a:r>
          </a:p>
          <a:p>
            <a:pPr algn="just"/>
            <a:r>
              <a:rPr lang="en-US" sz="2400" dirty="0">
                <a:solidFill>
                  <a:srgbClr val="000000"/>
                </a:solidFill>
                <a:ea typeface="Aptos" panose="020B0004020202020204" pitchFamily="34" charset="0"/>
                <a:cs typeface="Aptos" panose="020B0004020202020204" pitchFamily="34" charset="0"/>
              </a:rPr>
              <a:t>Substitution transactions to acquire GRAT assets in return for the grantor’s promissory note are often used for the following reasons:</a:t>
            </a:r>
          </a:p>
          <a:p>
            <a:pPr lvl="1" algn="just"/>
            <a:r>
              <a:rPr lang="en-US" sz="2100" dirty="0">
                <a:solidFill>
                  <a:srgbClr val="000000"/>
                </a:solidFill>
                <a:ea typeface="Aptos" panose="020B0004020202020204" pitchFamily="34" charset="0"/>
                <a:cs typeface="Aptos" panose="020B0004020202020204" pitchFamily="34" charset="0"/>
              </a:rPr>
              <a:t>(1) to obtain cash from the GRAT for the grantor to make estimated income tax payments;</a:t>
            </a:r>
          </a:p>
          <a:p>
            <a:pPr lvl="1" algn="just"/>
            <a:r>
              <a:rPr lang="en-US" sz="2100" dirty="0">
                <a:solidFill>
                  <a:srgbClr val="000000"/>
                </a:solidFill>
                <a:ea typeface="Aptos" panose="020B0004020202020204" pitchFamily="34" charset="0"/>
                <a:cs typeface="Aptos" panose="020B0004020202020204" pitchFamily="34" charset="0"/>
              </a:rPr>
              <a:t>(2) to create a “freeze” that insulates a successful GRAT from later depreciation in value; and</a:t>
            </a:r>
          </a:p>
          <a:p>
            <a:pPr lvl="1" algn="just"/>
            <a:r>
              <a:rPr lang="en-US" sz="2100" dirty="0">
                <a:solidFill>
                  <a:srgbClr val="000000"/>
                </a:solidFill>
                <a:ea typeface="Aptos" panose="020B0004020202020204" pitchFamily="34" charset="0"/>
                <a:cs typeface="Aptos" panose="020B0004020202020204" pitchFamily="34" charset="0"/>
              </a:rPr>
              <a:t>(3) to reacquire depreciated assets from an unsuccessful GRAT to re-GRAT them with the hope that the assets will appreciate from their depreciated values.</a:t>
            </a:r>
          </a:p>
          <a:p>
            <a:pPr algn="just"/>
            <a:r>
              <a:rPr lang="en-US" sz="2400" dirty="0">
                <a:solidFill>
                  <a:srgbClr val="000000"/>
                </a:solidFill>
                <a:ea typeface="Aptos" panose="020B0004020202020204" pitchFamily="34" charset="0"/>
                <a:cs typeface="Aptos" panose="020B0004020202020204" pitchFamily="34" charset="0"/>
              </a:rPr>
              <a:t>Query whether taxpayers should use substitution transactions with GRATs in return for promissory notes in the future in light of the IRS’s position in the </a:t>
            </a:r>
            <a:r>
              <a:rPr lang="en-US" sz="2400" i="1" dirty="0">
                <a:solidFill>
                  <a:srgbClr val="000000"/>
                </a:solidFill>
                <a:ea typeface="Aptos" panose="020B0004020202020204" pitchFamily="34" charset="0"/>
                <a:cs typeface="Aptos" panose="020B0004020202020204" pitchFamily="34" charset="0"/>
              </a:rPr>
              <a:t>Elcan</a:t>
            </a:r>
            <a:r>
              <a:rPr lang="en-US" sz="2400" dirty="0">
                <a:solidFill>
                  <a:srgbClr val="000000"/>
                </a:solidFill>
                <a:ea typeface="Aptos" panose="020B0004020202020204" pitchFamily="34" charset="0"/>
                <a:cs typeface="Aptos" panose="020B0004020202020204" pitchFamily="34" charset="0"/>
              </a:rPr>
              <a:t> case until it has been resolved.</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US" dirty="0"/>
          </a:p>
          <a:p>
            <a:endParaRPr lang="en-US" dirty="0"/>
          </a:p>
        </p:txBody>
      </p:sp>
      <p:sp>
        <p:nvSpPr>
          <p:cNvPr id="4" name="Text Placeholder 3">
            <a:extLst>
              <a:ext uri="{FF2B5EF4-FFF2-40B4-BE49-F238E27FC236}">
                <a16:creationId xmlns:a16="http://schemas.microsoft.com/office/drawing/2014/main" id="{5C7268F4-F2AD-FC6C-6E3C-1CF99595C8AF}"/>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912493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8F5F0-2F01-5E75-FD6B-84CB248898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7F3601-22A6-1944-6C1C-DF21A2D5E2A0}"/>
              </a:ext>
            </a:extLst>
          </p:cNvPr>
          <p:cNvSpPr>
            <a:spLocks noGrp="1"/>
          </p:cNvSpPr>
          <p:nvPr>
            <p:ph type="title"/>
          </p:nvPr>
        </p:nvSpPr>
        <p:spPr/>
        <p:txBody>
          <a:bodyPr>
            <a:normAutofit fontScale="90000"/>
          </a:bodyPr>
          <a:lstStyle/>
          <a:p>
            <a:r>
              <a:rPr lang="en-US" dirty="0"/>
              <a:t>Federal estate, gift and GST tax provisions</a:t>
            </a:r>
            <a:br>
              <a:rPr lang="en-US" dirty="0"/>
            </a:br>
            <a:endParaRPr lang="en-US" dirty="0"/>
          </a:p>
        </p:txBody>
      </p:sp>
      <p:sp>
        <p:nvSpPr>
          <p:cNvPr id="3" name="Content Placeholder 2">
            <a:extLst>
              <a:ext uri="{FF2B5EF4-FFF2-40B4-BE49-F238E27FC236}">
                <a16:creationId xmlns:a16="http://schemas.microsoft.com/office/drawing/2014/main" id="{A4B7E94D-128B-6024-9465-07ADACB8A241}"/>
              </a:ext>
            </a:extLst>
          </p:cNvPr>
          <p:cNvSpPr>
            <a:spLocks noGrp="1"/>
          </p:cNvSpPr>
          <p:nvPr>
            <p:ph idx="1"/>
          </p:nvPr>
        </p:nvSpPr>
        <p:spPr>
          <a:xfrm>
            <a:off x="457198" y="1981201"/>
            <a:ext cx="11274554" cy="4284133"/>
          </a:xfrm>
        </p:spPr>
        <p:txBody>
          <a:bodyPr vert="horz" lIns="0" tIns="0" rIns="0" bIns="0" rtlCol="0" anchor="t">
            <a:noAutofit/>
          </a:bodyPr>
          <a:lstStyle/>
          <a:p>
            <a:r>
              <a:rPr lang="en-US" sz="2400" dirty="0"/>
              <a:t>$15M estate, gift, and GST exemption effective January 1, 2026, indexed for inflation in 2027 and thereafter</a:t>
            </a:r>
          </a:p>
          <a:p>
            <a:r>
              <a:rPr lang="en-US" sz="2400" dirty="0"/>
              <a:t>Without the OBBBA, the 2026 exemption would have been </a:t>
            </a:r>
          </a:p>
          <a:p>
            <a:pPr marL="917938" lvl="2" indent="-457200">
              <a:buFont typeface="Arial" panose="020B0604020202020204" pitchFamily="34" charset="0"/>
              <a:buChar char="•"/>
            </a:pPr>
            <a:r>
              <a:rPr lang="en-US" sz="2400" dirty="0"/>
              <a:t>About $7.2 million if reverting to prior law</a:t>
            </a:r>
          </a:p>
          <a:p>
            <a:pPr marL="917938" lvl="2" indent="-457200">
              <a:buFont typeface="Arial" panose="020B0604020202020204" pitchFamily="34" charset="0"/>
              <a:buChar char="•"/>
            </a:pPr>
            <a:r>
              <a:rPr lang="en-US" sz="2400" dirty="0"/>
              <a:t>About $14.4 million if TCJA extended</a:t>
            </a:r>
          </a:p>
          <a:p>
            <a:r>
              <a:rPr lang="en-US" sz="2400" dirty="0"/>
              <a:t>Change is “permanent” (</a:t>
            </a:r>
            <a:r>
              <a:rPr lang="en-US" sz="2400" i="1" dirty="0"/>
              <a:t>i.e.</a:t>
            </a:r>
            <a:r>
              <a:rPr lang="en-US" sz="2400" dirty="0"/>
              <a:t>, not subject to a sunset provision that is hard-wired into the law)</a:t>
            </a:r>
          </a:p>
          <a:p>
            <a:r>
              <a:rPr lang="en-US" sz="2400" dirty="0"/>
              <a:t>Income tax planning increases in importance</a:t>
            </a:r>
          </a:p>
          <a:p>
            <a:pPr lvl="1"/>
            <a:r>
              <a:rPr lang="en-US" sz="2100" dirty="0"/>
              <a:t>In some cases, in may make sense to distribute trust assets to get the benefit of the step-up in basis upon death </a:t>
            </a:r>
          </a:p>
          <a:p>
            <a:pPr>
              <a:buFontTx/>
              <a:buChar char="-"/>
            </a:pPr>
            <a:endParaRPr lang="en-US" sz="2800" dirty="0">
              <a:latin typeface="Times New Roman" panose="02020603050405020304" pitchFamily="18" charset="0"/>
              <a:ea typeface="Times New Roman" panose="02020603050405020304" pitchFamily="18" charset="0"/>
            </a:endParaRPr>
          </a:p>
          <a:p>
            <a:pPr marL="0" indent="0">
              <a:buNone/>
            </a:pPr>
            <a:endParaRPr lang="en-US" sz="2800" dirty="0"/>
          </a:p>
          <a:p>
            <a:pPr marL="457200" indent="-457200">
              <a:buAutoNum type="arabicPeriod"/>
            </a:pPr>
            <a:endParaRPr lang="en-US" sz="1400" b="1" dirty="0"/>
          </a:p>
        </p:txBody>
      </p:sp>
      <p:sp>
        <p:nvSpPr>
          <p:cNvPr id="6" name="Rectangle 3">
            <a:extLst>
              <a:ext uri="{FF2B5EF4-FFF2-40B4-BE49-F238E27FC236}">
                <a16:creationId xmlns:a16="http://schemas.microsoft.com/office/drawing/2014/main" id="{28A3248E-C8C8-240A-6165-DC6263E0394C}"/>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29294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76729-1CD1-06DE-95E1-5A171416C5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B3F12-2959-FD77-E16E-4BFD795F60C7}"/>
              </a:ext>
            </a:extLst>
          </p:cNvPr>
          <p:cNvSpPr>
            <a:spLocks noGrp="1"/>
          </p:cNvSpPr>
          <p:nvPr>
            <p:ph type="title"/>
          </p:nvPr>
        </p:nvSpPr>
        <p:spPr>
          <a:xfrm>
            <a:off x="420623" y="914400"/>
            <a:ext cx="11274553" cy="716280"/>
          </a:xfrm>
        </p:spPr>
        <p:txBody>
          <a:bodyPr>
            <a:noAutofit/>
          </a:bodyPr>
          <a:lstStyle/>
          <a:p>
            <a:br>
              <a:rPr lang="en-US" sz="2800" dirty="0"/>
            </a:br>
            <a:r>
              <a:rPr lang="en-US" sz="2800" dirty="0"/>
              <a:t>Section 1202 Qualified Small Business Stock</a:t>
            </a:r>
            <a:br>
              <a:rPr lang="en-US" sz="2400" dirty="0"/>
            </a:br>
            <a:endParaRPr lang="en-US" sz="2400" dirty="0"/>
          </a:p>
        </p:txBody>
      </p:sp>
      <p:sp>
        <p:nvSpPr>
          <p:cNvPr id="3" name="Content Placeholder 2">
            <a:extLst>
              <a:ext uri="{FF2B5EF4-FFF2-40B4-BE49-F238E27FC236}">
                <a16:creationId xmlns:a16="http://schemas.microsoft.com/office/drawing/2014/main" id="{40BDCF70-F25F-4C83-11BD-3FE30A50BB38}"/>
              </a:ext>
            </a:extLst>
          </p:cNvPr>
          <p:cNvSpPr>
            <a:spLocks noGrp="1"/>
          </p:cNvSpPr>
          <p:nvPr>
            <p:ph idx="1"/>
          </p:nvPr>
        </p:nvSpPr>
        <p:spPr>
          <a:xfrm>
            <a:off x="490727" y="1524000"/>
            <a:ext cx="11274554" cy="4343400"/>
          </a:xfrm>
        </p:spPr>
        <p:txBody>
          <a:bodyPr vert="horz" lIns="0" tIns="0" rIns="0" bIns="0" rtlCol="0" anchor="t">
            <a:normAutofit/>
          </a:bodyPr>
          <a:lstStyle/>
          <a:p>
            <a:endParaRPr lang="en-US" dirty="0"/>
          </a:p>
          <a:p>
            <a:r>
              <a:rPr lang="en-US" sz="2400" dirty="0">
                <a:latin typeface="Times New Roman" panose="02020603050405020304" pitchFamily="18" charset="0"/>
                <a:ea typeface="Times New Roman" panose="02020603050405020304" pitchFamily="18" charset="0"/>
              </a:rPr>
              <a:t>Section 1202, originally enacted in 1993 and amended over the years, provides for a partial or complete exclusion of gain of “Qualified Small Business Stock” (“QSBS”).</a:t>
            </a:r>
          </a:p>
          <a:p>
            <a:r>
              <a:rPr lang="en-US" sz="2400" dirty="0">
                <a:latin typeface="Times New Roman" panose="02020603050405020304" pitchFamily="18" charset="0"/>
                <a:ea typeface="Times New Roman" panose="02020603050405020304" pitchFamily="18" charset="0"/>
              </a:rPr>
              <a:t>In order for taxpayers to get the benefit of the exclusion under section 1202, the corporation must be a “domestic C corporation” that issued stock after August 10, 1993 and meet certain qualifications to be a qualified small business.</a:t>
            </a:r>
          </a:p>
          <a:p>
            <a:pPr lvl="1"/>
            <a:r>
              <a:rPr lang="en-US" sz="2100" dirty="0">
                <a:latin typeface="Times New Roman" panose="02020603050405020304" pitchFamily="18" charset="0"/>
                <a:ea typeface="Times New Roman" panose="02020603050405020304" pitchFamily="18" charset="0"/>
              </a:rPr>
              <a:t>This </a:t>
            </a:r>
            <a:r>
              <a:rPr lang="en-US" sz="2100">
                <a:latin typeface="Times New Roman" panose="02020603050405020304" pitchFamily="18" charset="0"/>
                <a:ea typeface="Times New Roman" panose="02020603050405020304" pitchFamily="18" charset="0"/>
              </a:rPr>
              <a:t>includes an </a:t>
            </a:r>
            <a:r>
              <a:rPr lang="en-US" sz="2100" dirty="0">
                <a:latin typeface="Times New Roman" panose="02020603050405020304" pitchFamily="18" charset="0"/>
                <a:ea typeface="Times New Roman" panose="02020603050405020304" pitchFamily="18" charset="0"/>
              </a:rPr>
              <a:t>“Aggregate Gross Asset Requirement.” </a:t>
            </a:r>
          </a:p>
          <a:p>
            <a:pPr lvl="1"/>
            <a:r>
              <a:rPr lang="en-US" sz="2100" dirty="0">
                <a:latin typeface="Times New Roman" panose="02020603050405020304" pitchFamily="18" charset="0"/>
                <a:ea typeface="Times New Roman" panose="02020603050405020304" pitchFamily="18" charset="0"/>
              </a:rPr>
              <a:t>In addition, a shareholder must meet certain holding period requirements with respect to the stock (</a:t>
            </a:r>
            <a:r>
              <a:rPr lang="en-US" sz="2100" i="1" dirty="0">
                <a:latin typeface="Times New Roman" panose="02020603050405020304" pitchFamily="18" charset="0"/>
                <a:ea typeface="Times New Roman" panose="02020603050405020304" pitchFamily="18" charset="0"/>
              </a:rPr>
              <a:t>e.g.</a:t>
            </a:r>
            <a:r>
              <a:rPr lang="en-US" sz="2100" dirty="0">
                <a:latin typeface="Times New Roman" panose="02020603050405020304" pitchFamily="18" charset="0"/>
                <a:ea typeface="Times New Roman" panose="02020603050405020304" pitchFamily="18" charset="0"/>
              </a:rPr>
              <a:t>, 5 year holding period) in order for the realized gain to be eligible for exclusion.</a:t>
            </a:r>
          </a:p>
        </p:txBody>
      </p:sp>
      <p:sp>
        <p:nvSpPr>
          <p:cNvPr id="4" name="Text Placeholder 3">
            <a:extLst>
              <a:ext uri="{FF2B5EF4-FFF2-40B4-BE49-F238E27FC236}">
                <a16:creationId xmlns:a16="http://schemas.microsoft.com/office/drawing/2014/main" id="{92DBAEF6-B09D-9797-6CF6-177AD9E9D9FF}"/>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4198964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9D6A8-2407-9D0E-A867-F66992250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5B6A6E-DB6B-5996-D5BC-F2A0A23766F0}"/>
              </a:ext>
            </a:extLst>
          </p:cNvPr>
          <p:cNvSpPr>
            <a:spLocks noGrp="1"/>
          </p:cNvSpPr>
          <p:nvPr>
            <p:ph type="title"/>
          </p:nvPr>
        </p:nvSpPr>
        <p:spPr>
          <a:xfrm>
            <a:off x="420623" y="914400"/>
            <a:ext cx="11274553" cy="716280"/>
          </a:xfrm>
        </p:spPr>
        <p:txBody>
          <a:bodyPr>
            <a:noAutofit/>
          </a:bodyPr>
          <a:lstStyle/>
          <a:p>
            <a:br>
              <a:rPr lang="en-US" sz="2400" dirty="0"/>
            </a:br>
            <a:r>
              <a:rPr lang="en-US" sz="2800" dirty="0"/>
              <a:t>Section 1202 Qualified Small Business Stock</a:t>
            </a:r>
            <a:br>
              <a:rPr lang="en-US" sz="2400" dirty="0"/>
            </a:br>
            <a:endParaRPr lang="en-US" sz="2400" dirty="0"/>
          </a:p>
        </p:txBody>
      </p:sp>
      <p:sp>
        <p:nvSpPr>
          <p:cNvPr id="3" name="Content Placeholder 2">
            <a:extLst>
              <a:ext uri="{FF2B5EF4-FFF2-40B4-BE49-F238E27FC236}">
                <a16:creationId xmlns:a16="http://schemas.microsoft.com/office/drawing/2014/main" id="{385C58C2-F8C7-6194-7C15-718BA72C1AAC}"/>
              </a:ext>
            </a:extLst>
          </p:cNvPr>
          <p:cNvSpPr>
            <a:spLocks noGrp="1"/>
          </p:cNvSpPr>
          <p:nvPr>
            <p:ph idx="1"/>
          </p:nvPr>
        </p:nvSpPr>
        <p:spPr>
          <a:xfrm>
            <a:off x="490727" y="1524000"/>
            <a:ext cx="11274554" cy="4343400"/>
          </a:xfrm>
        </p:spPr>
        <p:txBody>
          <a:bodyPr vert="horz" lIns="0" tIns="0" rIns="0" bIns="0" rtlCol="0" anchor="t">
            <a:normAutofit/>
          </a:bodyPr>
          <a:lstStyle/>
          <a:p>
            <a:endParaRPr lang="en-US" dirty="0"/>
          </a:p>
          <a:p>
            <a:r>
              <a:rPr lang="en-US" sz="2400" dirty="0">
                <a:latin typeface="Times New Roman" panose="02020603050405020304" pitchFamily="18" charset="0"/>
                <a:ea typeface="Times New Roman" panose="02020603050405020304" pitchFamily="18" charset="0"/>
              </a:rPr>
              <a:t>The amount of exclusion afforded a taxpayer is limited by the “Per Issuer Limitation”.</a:t>
            </a:r>
          </a:p>
          <a:p>
            <a:r>
              <a:rPr lang="en-US" sz="2400" dirty="0">
                <a:latin typeface="Times New Roman" panose="02020603050405020304" pitchFamily="18" charset="0"/>
                <a:ea typeface="Times New Roman" panose="02020603050405020304" pitchFamily="18" charset="0"/>
              </a:rPr>
              <a:t>Further, the percentage of exclusion (</a:t>
            </a:r>
            <a:r>
              <a:rPr lang="en-US" sz="2400" i="1" dirty="0">
                <a:latin typeface="Times New Roman" panose="02020603050405020304" pitchFamily="18" charset="0"/>
                <a:ea typeface="Times New Roman" panose="02020603050405020304" pitchFamily="18" charset="0"/>
              </a:rPr>
              <a:t>i.e.</a:t>
            </a:r>
            <a:r>
              <a:rPr lang="en-US" sz="2400" dirty="0">
                <a:latin typeface="Times New Roman" panose="02020603050405020304" pitchFamily="18" charset="0"/>
                <a:ea typeface="Times New Roman" panose="02020603050405020304" pitchFamily="18" charset="0"/>
              </a:rPr>
              <a:t>, 50%, 75% or 100%) afforded to a taxpayer depends on the date the taxpayer (or someone who steps into the shoes of the taxpayer) acquired the QSBS from the issuing corporation.</a:t>
            </a:r>
          </a:p>
        </p:txBody>
      </p:sp>
      <p:sp>
        <p:nvSpPr>
          <p:cNvPr id="4" name="Text Placeholder 3">
            <a:extLst>
              <a:ext uri="{FF2B5EF4-FFF2-40B4-BE49-F238E27FC236}">
                <a16:creationId xmlns:a16="http://schemas.microsoft.com/office/drawing/2014/main" id="{9070E147-EB1C-42DF-B5FF-FE232D29160F}"/>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11245545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D1E53-E803-5CEF-BD40-F6A9D1E42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05C87-786F-1438-E7AB-E0144AAA753A}"/>
              </a:ext>
            </a:extLst>
          </p:cNvPr>
          <p:cNvSpPr>
            <a:spLocks noGrp="1"/>
          </p:cNvSpPr>
          <p:nvPr>
            <p:ph type="title"/>
          </p:nvPr>
        </p:nvSpPr>
        <p:spPr>
          <a:xfrm>
            <a:off x="420623" y="914400"/>
            <a:ext cx="11274553" cy="716280"/>
          </a:xfrm>
        </p:spPr>
        <p:txBody>
          <a:bodyPr>
            <a:noAutofit/>
          </a:bodyPr>
          <a:lstStyle/>
          <a:p>
            <a:br>
              <a:rPr lang="en-US" sz="2400" dirty="0"/>
            </a:br>
            <a:r>
              <a:rPr lang="en-US" sz="2800" dirty="0"/>
              <a:t>Section 1202 Qualified Small Business Stock</a:t>
            </a:r>
            <a:br>
              <a:rPr lang="en-US" sz="2400" dirty="0"/>
            </a:br>
            <a:endParaRPr lang="en-US" sz="2400" dirty="0"/>
          </a:p>
        </p:txBody>
      </p:sp>
      <p:sp>
        <p:nvSpPr>
          <p:cNvPr id="3" name="Content Placeholder 2">
            <a:extLst>
              <a:ext uri="{FF2B5EF4-FFF2-40B4-BE49-F238E27FC236}">
                <a16:creationId xmlns:a16="http://schemas.microsoft.com/office/drawing/2014/main" id="{D3222F66-C031-5B81-815C-640EB94A0F43}"/>
              </a:ext>
            </a:extLst>
          </p:cNvPr>
          <p:cNvSpPr>
            <a:spLocks noGrp="1"/>
          </p:cNvSpPr>
          <p:nvPr>
            <p:ph idx="1"/>
          </p:nvPr>
        </p:nvSpPr>
        <p:spPr>
          <a:xfrm>
            <a:off x="490727" y="1524000"/>
            <a:ext cx="11274554" cy="4343400"/>
          </a:xfrm>
        </p:spPr>
        <p:txBody>
          <a:bodyPr vert="horz" lIns="0" tIns="0" rIns="0" bIns="0" rtlCol="0" anchor="t">
            <a:normAutofit fontScale="77500" lnSpcReduction="20000"/>
          </a:bodyPr>
          <a:lstStyle/>
          <a:p>
            <a:endParaRPr lang="en-US" dirty="0"/>
          </a:p>
          <a:p>
            <a:pPr>
              <a:lnSpc>
                <a:spcPct val="120000"/>
              </a:lnSpc>
              <a:spcBef>
                <a:spcPts val="0"/>
              </a:spcBef>
              <a:spcAft>
                <a:spcPts val="1200"/>
              </a:spcAft>
            </a:pPr>
            <a:r>
              <a:rPr lang="en-US" sz="4200" dirty="0">
                <a:latin typeface="Times New Roman" panose="02020603050405020304" pitchFamily="18" charset="0"/>
                <a:ea typeface="Times New Roman" panose="02020603050405020304" pitchFamily="18" charset="0"/>
              </a:rPr>
              <a:t>OB3 amended section 1202 in a number of significant ways:</a:t>
            </a:r>
          </a:p>
          <a:p>
            <a:pPr marL="457200" lvl="1" indent="0">
              <a:lnSpc>
                <a:spcPct val="120000"/>
              </a:lnSpc>
              <a:spcBef>
                <a:spcPts val="0"/>
              </a:spcBef>
              <a:spcAft>
                <a:spcPts val="1200"/>
              </a:spcAft>
              <a:buNone/>
            </a:pPr>
            <a:r>
              <a:rPr lang="en-US" sz="3300" dirty="0">
                <a:latin typeface="Times New Roman" panose="02020603050405020304" pitchFamily="18" charset="0"/>
                <a:ea typeface="Times New Roman" panose="02020603050405020304" pitchFamily="18" charset="0"/>
              </a:rPr>
              <a:t>1.  It changes the holding period required for realized gain on the sale of QSBS to be considered eligible from solely 5 years to a three-tiered system that includes 3- and 4-year holding periods.</a:t>
            </a:r>
          </a:p>
          <a:p>
            <a:pPr lvl="2">
              <a:lnSpc>
                <a:spcPct val="120000"/>
              </a:lnSpc>
              <a:spcBef>
                <a:spcPts val="0"/>
              </a:spcBef>
              <a:spcAft>
                <a:spcPts val="1200"/>
              </a:spcAft>
            </a:pPr>
            <a:r>
              <a:rPr lang="en-US" sz="2900" dirty="0">
                <a:latin typeface="Times New Roman" panose="02020603050405020304" pitchFamily="18" charset="0"/>
                <a:ea typeface="Times New Roman" panose="02020603050405020304" pitchFamily="18" charset="0"/>
              </a:rPr>
              <a:t>In contrast to the 100% exclusion that is currently available with a 5-year holding period, under OB3 a 50% exclusion is available with a 3-year holding period and a 75% exclusion is available with a 4-year holding period.</a:t>
            </a:r>
          </a:p>
          <a:p>
            <a:pPr lvl="2">
              <a:lnSpc>
                <a:spcPct val="120000"/>
              </a:lnSpc>
              <a:spcBef>
                <a:spcPts val="0"/>
              </a:spcBef>
              <a:spcAft>
                <a:spcPts val="1200"/>
              </a:spcAft>
            </a:pPr>
            <a:r>
              <a:rPr lang="en-US" sz="2900" dirty="0">
                <a:latin typeface="Times New Roman" panose="02020603050405020304" pitchFamily="18" charset="0"/>
                <a:ea typeface="Times New Roman" panose="02020603050405020304" pitchFamily="18" charset="0"/>
              </a:rPr>
              <a:t>This </a:t>
            </a:r>
            <a:r>
              <a:rPr lang="en-US" sz="2900" b="1" dirty="0">
                <a:solidFill>
                  <a:srgbClr val="C00000"/>
                </a:solidFill>
                <a:latin typeface="Times New Roman" panose="02020603050405020304" pitchFamily="18" charset="0"/>
                <a:ea typeface="Times New Roman" panose="02020603050405020304" pitchFamily="18" charset="0"/>
              </a:rPr>
              <a:t>supplements</a:t>
            </a:r>
            <a:r>
              <a:rPr lang="en-US" sz="2900" dirty="0">
                <a:latin typeface="Times New Roman" panose="02020603050405020304" pitchFamily="18" charset="0"/>
                <a:ea typeface="Times New Roman" panose="02020603050405020304" pitchFamily="18" charset="0"/>
              </a:rPr>
              <a:t> the existing rules permitting section 1045 QSBS rollovers if the QSBS is held for more than 6 months, but not five years, in which case the shareholder has 60 days to reinvest proceeds into replacement QSBS.</a:t>
            </a:r>
          </a:p>
        </p:txBody>
      </p:sp>
      <p:sp>
        <p:nvSpPr>
          <p:cNvPr id="4" name="Text Placeholder 3">
            <a:extLst>
              <a:ext uri="{FF2B5EF4-FFF2-40B4-BE49-F238E27FC236}">
                <a16:creationId xmlns:a16="http://schemas.microsoft.com/office/drawing/2014/main" id="{62D0F7D9-E596-D117-2C7D-284413F7FAFD}"/>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2783413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9021F-AD77-A0F8-07C3-F510C32D0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5CE8E8-B9E6-4473-9F6C-C2B3F9C168EF}"/>
              </a:ext>
            </a:extLst>
          </p:cNvPr>
          <p:cNvSpPr>
            <a:spLocks noGrp="1"/>
          </p:cNvSpPr>
          <p:nvPr>
            <p:ph type="title"/>
          </p:nvPr>
        </p:nvSpPr>
        <p:spPr>
          <a:xfrm>
            <a:off x="420623" y="914400"/>
            <a:ext cx="11274553" cy="716280"/>
          </a:xfrm>
        </p:spPr>
        <p:txBody>
          <a:bodyPr>
            <a:noAutofit/>
          </a:bodyPr>
          <a:lstStyle/>
          <a:p>
            <a:br>
              <a:rPr lang="en-US" sz="2800" dirty="0"/>
            </a:br>
            <a:r>
              <a:rPr lang="en-US" sz="2800" dirty="0"/>
              <a:t>Section 1202 Qualified Small Business Stock</a:t>
            </a:r>
            <a:br>
              <a:rPr lang="en-US" sz="2400" dirty="0"/>
            </a:br>
            <a:br>
              <a:rPr lang="en-US" sz="2400" dirty="0"/>
            </a:br>
            <a:endParaRPr lang="en-US" sz="2400" dirty="0"/>
          </a:p>
        </p:txBody>
      </p:sp>
      <p:sp>
        <p:nvSpPr>
          <p:cNvPr id="3" name="Content Placeholder 2">
            <a:extLst>
              <a:ext uri="{FF2B5EF4-FFF2-40B4-BE49-F238E27FC236}">
                <a16:creationId xmlns:a16="http://schemas.microsoft.com/office/drawing/2014/main" id="{F5C85C6A-E431-C6FE-D0AE-578BB1370B0A}"/>
              </a:ext>
            </a:extLst>
          </p:cNvPr>
          <p:cNvSpPr>
            <a:spLocks noGrp="1"/>
          </p:cNvSpPr>
          <p:nvPr>
            <p:ph idx="1"/>
          </p:nvPr>
        </p:nvSpPr>
        <p:spPr>
          <a:xfrm>
            <a:off x="490727" y="1524000"/>
            <a:ext cx="11274554" cy="4343400"/>
          </a:xfrm>
        </p:spPr>
        <p:txBody>
          <a:bodyPr vert="horz" lIns="0" tIns="0" rIns="0" bIns="0" rtlCol="0" anchor="t">
            <a:normAutofit fontScale="85000" lnSpcReduction="10000"/>
          </a:bodyPr>
          <a:lstStyle/>
          <a:p>
            <a:pPr marL="914400" lvl="1" indent="-457200">
              <a:lnSpc>
                <a:spcPct val="120000"/>
              </a:lnSpc>
              <a:spcBef>
                <a:spcPts val="0"/>
              </a:spcBef>
              <a:spcAft>
                <a:spcPts val="1200"/>
              </a:spcAft>
              <a:buAutoNum type="arabicPeriod" startAt="2"/>
            </a:pPr>
            <a:endParaRPr lang="en-US" sz="3300" dirty="0">
              <a:latin typeface="Times New Roman" panose="02020603050405020304" pitchFamily="18" charset="0"/>
              <a:ea typeface="Times New Roman" panose="02020603050405020304" pitchFamily="18" charset="0"/>
            </a:endParaRPr>
          </a:p>
          <a:p>
            <a:pPr marL="914400" lvl="1" indent="-457200">
              <a:lnSpc>
                <a:spcPct val="120000"/>
              </a:lnSpc>
              <a:spcBef>
                <a:spcPts val="0"/>
              </a:spcBef>
              <a:spcAft>
                <a:spcPts val="1200"/>
              </a:spcAft>
              <a:buAutoNum type="arabicPeriod" startAt="2"/>
            </a:pPr>
            <a:r>
              <a:rPr lang="en-US" sz="3300" dirty="0">
                <a:latin typeface="Times New Roman" panose="02020603050405020304" pitchFamily="18" charset="0"/>
                <a:ea typeface="Times New Roman" panose="02020603050405020304" pitchFamily="18" charset="0"/>
              </a:rPr>
              <a:t>The Act also increased the Aggregate Gross Asset Requirement from $50 MLN to $75 MLN (with inflation adjustments after 2026).</a:t>
            </a:r>
          </a:p>
          <a:p>
            <a:pPr lvl="2">
              <a:lnSpc>
                <a:spcPct val="120000"/>
              </a:lnSpc>
              <a:spcBef>
                <a:spcPts val="0"/>
              </a:spcBef>
              <a:spcAft>
                <a:spcPts val="1200"/>
              </a:spcAft>
              <a:buFontTx/>
              <a:buChar char="-"/>
            </a:pPr>
            <a:r>
              <a:rPr lang="en-US" sz="3100" dirty="0">
                <a:latin typeface="Times New Roman" panose="02020603050405020304" pitchFamily="18" charset="0"/>
                <a:ea typeface="Times New Roman" panose="02020603050405020304" pitchFamily="18" charset="0"/>
              </a:rPr>
              <a:t>Importantly, except where an LLC has converted to be a C Corporation, the $75 MLN figure is not based on fair market value, but instead based on cash plus the adjusted basis of the company’s assets.</a:t>
            </a:r>
          </a:p>
          <a:p>
            <a:pPr lvl="2">
              <a:lnSpc>
                <a:spcPct val="120000"/>
              </a:lnSpc>
              <a:spcBef>
                <a:spcPts val="0"/>
              </a:spcBef>
              <a:spcAft>
                <a:spcPts val="1200"/>
              </a:spcAft>
              <a:buFontTx/>
              <a:buChar char="-"/>
            </a:pPr>
            <a:r>
              <a:rPr lang="en-US" sz="3100" dirty="0">
                <a:latin typeface="Times New Roman" panose="02020603050405020304" pitchFamily="18" charset="0"/>
                <a:ea typeface="Times New Roman" panose="02020603050405020304" pitchFamily="18" charset="0"/>
              </a:rPr>
              <a:t>The $75 MLN figure also does not include self-created intangible assets such as goodwill.</a:t>
            </a:r>
          </a:p>
          <a:p>
            <a:pPr lvl="3">
              <a:lnSpc>
                <a:spcPct val="120000"/>
              </a:lnSpc>
              <a:spcBef>
                <a:spcPts val="0"/>
              </a:spcBef>
              <a:spcAft>
                <a:spcPts val="1200"/>
              </a:spcAft>
              <a:buFontTx/>
              <a:buChar char="-"/>
            </a:pPr>
            <a:endParaRPr lang="en-US" sz="2900"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0EE9CC0F-7690-340E-774A-0C79235FE478}"/>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400347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54096-575F-3A49-F13D-719D1159B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D2B9D-8851-2FA8-F09B-102A3CA0BA5F}"/>
              </a:ext>
            </a:extLst>
          </p:cNvPr>
          <p:cNvSpPr>
            <a:spLocks noGrp="1"/>
          </p:cNvSpPr>
          <p:nvPr>
            <p:ph type="title"/>
          </p:nvPr>
        </p:nvSpPr>
        <p:spPr>
          <a:xfrm>
            <a:off x="420623" y="914400"/>
            <a:ext cx="11274553" cy="716280"/>
          </a:xfrm>
        </p:spPr>
        <p:txBody>
          <a:bodyPr>
            <a:noAutofit/>
          </a:bodyPr>
          <a:lstStyle/>
          <a:p>
            <a:br>
              <a:rPr lang="en-US" sz="2400" dirty="0"/>
            </a:br>
            <a:r>
              <a:rPr lang="en-US" sz="2800" dirty="0"/>
              <a:t>Section 1202 Qualified Small Business Stock</a:t>
            </a:r>
            <a:br>
              <a:rPr lang="en-US" sz="2400" dirty="0"/>
            </a:br>
            <a:endParaRPr lang="en-US" sz="2400" dirty="0"/>
          </a:p>
        </p:txBody>
      </p:sp>
      <p:sp>
        <p:nvSpPr>
          <p:cNvPr id="3" name="Content Placeholder 2">
            <a:extLst>
              <a:ext uri="{FF2B5EF4-FFF2-40B4-BE49-F238E27FC236}">
                <a16:creationId xmlns:a16="http://schemas.microsoft.com/office/drawing/2014/main" id="{417A1354-0F66-B5F0-294A-EA0023BEA409}"/>
              </a:ext>
            </a:extLst>
          </p:cNvPr>
          <p:cNvSpPr>
            <a:spLocks noGrp="1"/>
          </p:cNvSpPr>
          <p:nvPr>
            <p:ph idx="1"/>
          </p:nvPr>
        </p:nvSpPr>
        <p:spPr>
          <a:xfrm>
            <a:off x="490727" y="1524000"/>
            <a:ext cx="11274554" cy="4343400"/>
          </a:xfrm>
        </p:spPr>
        <p:txBody>
          <a:bodyPr vert="horz" lIns="0" tIns="0" rIns="0" bIns="0" rtlCol="0" anchor="t">
            <a:normAutofit fontScale="92500" lnSpcReduction="20000"/>
          </a:bodyPr>
          <a:lstStyle/>
          <a:p>
            <a:endParaRPr lang="en-US" dirty="0"/>
          </a:p>
          <a:p>
            <a:pPr marL="457200" lvl="1" indent="0">
              <a:lnSpc>
                <a:spcPct val="120000"/>
              </a:lnSpc>
              <a:spcBef>
                <a:spcPts val="0"/>
              </a:spcBef>
              <a:spcAft>
                <a:spcPts val="1200"/>
              </a:spcAft>
              <a:buNone/>
            </a:pPr>
            <a:r>
              <a:rPr lang="en-US" sz="3300" dirty="0">
                <a:latin typeface="Times New Roman" panose="02020603050405020304" pitchFamily="18" charset="0"/>
                <a:ea typeface="Times New Roman" panose="02020603050405020304" pitchFamily="18" charset="0"/>
              </a:rPr>
              <a:t>3.	In addition, OB3 increased the “Per Taxpayer Limitation” within the “Per-Issuer Limitation” from $10 MLN to $15 MLN subject to inflation adjustments after 2026.</a:t>
            </a:r>
          </a:p>
          <a:p>
            <a:pPr lvl="2">
              <a:lnSpc>
                <a:spcPct val="120000"/>
              </a:lnSpc>
              <a:spcBef>
                <a:spcPts val="0"/>
              </a:spcBef>
              <a:spcAft>
                <a:spcPts val="1200"/>
              </a:spcAft>
              <a:buFontTx/>
              <a:buChar char="-"/>
            </a:pPr>
            <a:r>
              <a:rPr lang="en-US" sz="2900" dirty="0">
                <a:latin typeface="Times New Roman" panose="02020603050405020304" pitchFamily="18" charset="0"/>
                <a:ea typeface="Times New Roman" panose="02020603050405020304" pitchFamily="18" charset="0"/>
              </a:rPr>
              <a:t>Note that, if greater, the amount of the exclusion can instead be ten times basis.</a:t>
            </a:r>
          </a:p>
          <a:p>
            <a:pPr lvl="2">
              <a:lnSpc>
                <a:spcPct val="120000"/>
              </a:lnSpc>
              <a:spcBef>
                <a:spcPts val="0"/>
              </a:spcBef>
              <a:spcAft>
                <a:spcPts val="1200"/>
              </a:spcAft>
              <a:buFontTx/>
              <a:buChar char="-"/>
            </a:pPr>
            <a:r>
              <a:rPr lang="en-US" sz="2900" dirty="0">
                <a:latin typeface="Times New Roman" panose="02020603050405020304" pitchFamily="18" charset="0"/>
                <a:ea typeface="Times New Roman" panose="02020603050405020304" pitchFamily="18" charset="0"/>
              </a:rPr>
              <a:t>Thus, under OB3, the maximum potential exclusion is now increased to $75 MLN times 10, or $750 MLN.</a:t>
            </a:r>
          </a:p>
          <a:p>
            <a:pPr lvl="2">
              <a:lnSpc>
                <a:spcPct val="120000"/>
              </a:lnSpc>
              <a:spcBef>
                <a:spcPts val="0"/>
              </a:spcBef>
              <a:spcAft>
                <a:spcPts val="1200"/>
              </a:spcAft>
              <a:buFontTx/>
              <a:buChar char="-"/>
            </a:pPr>
            <a:r>
              <a:rPr lang="en-US" sz="2900" dirty="0">
                <a:latin typeface="Times New Roman" panose="02020603050405020304" pitchFamily="18" charset="0"/>
                <a:ea typeface="Times New Roman" panose="02020603050405020304" pitchFamily="18" charset="0"/>
              </a:rPr>
              <a:t>The use of multiple </a:t>
            </a:r>
            <a:r>
              <a:rPr lang="en-US" sz="2900" dirty="0" err="1">
                <a:latin typeface="Times New Roman" panose="02020603050405020304" pitchFamily="18" charset="0"/>
                <a:ea typeface="Times New Roman" panose="02020603050405020304" pitchFamily="18" charset="0"/>
              </a:rPr>
              <a:t>nongrantor</a:t>
            </a:r>
            <a:r>
              <a:rPr lang="en-US" sz="2900" dirty="0">
                <a:latin typeface="Times New Roman" panose="02020603050405020304" pitchFamily="18" charset="0"/>
                <a:ea typeface="Times New Roman" panose="02020603050405020304" pitchFamily="18" charset="0"/>
              </a:rPr>
              <a:t> trusts can further multiply this amount.</a:t>
            </a:r>
          </a:p>
        </p:txBody>
      </p:sp>
      <p:sp>
        <p:nvSpPr>
          <p:cNvPr id="4" name="Text Placeholder 3">
            <a:extLst>
              <a:ext uri="{FF2B5EF4-FFF2-40B4-BE49-F238E27FC236}">
                <a16:creationId xmlns:a16="http://schemas.microsoft.com/office/drawing/2014/main" id="{0CFA81D8-926E-F690-6C74-F74B4B2B3A4E}"/>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40121967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6B230-97AB-5D97-8EFF-3D56ECE77C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7D11C2-82B8-F4D5-8573-8227C2EA3687}"/>
              </a:ext>
            </a:extLst>
          </p:cNvPr>
          <p:cNvSpPr>
            <a:spLocks noGrp="1"/>
          </p:cNvSpPr>
          <p:nvPr>
            <p:ph type="title"/>
          </p:nvPr>
        </p:nvSpPr>
        <p:spPr>
          <a:xfrm>
            <a:off x="420623" y="914400"/>
            <a:ext cx="11274553" cy="716280"/>
          </a:xfrm>
        </p:spPr>
        <p:txBody>
          <a:bodyPr>
            <a:noAutofit/>
          </a:bodyPr>
          <a:lstStyle/>
          <a:p>
            <a:r>
              <a:rPr lang="en-US" sz="2400" dirty="0"/>
              <a:t>Qualified Opportunity Zone Funds</a:t>
            </a:r>
            <a:br>
              <a:rPr lang="en-US" sz="2400" dirty="0"/>
            </a:br>
            <a:r>
              <a:rPr lang="en-US" sz="2400" dirty="0">
                <a:solidFill>
                  <a:srgbClr val="C00000"/>
                </a:solidFill>
              </a:rPr>
              <a:t>New “Tranche 2” starts on January 1, 2027 under the OBBBA</a:t>
            </a:r>
            <a:endParaRPr lang="en-US" sz="2400" dirty="0"/>
          </a:p>
        </p:txBody>
      </p:sp>
      <p:sp>
        <p:nvSpPr>
          <p:cNvPr id="3" name="Content Placeholder 2">
            <a:extLst>
              <a:ext uri="{FF2B5EF4-FFF2-40B4-BE49-F238E27FC236}">
                <a16:creationId xmlns:a16="http://schemas.microsoft.com/office/drawing/2014/main" id="{74581C0D-5009-108E-7632-710BD68B0912}"/>
              </a:ext>
            </a:extLst>
          </p:cNvPr>
          <p:cNvSpPr>
            <a:spLocks noGrp="1"/>
          </p:cNvSpPr>
          <p:nvPr>
            <p:ph idx="1"/>
          </p:nvPr>
        </p:nvSpPr>
        <p:spPr>
          <a:xfrm>
            <a:off x="490727" y="1524000"/>
            <a:ext cx="11274554" cy="4343400"/>
          </a:xfrm>
        </p:spPr>
        <p:txBody>
          <a:bodyPr vert="horz" lIns="0" tIns="0" rIns="0" bIns="0" rtlCol="0" anchor="t">
            <a:normAutofit/>
          </a:bodyPr>
          <a:lstStyle/>
          <a:p>
            <a:endParaRPr lang="en-US" dirty="0"/>
          </a:p>
          <a:p>
            <a:r>
              <a:rPr lang="en-US" sz="2400" dirty="0">
                <a:latin typeface="Times New Roman" panose="02020603050405020304" pitchFamily="18" charset="0"/>
                <a:ea typeface="Times New Roman" panose="02020603050405020304" pitchFamily="18" charset="0"/>
              </a:rPr>
              <a:t>The OBBBA includes provisions that establish a “second tranche” for the qualified opportunity zone (“QOZ”) and qualified opportunity fund (“QOF”) program that generally applies beginning on January 1, 2027.</a:t>
            </a:r>
            <a:endParaRPr lang="en-US" sz="2400" dirty="0"/>
          </a:p>
          <a:p>
            <a:r>
              <a:rPr lang="en-US" sz="2400" dirty="0">
                <a:latin typeface="Times New Roman" panose="02020603050405020304" pitchFamily="18" charset="0"/>
                <a:ea typeface="Times New Roman" panose="02020603050405020304" pitchFamily="18" charset="0"/>
              </a:rPr>
              <a:t>This “second tranche” picks up following the conclusion of the initial QOZ / QOF program on December 31, 2026, which date marks the end of the original program’s investment period and the date when deferred gain is recognized under current law (the “2017 Tax Cuts and Jobs Act”).</a:t>
            </a:r>
          </a:p>
        </p:txBody>
      </p:sp>
      <p:sp>
        <p:nvSpPr>
          <p:cNvPr id="4" name="Text Placeholder 3">
            <a:extLst>
              <a:ext uri="{FF2B5EF4-FFF2-40B4-BE49-F238E27FC236}">
                <a16:creationId xmlns:a16="http://schemas.microsoft.com/office/drawing/2014/main" id="{FFD29651-3345-6954-240F-F53FB26CD998}"/>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5852549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582B9-5397-9461-EA33-507846B82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77659-F32F-AD39-6CF4-4FC3DC6B4C43}"/>
              </a:ext>
            </a:extLst>
          </p:cNvPr>
          <p:cNvSpPr>
            <a:spLocks noGrp="1"/>
          </p:cNvSpPr>
          <p:nvPr>
            <p:ph type="title"/>
          </p:nvPr>
        </p:nvSpPr>
        <p:spPr>
          <a:xfrm>
            <a:off x="420623" y="914400"/>
            <a:ext cx="11274553" cy="716280"/>
          </a:xfrm>
        </p:spPr>
        <p:txBody>
          <a:bodyPr>
            <a:noAutofit/>
          </a:bodyPr>
          <a:lstStyle/>
          <a:p>
            <a:r>
              <a:rPr lang="en-US" sz="2400" dirty="0"/>
              <a:t>Qualified Opportunity Zone Funds</a:t>
            </a:r>
            <a:br>
              <a:rPr lang="en-US" sz="2400" dirty="0"/>
            </a:br>
            <a:r>
              <a:rPr lang="en-US" sz="2400" dirty="0">
                <a:solidFill>
                  <a:srgbClr val="C00000"/>
                </a:solidFill>
              </a:rPr>
              <a:t>New “Tranche 2” starts on January 1, 2027 under the OBBBA</a:t>
            </a:r>
            <a:endParaRPr lang="en-US" sz="2400" dirty="0"/>
          </a:p>
        </p:txBody>
      </p:sp>
      <p:sp>
        <p:nvSpPr>
          <p:cNvPr id="3" name="Content Placeholder 2">
            <a:extLst>
              <a:ext uri="{FF2B5EF4-FFF2-40B4-BE49-F238E27FC236}">
                <a16:creationId xmlns:a16="http://schemas.microsoft.com/office/drawing/2014/main" id="{A678A634-0173-7B46-25EC-D250DFAD06BD}"/>
              </a:ext>
            </a:extLst>
          </p:cNvPr>
          <p:cNvSpPr>
            <a:spLocks noGrp="1"/>
          </p:cNvSpPr>
          <p:nvPr>
            <p:ph idx="1"/>
          </p:nvPr>
        </p:nvSpPr>
        <p:spPr>
          <a:xfrm>
            <a:off x="490727" y="1524000"/>
            <a:ext cx="11274554" cy="4343400"/>
          </a:xfrm>
        </p:spPr>
        <p:txBody>
          <a:bodyPr vert="horz" lIns="0" tIns="0" rIns="0" bIns="0" rtlCol="0" anchor="t">
            <a:normAutofit lnSpcReduction="10000"/>
          </a:bodyPr>
          <a:lstStyle/>
          <a:p>
            <a:endParaRPr lang="en-US" dirty="0">
              <a:latin typeface="Times New Roman" panose="02020603050405020304" pitchFamily="18" charset="0"/>
              <a:ea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rPr>
              <a:t>Consider the principal features of the second tranche in the context of QOZ planning that implicates estate planning.  </a:t>
            </a:r>
          </a:p>
          <a:p>
            <a:r>
              <a:rPr lang="en-US" sz="2400" dirty="0">
                <a:latin typeface="Times New Roman" panose="02020603050405020304" pitchFamily="18" charset="0"/>
                <a:ea typeface="Times New Roman" panose="02020603050405020304" pitchFamily="18" charset="0"/>
              </a:rPr>
              <a:t>As further discussed, many of the estate planning-specific rules in the context of QOZs and QOFs under the 2017 Tax Cuts and Jobs Act are effectively unchanged under the OBBBA.  </a:t>
            </a:r>
          </a:p>
          <a:p>
            <a:r>
              <a:rPr lang="en-US" sz="2400" dirty="0">
                <a:latin typeface="Times New Roman" panose="02020603050405020304" pitchFamily="18" charset="0"/>
                <a:ea typeface="Times New Roman" panose="02020603050405020304" pitchFamily="18" charset="0"/>
              </a:rPr>
              <a:t>Accordingly, careful identification of interests in QOFs – and planning with QOF interests – continues to be required.  </a:t>
            </a:r>
          </a:p>
          <a:p>
            <a:r>
              <a:rPr lang="en-US" sz="2400" dirty="0">
                <a:latin typeface="Times New Roman" panose="02020603050405020304" pitchFamily="18" charset="0"/>
                <a:ea typeface="Times New Roman" panose="02020603050405020304" pitchFamily="18" charset="0"/>
              </a:rPr>
              <a:t>In addition, investors in QOFs under the 2017 Tax Cuts and Jobs Act need to be mindful of the upcoming inclusion event date of December 31, 2026, and carefully consider their liquidity needs to fund the deferred capital gains tax liability that will soon be coming due as a result of this upcoming gain recognition date.</a:t>
            </a:r>
          </a:p>
        </p:txBody>
      </p:sp>
      <p:sp>
        <p:nvSpPr>
          <p:cNvPr id="4" name="Text Placeholder 3">
            <a:extLst>
              <a:ext uri="{FF2B5EF4-FFF2-40B4-BE49-F238E27FC236}">
                <a16:creationId xmlns:a16="http://schemas.microsoft.com/office/drawing/2014/main" id="{D7A7729D-79CC-1591-4CF8-357EDAB51A05}"/>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9605705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D1C69-54D9-EC68-BB16-71FE690F0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97BD0-B9F8-4B17-DD91-D9EB09C3D17C}"/>
              </a:ext>
            </a:extLst>
          </p:cNvPr>
          <p:cNvSpPr>
            <a:spLocks noGrp="1"/>
          </p:cNvSpPr>
          <p:nvPr>
            <p:ph type="title"/>
          </p:nvPr>
        </p:nvSpPr>
        <p:spPr>
          <a:xfrm>
            <a:off x="420623" y="914400"/>
            <a:ext cx="11274553" cy="716280"/>
          </a:xfrm>
        </p:spPr>
        <p:txBody>
          <a:bodyPr>
            <a:noAutofit/>
          </a:bodyPr>
          <a:lstStyle/>
          <a:p>
            <a:r>
              <a:rPr lang="en-US" sz="2400" dirty="0"/>
              <a:t>Qualified Opportunity Zone Funds</a:t>
            </a:r>
            <a:br>
              <a:rPr lang="en-US" sz="2400" dirty="0"/>
            </a:br>
            <a:r>
              <a:rPr lang="en-US" sz="2400" dirty="0">
                <a:solidFill>
                  <a:srgbClr val="C00000"/>
                </a:solidFill>
              </a:rPr>
              <a:t>Overview under 2017 TCJA</a:t>
            </a:r>
            <a:endParaRPr lang="en-US" sz="2400" dirty="0"/>
          </a:p>
        </p:txBody>
      </p:sp>
      <p:sp>
        <p:nvSpPr>
          <p:cNvPr id="3" name="Content Placeholder 2">
            <a:extLst>
              <a:ext uri="{FF2B5EF4-FFF2-40B4-BE49-F238E27FC236}">
                <a16:creationId xmlns:a16="http://schemas.microsoft.com/office/drawing/2014/main" id="{132E1342-1660-835A-8F82-17E4588F2870}"/>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r>
              <a:rPr lang="en-US" dirty="0"/>
              <a:t>The 2017 Tax Cuts and Jobs Act included a new tax incentive provision that was intended to promote investment in economically-distressed communities, referred to as “Opportunity Zones.”  Through this program, investors can achieve the following three significant tax benefits:</a:t>
            </a:r>
          </a:p>
          <a:p>
            <a:pPr marL="800100" lvl="1" indent="-342900">
              <a:buFont typeface="+mj-lt"/>
              <a:buAutoNum type="arabicPeriod"/>
            </a:pPr>
            <a:r>
              <a:rPr lang="en-US" dirty="0"/>
              <a:t>The </a:t>
            </a:r>
            <a:r>
              <a:rPr lang="en-US" b="1" dirty="0">
                <a:solidFill>
                  <a:srgbClr val="EB212E"/>
                </a:solidFill>
              </a:rPr>
              <a:t>deferral of gain </a:t>
            </a:r>
            <a:r>
              <a:rPr lang="en-US" dirty="0"/>
              <a:t>on the disposition of property to an unrelated person until the earlier of the date on which the subsequent investment is sold or exchanged, or December 31, 2026, so long as the gain is reinvested in a “Qualified Opportunity Fund” within 180 days (or 180 deemed days) of the property’s disposition;</a:t>
            </a:r>
          </a:p>
          <a:p>
            <a:pPr marL="800100" lvl="1" indent="-342900">
              <a:buFont typeface="+mj-lt"/>
              <a:buAutoNum type="arabicPeriod"/>
            </a:pPr>
            <a:r>
              <a:rPr lang="en-US" dirty="0"/>
              <a:t>The </a:t>
            </a:r>
            <a:r>
              <a:rPr lang="en-US" b="1" dirty="0">
                <a:solidFill>
                  <a:srgbClr val="1092B4"/>
                </a:solidFill>
              </a:rPr>
              <a:t>elimination of up to 15% of the gain </a:t>
            </a:r>
            <a:r>
              <a:rPr lang="en-US" dirty="0"/>
              <a:t>that has been reinvested in a “Qualified Opportunity Fund” provided that certain holding period requirements are met; and</a:t>
            </a:r>
          </a:p>
          <a:p>
            <a:pPr marL="800100" lvl="1" indent="-342900">
              <a:buFont typeface="+mj-lt"/>
              <a:buAutoNum type="arabicPeriod"/>
            </a:pPr>
            <a:r>
              <a:rPr lang="en-US" dirty="0"/>
              <a:t>The </a:t>
            </a:r>
            <a:r>
              <a:rPr lang="en-US" b="1" dirty="0">
                <a:solidFill>
                  <a:srgbClr val="1F9344"/>
                </a:solidFill>
              </a:rPr>
              <a:t>potential elimination of tax on gains associated with the appreciation </a:t>
            </a:r>
            <a:r>
              <a:rPr lang="en-US" dirty="0"/>
              <a:t>in the value of a Qualified Opportunity Fund, provided that the investment in the Qualified Opportunity Fund is held for at least ten years.</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F3498D6F-B672-95FA-B3CA-3CC8C0ED170D}"/>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538451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BCDF7-7F9D-914E-F966-68E933230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390D6-D692-C638-D366-F987CA6A5BF1}"/>
              </a:ext>
            </a:extLst>
          </p:cNvPr>
          <p:cNvSpPr>
            <a:spLocks noGrp="1"/>
          </p:cNvSpPr>
          <p:nvPr>
            <p:ph type="title"/>
          </p:nvPr>
        </p:nvSpPr>
        <p:spPr>
          <a:xfrm>
            <a:off x="420623" y="914400"/>
            <a:ext cx="11274553" cy="716280"/>
          </a:xfrm>
        </p:spPr>
        <p:txBody>
          <a:bodyPr>
            <a:noAutofit/>
          </a:bodyPr>
          <a:lstStyle/>
          <a:p>
            <a:br>
              <a:rPr lang="en-US" sz="2400" dirty="0"/>
            </a:br>
            <a:r>
              <a:rPr lang="en-US" sz="2400" dirty="0"/>
              <a:t>Opportunity Zones</a:t>
            </a:r>
          </a:p>
        </p:txBody>
      </p:sp>
      <p:sp>
        <p:nvSpPr>
          <p:cNvPr id="3" name="Content Placeholder 2">
            <a:extLst>
              <a:ext uri="{FF2B5EF4-FFF2-40B4-BE49-F238E27FC236}">
                <a16:creationId xmlns:a16="http://schemas.microsoft.com/office/drawing/2014/main" id="{DCB46C20-A0EE-E771-4AFE-2D02C6491759}"/>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r>
              <a:rPr lang="en-US" dirty="0"/>
              <a:t>An Opportunity Zone is an economically-distressed community where new investments, under certain conditions, may be eligible for preferential tax treatment.</a:t>
            </a:r>
          </a:p>
          <a:p>
            <a:r>
              <a:rPr lang="en-US" dirty="0"/>
              <a:t>Localities qualify as Opportunity Zones if they have been nominated for that designation by the state and that nomination has been certified by the Internal Revenue Service (IRS).</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24B173AD-4866-2039-DC26-F410B41F1905}"/>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8314104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9008B-407B-591A-C489-0029AC02AF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8C44D1-AA44-942A-9414-B09AFA39204A}"/>
              </a:ext>
            </a:extLst>
          </p:cNvPr>
          <p:cNvSpPr>
            <a:spLocks noGrp="1"/>
          </p:cNvSpPr>
          <p:nvPr>
            <p:ph type="title"/>
          </p:nvPr>
        </p:nvSpPr>
        <p:spPr>
          <a:xfrm>
            <a:off x="420623" y="914400"/>
            <a:ext cx="11274553" cy="716280"/>
          </a:xfrm>
        </p:spPr>
        <p:txBody>
          <a:bodyPr>
            <a:noAutofit/>
          </a:bodyPr>
          <a:lstStyle/>
          <a:p>
            <a:br>
              <a:rPr lang="en-US" sz="2400" dirty="0"/>
            </a:br>
            <a:r>
              <a:rPr lang="en-US" sz="2400" dirty="0"/>
              <a:t>Qualified Opportunity Funds</a:t>
            </a:r>
          </a:p>
        </p:txBody>
      </p:sp>
      <p:sp>
        <p:nvSpPr>
          <p:cNvPr id="3" name="Content Placeholder 2">
            <a:extLst>
              <a:ext uri="{FF2B5EF4-FFF2-40B4-BE49-F238E27FC236}">
                <a16:creationId xmlns:a16="http://schemas.microsoft.com/office/drawing/2014/main" id="{83496E77-DF71-91D0-03EE-77FD05CD24E2}"/>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r>
              <a:rPr lang="en-US" dirty="0"/>
              <a:t>A Qualified Opportunity Fund, in turn, is an investment vehicle that is established as either a domestic partnership or a domestic corporation for the purpose of investing in eligible property that is located in an Opportunity Zone and uses investor gains from prior investments as a funding mechanism.  </a:t>
            </a:r>
          </a:p>
          <a:p>
            <a:r>
              <a:rPr lang="en-US" altLang="en-US" dirty="0"/>
              <a:t>To become a Qualified Opportunity Fund, the entity self-certifies itself by attaching Form 8996 to the entity’s timely filed federal income tax return for the taxable year taking into account extensions.</a:t>
            </a:r>
          </a:p>
          <a:p>
            <a:r>
              <a:rPr lang="en-US" altLang="en-US" dirty="0"/>
              <a:t>The entity must meet certain requirements, in particular a general requirement that at least 90% of its assets be “qualified opportunity zone property” used within an Opportunity Zone, but no approval or action by the IRS is required.</a:t>
            </a:r>
            <a:endParaRPr lang="en-US" dirty="0"/>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6FC5004E-23AB-9092-4B67-7E3A75AC59FF}"/>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470497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C61CA-C7D4-FF15-303C-12EB3CFD7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0C970D-3A15-D54C-7B1C-7C53F16109CA}"/>
              </a:ext>
            </a:extLst>
          </p:cNvPr>
          <p:cNvSpPr>
            <a:spLocks noGrp="1"/>
          </p:cNvSpPr>
          <p:nvPr>
            <p:ph type="title"/>
          </p:nvPr>
        </p:nvSpPr>
        <p:spPr/>
        <p:txBody>
          <a:bodyPr>
            <a:normAutofit fontScale="90000"/>
          </a:bodyPr>
          <a:lstStyle/>
          <a:p>
            <a:r>
              <a:rPr lang="en-US" dirty="0"/>
              <a:t>New York State Estate Tax</a:t>
            </a:r>
            <a:br>
              <a:rPr lang="en-US" dirty="0"/>
            </a:br>
            <a:endParaRPr lang="en-US" dirty="0"/>
          </a:p>
        </p:txBody>
      </p:sp>
      <p:sp>
        <p:nvSpPr>
          <p:cNvPr id="3" name="Content Placeholder 2">
            <a:extLst>
              <a:ext uri="{FF2B5EF4-FFF2-40B4-BE49-F238E27FC236}">
                <a16:creationId xmlns:a16="http://schemas.microsoft.com/office/drawing/2014/main" id="{E22EB273-8E5B-A7BD-809B-F3E13115115A}"/>
              </a:ext>
            </a:extLst>
          </p:cNvPr>
          <p:cNvSpPr>
            <a:spLocks noGrp="1"/>
          </p:cNvSpPr>
          <p:nvPr>
            <p:ph idx="1"/>
          </p:nvPr>
        </p:nvSpPr>
        <p:spPr>
          <a:xfrm>
            <a:off x="457198" y="1981201"/>
            <a:ext cx="11274554" cy="4284133"/>
          </a:xfrm>
        </p:spPr>
        <p:txBody>
          <a:bodyPr vert="horz" lIns="0" tIns="0" rIns="0" bIns="0" rtlCol="0" anchor="t">
            <a:noAutofit/>
          </a:bodyPr>
          <a:lstStyle/>
          <a:p>
            <a:r>
              <a:rPr lang="en-US" sz="2400" dirty="0"/>
              <a:t>$7,350,000 New York State estate tax exemption in 2026</a:t>
            </a:r>
          </a:p>
          <a:p>
            <a:r>
              <a:rPr lang="en-US" sz="2400" dirty="0"/>
              <a:t>Watch out for the </a:t>
            </a:r>
            <a:r>
              <a:rPr lang="en-US" sz="2400" b="1" i="1" dirty="0">
                <a:solidFill>
                  <a:srgbClr val="C00000"/>
                </a:solidFill>
              </a:rPr>
              <a:t>New York State estate tax cliff</a:t>
            </a:r>
            <a:r>
              <a:rPr lang="en-US" sz="2400" dirty="0"/>
              <a:t>, which on a hyper-accelerated basis completely eliminates the NYS estate tax exemption at 5% above the NYS estate tax exemption amount ($7,717,500 in 2026)</a:t>
            </a:r>
          </a:p>
          <a:p>
            <a:r>
              <a:rPr lang="en-US" sz="2400" dirty="0"/>
              <a:t>Consider techniques to reduce the New York taxable estate</a:t>
            </a:r>
          </a:p>
          <a:p>
            <a:pPr lvl="1"/>
            <a:r>
              <a:rPr lang="en-US" sz="2000" dirty="0"/>
              <a:t>Moving out of New York State</a:t>
            </a:r>
          </a:p>
          <a:p>
            <a:pPr lvl="1"/>
            <a:r>
              <a:rPr lang="en-US" sz="2000" dirty="0"/>
              <a:t>Transform New York assets into non-NY situs property (</a:t>
            </a:r>
            <a:r>
              <a:rPr lang="en-US" sz="2000" i="1" dirty="0"/>
              <a:t>e.g.</a:t>
            </a:r>
            <a:r>
              <a:rPr lang="en-US" sz="2000" dirty="0"/>
              <a:t>, buy real estate and own tangible personal property outside of New York State)</a:t>
            </a:r>
          </a:p>
          <a:p>
            <a:pPr lvl="1"/>
            <a:r>
              <a:rPr lang="en-US" sz="2000" dirty="0"/>
              <a:t>Make taxable gifts and survive such gifts by 3 years</a:t>
            </a:r>
          </a:p>
          <a:p>
            <a:pPr>
              <a:buFontTx/>
              <a:buChar char="-"/>
            </a:pPr>
            <a:endParaRPr lang="en-US" sz="2800" dirty="0">
              <a:latin typeface="Times New Roman" panose="02020603050405020304" pitchFamily="18" charset="0"/>
              <a:ea typeface="Times New Roman" panose="02020603050405020304" pitchFamily="18" charset="0"/>
            </a:endParaRPr>
          </a:p>
          <a:p>
            <a:pPr>
              <a:buFontTx/>
              <a:buChar char="-"/>
            </a:pPr>
            <a:endParaRPr lang="en-US" sz="2800" dirty="0">
              <a:latin typeface="Times New Roman" panose="02020603050405020304" pitchFamily="18" charset="0"/>
              <a:ea typeface="Times New Roman" panose="02020603050405020304" pitchFamily="18" charset="0"/>
            </a:endParaRPr>
          </a:p>
          <a:p>
            <a:pPr marL="0" indent="0">
              <a:buNone/>
            </a:pPr>
            <a:endParaRPr lang="en-US" sz="2800" dirty="0"/>
          </a:p>
          <a:p>
            <a:pPr marL="457200" indent="-457200">
              <a:buAutoNum type="arabicPeriod"/>
            </a:pPr>
            <a:endParaRPr lang="en-US" sz="1400" b="1" dirty="0"/>
          </a:p>
        </p:txBody>
      </p:sp>
      <p:sp>
        <p:nvSpPr>
          <p:cNvPr id="6" name="Rectangle 3">
            <a:extLst>
              <a:ext uri="{FF2B5EF4-FFF2-40B4-BE49-F238E27FC236}">
                <a16:creationId xmlns:a16="http://schemas.microsoft.com/office/drawing/2014/main" id="{8F97E63B-40D7-3A4B-090D-6B013981616C}"/>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63661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64B2D-38A7-4F95-4AAB-219BADC48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D15DC-88E7-5ADD-3698-109B586C0630}"/>
              </a:ext>
            </a:extLst>
          </p:cNvPr>
          <p:cNvSpPr>
            <a:spLocks noGrp="1"/>
          </p:cNvSpPr>
          <p:nvPr>
            <p:ph type="title"/>
          </p:nvPr>
        </p:nvSpPr>
        <p:spPr>
          <a:xfrm>
            <a:off x="420623" y="914400"/>
            <a:ext cx="11274553" cy="716280"/>
          </a:xfrm>
        </p:spPr>
        <p:txBody>
          <a:bodyPr>
            <a:noAutofit/>
          </a:bodyPr>
          <a:lstStyle/>
          <a:p>
            <a:r>
              <a:rPr lang="en-US" altLang="en-US" sz="2400" dirty="0"/>
              <a:t>Deferral of Gain Through Timely Reinvestment in QOF and Possible Exclusion from Income of a Portion of It</a:t>
            </a:r>
            <a:endParaRPr lang="en-US" sz="2400" dirty="0"/>
          </a:p>
        </p:txBody>
      </p:sp>
      <p:sp>
        <p:nvSpPr>
          <p:cNvPr id="3" name="Content Placeholder 2">
            <a:extLst>
              <a:ext uri="{FF2B5EF4-FFF2-40B4-BE49-F238E27FC236}">
                <a16:creationId xmlns:a16="http://schemas.microsoft.com/office/drawing/2014/main" id="{1F819205-32F8-E83B-B6CE-8382A8AB7812}"/>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r>
              <a:rPr lang="en-US" sz="2000" dirty="0"/>
              <a:t>To qualify for these tax benefits, the investor’s reinvestment in the Qualified Opportunity Fund must occur during the 180-day period beginning on the date of the sale.  </a:t>
            </a:r>
          </a:p>
          <a:p>
            <a:pPr lvl="1"/>
            <a:r>
              <a:rPr lang="en-US" dirty="0"/>
              <a:t>Special timing rules apply to, among other things, certain gains from REITs, partnerships and other flow-through entities. </a:t>
            </a:r>
          </a:p>
          <a:p>
            <a:r>
              <a:rPr lang="en-US" sz="2000" dirty="0"/>
              <a:t>Under IRC section 1400Z-2(a)(2), the taxpayer may elect to defer the tax on some or all of that gain.  </a:t>
            </a:r>
          </a:p>
          <a:p>
            <a:r>
              <a:rPr lang="en-US" sz="2000" dirty="0"/>
              <a:t>If, during the 180-day period, the taxpayer invests in one or more Qualified Opportunity Funds an amount that was less than the taxpayer’s entire gain, the taxpayer may still elect to defer paying tax on the portion of the gain invested in the Qualified Opportunity Fund.  </a:t>
            </a:r>
          </a:p>
          <a:p>
            <a:r>
              <a:rPr lang="en-US" sz="2000" dirty="0"/>
              <a:t>If, in contrast, an amount in excess of the taxpayer’s gain is transferred to the fund (a so-called “investment with mixed funds”), the taxpayer is treated, for tax purposes, as having made two separate investments — one that only includes amounts as to which the investor’s deferral election is made, and a separate investment consisting of other amounts.</a:t>
            </a:r>
          </a:p>
          <a:p>
            <a:pPr marL="0" indent="0">
              <a:buNone/>
            </a:pPr>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4F2C70BC-112F-9786-351A-EABB22DCF2AA}"/>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22588320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53F26-36A8-A6EA-F1C4-B45EB8CFB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7C9944-EB9E-7CEB-3F08-B871AE5B649C}"/>
              </a:ext>
            </a:extLst>
          </p:cNvPr>
          <p:cNvSpPr>
            <a:spLocks noGrp="1"/>
          </p:cNvSpPr>
          <p:nvPr>
            <p:ph type="title"/>
          </p:nvPr>
        </p:nvSpPr>
        <p:spPr>
          <a:xfrm>
            <a:off x="420623" y="914400"/>
            <a:ext cx="11274553" cy="716280"/>
          </a:xfrm>
        </p:spPr>
        <p:txBody>
          <a:bodyPr>
            <a:noAutofit/>
          </a:bodyPr>
          <a:lstStyle/>
          <a:p>
            <a:r>
              <a:rPr lang="en-US" altLang="en-US" sz="2400" dirty="0"/>
              <a:t>Deferral of Gain Through Timely Reinvestment in QOF and Possible Exclusion from Income of a Portion of It</a:t>
            </a:r>
            <a:endParaRPr lang="en-US" sz="2400" dirty="0"/>
          </a:p>
        </p:txBody>
      </p:sp>
      <p:sp>
        <p:nvSpPr>
          <p:cNvPr id="3" name="Content Placeholder 2">
            <a:extLst>
              <a:ext uri="{FF2B5EF4-FFF2-40B4-BE49-F238E27FC236}">
                <a16:creationId xmlns:a16="http://schemas.microsoft.com/office/drawing/2014/main" id="{2DDFB61D-10C2-4BC2-806E-ED804446DBB0}"/>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r>
              <a:rPr lang="en-US" dirty="0"/>
              <a:t>Importantly, the law requires only that the </a:t>
            </a:r>
            <a:r>
              <a:rPr lang="en-US" b="1" i="1" dirty="0"/>
              <a:t>gain</a:t>
            </a:r>
            <a:r>
              <a:rPr lang="en-US" dirty="0"/>
              <a:t> be reinvested in the Qualified Opportunity Fund, and not the total sales proceeds. </a:t>
            </a:r>
          </a:p>
          <a:p>
            <a:pPr lvl="1"/>
            <a:r>
              <a:rPr lang="en-US" dirty="0"/>
              <a:t>The Final Regulations that were issued in 2019 (the “Final Regulations”, available at </a:t>
            </a:r>
            <a:r>
              <a:rPr lang="en-US" sz="2000" b="1" dirty="0">
                <a:solidFill>
                  <a:srgbClr val="0070C0"/>
                </a:solidFill>
                <a:hlinkClick r:id="rId2">
                  <a:extLst>
                    <a:ext uri="{A12FA001-AC4F-418D-AE19-62706E023703}">
                      <ahyp:hlinkClr xmlns:ahyp="http://schemas.microsoft.com/office/drawing/2018/hyperlinkcolor" val="tx"/>
                    </a:ext>
                  </a:extLst>
                </a:hlinkClick>
              </a:rPr>
              <a:t>TD 9889</a:t>
            </a:r>
            <a:r>
              <a:rPr lang="en-US" dirty="0"/>
              <a:t>) clarified that, in general, only capital gains are eligible to be invested in a Qualified Opportunity Fund</a:t>
            </a:r>
          </a:p>
          <a:p>
            <a:r>
              <a:rPr lang="en-US" dirty="0"/>
              <a:t>In addition, in contrast to Section 1031 “like-kind” exchanges (another mechanism of gain deferral through reinvestment), in the Qualified Opportunity Funds context the cash from the sale does not need to be specifically tracked or escrowed.  </a:t>
            </a:r>
          </a:p>
          <a:p>
            <a:r>
              <a:rPr lang="en-US" dirty="0"/>
              <a:t>Instead, the requirement is merely that an amount of cash equal to the gain on the sale be reinvested in a Qualified Opportunity Fund within the relevant 180-day time period.</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D95D0C59-BF4C-ADC7-97F9-E97FF8DA462D}"/>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8312552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325D2-803E-9F18-A7CE-D94ED3B24F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8EED26-D2BB-BAAC-E8CB-F434D689A19B}"/>
              </a:ext>
            </a:extLst>
          </p:cNvPr>
          <p:cNvSpPr>
            <a:spLocks noGrp="1"/>
          </p:cNvSpPr>
          <p:nvPr>
            <p:ph type="title"/>
          </p:nvPr>
        </p:nvSpPr>
        <p:spPr>
          <a:xfrm>
            <a:off x="420623" y="914400"/>
            <a:ext cx="11274553" cy="716280"/>
          </a:xfrm>
        </p:spPr>
        <p:txBody>
          <a:bodyPr>
            <a:noAutofit/>
          </a:bodyPr>
          <a:lstStyle/>
          <a:p>
            <a:r>
              <a:rPr lang="en-US" altLang="en-US" sz="2400" dirty="0"/>
              <a:t>Deferral of Gain Through Timely Reinvestment in QOF and Possible Exclusion from Income of a Portion of It </a:t>
            </a:r>
            <a:endParaRPr lang="en-US" sz="2400" dirty="0"/>
          </a:p>
        </p:txBody>
      </p:sp>
      <p:sp>
        <p:nvSpPr>
          <p:cNvPr id="3" name="Content Placeholder 2">
            <a:extLst>
              <a:ext uri="{FF2B5EF4-FFF2-40B4-BE49-F238E27FC236}">
                <a16:creationId xmlns:a16="http://schemas.microsoft.com/office/drawing/2014/main" id="{FB1FF538-DFEF-1B44-8F96-75EF68B9337F}"/>
              </a:ext>
            </a:extLst>
          </p:cNvPr>
          <p:cNvSpPr>
            <a:spLocks noGrp="1"/>
          </p:cNvSpPr>
          <p:nvPr>
            <p:ph idx="1"/>
          </p:nvPr>
        </p:nvSpPr>
        <p:spPr>
          <a:xfrm>
            <a:off x="490727" y="1524000"/>
            <a:ext cx="11274554" cy="4343400"/>
          </a:xfrm>
        </p:spPr>
        <p:txBody>
          <a:bodyPr vert="horz" lIns="0" tIns="0" rIns="0" bIns="0" rtlCol="0" anchor="t">
            <a:normAutofit fontScale="92500"/>
          </a:bodyPr>
          <a:lstStyle/>
          <a:p>
            <a:pPr marL="0" indent="0">
              <a:buNone/>
            </a:pPr>
            <a:endParaRPr lang="en-US" dirty="0">
              <a:latin typeface="Times New Roman" panose="02020603050405020304" pitchFamily="18" charset="0"/>
              <a:ea typeface="Times New Roman" panose="02020603050405020304" pitchFamily="18" charset="0"/>
            </a:endParaRPr>
          </a:p>
          <a:p>
            <a:r>
              <a:rPr lang="en-US" altLang="en-US" sz="2400" dirty="0"/>
              <a:t>The taxpayer’s basis in the Qualified Opportunity Fund is initially zero, but will be increased by 10% of the deferred gain if the investment in the Qualified Opportunity Fund is held for 5 years, and increased by an additional 5% (to 15% of the deferred gain in total) if the investment in the Qualified Opportunity Fund is held for 7 years, in each case determined as of December 31, 2026.</a:t>
            </a:r>
          </a:p>
          <a:p>
            <a:r>
              <a:rPr lang="en-US" altLang="en-US" sz="2400" dirty="0"/>
              <a:t>Thus, through December 31, 2026, if a gain on the sale of property is timely reinvested in a Qualified Opportunity Fund, the taxpayer may be able to decrease the taxable portion of the originally deferred gain by 15% (via a corresponding basis step-up) if the investment in the Qualified Opportunity Fund is held for at least 7 years.  </a:t>
            </a:r>
          </a:p>
          <a:p>
            <a:r>
              <a:rPr lang="en-US" altLang="en-US" sz="2400" dirty="0"/>
              <a:t>The taxpayer makes an election to defer the gain, in whole or in part, when filing the tax return on which the tax on that gain would otherwise be due if it were not deferred.</a:t>
            </a:r>
          </a:p>
        </p:txBody>
      </p:sp>
      <p:sp>
        <p:nvSpPr>
          <p:cNvPr id="4" name="Text Placeholder 3">
            <a:extLst>
              <a:ext uri="{FF2B5EF4-FFF2-40B4-BE49-F238E27FC236}">
                <a16:creationId xmlns:a16="http://schemas.microsoft.com/office/drawing/2014/main" id="{B547F284-8A39-9CFE-4457-958744A3ABB8}"/>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29439617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0CC7E-45E5-4564-721E-16DE61D91A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4CBD2-168E-F0C5-F57F-221FE062DAA6}"/>
              </a:ext>
            </a:extLst>
          </p:cNvPr>
          <p:cNvSpPr>
            <a:spLocks noGrp="1"/>
          </p:cNvSpPr>
          <p:nvPr>
            <p:ph type="title"/>
          </p:nvPr>
        </p:nvSpPr>
        <p:spPr>
          <a:xfrm>
            <a:off x="420623" y="914400"/>
            <a:ext cx="11274553" cy="716280"/>
          </a:xfrm>
        </p:spPr>
        <p:txBody>
          <a:bodyPr>
            <a:noAutofit/>
          </a:bodyPr>
          <a:lstStyle/>
          <a:p>
            <a:r>
              <a:rPr lang="en-US" altLang="en-US" sz="2400" dirty="0"/>
              <a:t>Exclusion of Gain on Appreciation in the Value of QOF if Held for at Least 10 Years</a:t>
            </a:r>
            <a:endParaRPr lang="en-US" sz="2400" dirty="0"/>
          </a:p>
        </p:txBody>
      </p:sp>
      <p:sp>
        <p:nvSpPr>
          <p:cNvPr id="3" name="Content Placeholder 2">
            <a:extLst>
              <a:ext uri="{FF2B5EF4-FFF2-40B4-BE49-F238E27FC236}">
                <a16:creationId xmlns:a16="http://schemas.microsoft.com/office/drawing/2014/main" id="{0B350A89-4B74-F5AB-B574-1AAC30E84351}"/>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r>
              <a:rPr lang="en-US" altLang="en-US" dirty="0"/>
              <a:t>The tax incentives of this program go well beyond tax deferral (even putting aside the potential basis adjustments discussed above), as subsequent gain on the appreciation in the value of the Qualified Opportunity Fund is capable of being </a:t>
            </a:r>
            <a:r>
              <a:rPr lang="en-US" altLang="en-US" b="1" i="1" dirty="0"/>
              <a:t>fully excluded from income</a:t>
            </a:r>
            <a:r>
              <a:rPr lang="en-US" altLang="en-US" dirty="0"/>
              <a:t>.  </a:t>
            </a:r>
          </a:p>
          <a:p>
            <a:r>
              <a:rPr lang="en-US" altLang="en-US" dirty="0"/>
              <a:t>In order to qualify, the investor must hold its reinvestment in the Qualified Opportunity Fund for at least 10 years.</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B05F0F5B-0F0C-A312-9990-A69BBBA67F3C}"/>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5145687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77BD7-94F4-2623-EE9E-FF94FCDDA4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E7A27D-2A92-9C3E-4FC7-AE804B688D21}"/>
              </a:ext>
            </a:extLst>
          </p:cNvPr>
          <p:cNvSpPr>
            <a:spLocks noGrp="1"/>
          </p:cNvSpPr>
          <p:nvPr>
            <p:ph type="title"/>
          </p:nvPr>
        </p:nvSpPr>
        <p:spPr>
          <a:xfrm>
            <a:off x="420623" y="914400"/>
            <a:ext cx="11274553" cy="716280"/>
          </a:xfrm>
        </p:spPr>
        <p:txBody>
          <a:bodyPr>
            <a:noAutofit/>
          </a:bodyPr>
          <a:lstStyle/>
          <a:p>
            <a:br>
              <a:rPr lang="en-US" sz="2400" dirty="0"/>
            </a:br>
            <a:r>
              <a:rPr lang="en-US" sz="2400" dirty="0"/>
              <a:t>QOF Requirements</a:t>
            </a:r>
          </a:p>
        </p:txBody>
      </p:sp>
      <p:sp>
        <p:nvSpPr>
          <p:cNvPr id="3" name="Content Placeholder 2">
            <a:extLst>
              <a:ext uri="{FF2B5EF4-FFF2-40B4-BE49-F238E27FC236}">
                <a16:creationId xmlns:a16="http://schemas.microsoft.com/office/drawing/2014/main" id="{0F833B65-ED22-F555-8FEF-4B3A87EDED51}"/>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r>
              <a:rPr lang="en-US" dirty="0"/>
              <a:t>An entity must meet certain requirements to qualify as a QOF.  </a:t>
            </a:r>
          </a:p>
          <a:p>
            <a:r>
              <a:rPr lang="en-US" dirty="0"/>
              <a:t>Specifically, a QOF must meet a test (the “90% Asset Test”) whereby 90% of its assets, measured every 6 months and averaged for each year, must be qualifying “QOZ Property.”  </a:t>
            </a:r>
          </a:p>
          <a:p>
            <a:r>
              <a:rPr lang="en-US" dirty="0"/>
              <a:t>To meet this requirement, a QOF may (i) directly own “QOZ Business Property” or (ii) may own a QOZ Business that in turn owns QOZ Business Property.  </a:t>
            </a:r>
          </a:p>
          <a:p>
            <a:r>
              <a:rPr lang="en-US" dirty="0"/>
              <a:t>A QOF may not, however, own (as a qualifying asset) an interest in another QOF.</a:t>
            </a:r>
          </a:p>
          <a:p>
            <a:r>
              <a:rPr lang="en-US" dirty="0"/>
              <a:t>A QOZ Business must (i) have “substantially all” of its tangible assets invested in QOZ Business Property, (ii) meet certain requirements under Section 1397C regarding permissible assets (including a general prohibition against owning more than 5% nonqualified financial assets such as cash), and (iii) comport with certain “sin business” prohibitions under section 144(c)(6)(B). </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E861A356-5C76-F89A-34D4-2F8184BD3E6C}"/>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7770914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24E78-1113-E8E5-4CC1-694A6AEF8A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28BB7C-8F13-47FE-FFC9-9B17B34DADBB}"/>
              </a:ext>
            </a:extLst>
          </p:cNvPr>
          <p:cNvSpPr>
            <a:spLocks noGrp="1"/>
          </p:cNvSpPr>
          <p:nvPr>
            <p:ph type="title"/>
          </p:nvPr>
        </p:nvSpPr>
        <p:spPr>
          <a:xfrm>
            <a:off x="420623" y="914400"/>
            <a:ext cx="11274553" cy="716280"/>
          </a:xfrm>
        </p:spPr>
        <p:txBody>
          <a:bodyPr>
            <a:noAutofit/>
          </a:bodyPr>
          <a:lstStyle/>
          <a:p>
            <a:br>
              <a:rPr lang="en-US" sz="2400" dirty="0"/>
            </a:br>
            <a:r>
              <a:rPr lang="en-US" sz="2400" dirty="0"/>
              <a:t>QOF Requirements</a:t>
            </a:r>
          </a:p>
        </p:txBody>
      </p:sp>
      <p:sp>
        <p:nvSpPr>
          <p:cNvPr id="3" name="Content Placeholder 2">
            <a:extLst>
              <a:ext uri="{FF2B5EF4-FFF2-40B4-BE49-F238E27FC236}">
                <a16:creationId xmlns:a16="http://schemas.microsoft.com/office/drawing/2014/main" id="{D7E61363-3656-0440-15DF-456997A32217}"/>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r>
              <a:rPr lang="en-US" b="1" dirty="0"/>
              <a:t>QOZ Business Property </a:t>
            </a:r>
            <a:r>
              <a:rPr lang="en-US" dirty="0"/>
              <a:t>means, in general, </a:t>
            </a:r>
            <a:r>
              <a:rPr lang="en-US" b="1" dirty="0"/>
              <a:t>tangible property acquired by purchase from an unrelated party</a:t>
            </a:r>
            <a:r>
              <a:rPr lang="en-US" dirty="0"/>
              <a:t>, which property either is “</a:t>
            </a:r>
            <a:r>
              <a:rPr lang="en-US" b="1" dirty="0"/>
              <a:t>originally used</a:t>
            </a:r>
            <a:r>
              <a:rPr lang="en-US" dirty="0"/>
              <a:t>” in the QOZ by the QOF or QOZ Business, </a:t>
            </a:r>
            <a:r>
              <a:rPr lang="en-US" b="1" u="sng" dirty="0">
                <a:solidFill>
                  <a:schemeClr val="accent2"/>
                </a:solidFill>
              </a:rPr>
              <a:t>or</a:t>
            </a:r>
            <a:r>
              <a:rPr lang="en-US" dirty="0">
                <a:solidFill>
                  <a:schemeClr val="accent2"/>
                </a:solidFill>
              </a:rPr>
              <a:t> </a:t>
            </a:r>
            <a:r>
              <a:rPr lang="en-US" dirty="0"/>
              <a:t>is “</a:t>
            </a:r>
            <a:r>
              <a:rPr lang="en-US" b="1" dirty="0"/>
              <a:t>substantially improved</a:t>
            </a:r>
            <a:r>
              <a:rPr lang="en-US" dirty="0"/>
              <a:t>” by the QOF or QOZ Business (meaning, generally, improvements over a period of 30 months that result in a 100% increase to the adjusted basis of the property).</a:t>
            </a:r>
          </a:p>
          <a:p>
            <a:r>
              <a:rPr lang="en-US" dirty="0"/>
              <a:t>Section 1397C generally governs the rules applicable to tax credits for so-called “enterprise zone businesses.”</a:t>
            </a:r>
          </a:p>
          <a:p>
            <a:pPr lvl="1"/>
            <a:r>
              <a:rPr lang="en-US" dirty="0"/>
              <a:t>Several of these provisions – section 1397C(b)(2), (b)(4) and (b)(8) – are incorporated into the QOZ rules by reference.</a:t>
            </a:r>
          </a:p>
          <a:p>
            <a:r>
              <a:rPr lang="en-US" dirty="0"/>
              <a:t>“Relatedness” for this purpose is generally determined by a 20% or greater common ownership test taking into account certain constructive ownership rules.</a:t>
            </a:r>
            <a:endParaRPr lang="en-US" sz="2800" dirty="0"/>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F2C71CBA-57A8-C762-2677-6AB5D4DA1776}"/>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21157781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E4E3F-C87D-270A-84A2-8951A3A76F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66B83-9F3D-1BA3-564F-46F6E1628C4A}"/>
              </a:ext>
            </a:extLst>
          </p:cNvPr>
          <p:cNvSpPr>
            <a:spLocks noGrp="1"/>
          </p:cNvSpPr>
          <p:nvPr>
            <p:ph type="title"/>
          </p:nvPr>
        </p:nvSpPr>
        <p:spPr>
          <a:xfrm>
            <a:off x="420623" y="914400"/>
            <a:ext cx="11274553" cy="716280"/>
          </a:xfrm>
        </p:spPr>
        <p:txBody>
          <a:bodyPr>
            <a:noAutofit/>
          </a:bodyPr>
          <a:lstStyle/>
          <a:p>
            <a:br>
              <a:rPr lang="en-US" sz="2400" dirty="0"/>
            </a:br>
            <a:r>
              <a:rPr lang="en-US" sz="2400" dirty="0"/>
              <a:t>Effect of Death</a:t>
            </a:r>
          </a:p>
        </p:txBody>
      </p:sp>
      <p:sp>
        <p:nvSpPr>
          <p:cNvPr id="3" name="Content Placeholder 2">
            <a:extLst>
              <a:ext uri="{FF2B5EF4-FFF2-40B4-BE49-F238E27FC236}">
                <a16:creationId xmlns:a16="http://schemas.microsoft.com/office/drawing/2014/main" id="{5C792BF7-7F49-265A-0C16-756D231ADB57}"/>
              </a:ext>
            </a:extLst>
          </p:cNvPr>
          <p:cNvSpPr>
            <a:spLocks noGrp="1"/>
          </p:cNvSpPr>
          <p:nvPr>
            <p:ph idx="1"/>
          </p:nvPr>
        </p:nvSpPr>
        <p:spPr>
          <a:xfrm>
            <a:off x="490727" y="1524000"/>
            <a:ext cx="11274554" cy="4343400"/>
          </a:xfrm>
        </p:spPr>
        <p:txBody>
          <a:bodyPr vert="horz" lIns="0" tIns="0" rIns="0" bIns="0" rtlCol="0" anchor="t">
            <a:normAutofit lnSpcReduction="10000"/>
          </a:bodyPr>
          <a:lstStyle/>
          <a:p>
            <a:pPr marL="0" indent="0">
              <a:buNone/>
            </a:pPr>
            <a:endParaRPr lang="en-US" dirty="0">
              <a:latin typeface="Times New Roman" panose="02020603050405020304" pitchFamily="18" charset="0"/>
              <a:ea typeface="Times New Roman" panose="02020603050405020304" pitchFamily="18" charset="0"/>
            </a:endParaRPr>
          </a:p>
          <a:p>
            <a:r>
              <a:rPr lang="en-US" sz="2000" dirty="0"/>
              <a:t>Section 1400Z-2(e)(3) provides that, “[i]n the case of a decedent, amounts recognized under this section shall, if not properly includible in the gross income of the decedent, be includible in gross income as provided by section 691.”  </a:t>
            </a:r>
          </a:p>
          <a:p>
            <a:r>
              <a:rPr lang="en-US" sz="2000" dirty="0"/>
              <a:t>This statutory provision raises questions concerning the appropriate treatment of the deferred gain where a person who has rolled over gain through a timely investment in a QOF dies prior to December 31, 2026 without having previously disposed of the QOF investment.</a:t>
            </a:r>
          </a:p>
          <a:p>
            <a:r>
              <a:rPr lang="en-US" sz="2000" dirty="0"/>
              <a:t>Section 691 sets forth the rules that apply to a person’s receipt of income in respect of a decedent (“IRD”).  </a:t>
            </a:r>
          </a:p>
          <a:p>
            <a:pPr lvl="1"/>
            <a:r>
              <a:rPr lang="en-US" sz="2000" dirty="0"/>
              <a:t>IRD refers to income earned by a decedent who was a cash basis taxpayer prior to his or her death, but that is not properly includible in income until after the decedent’s death.  IRD is not reportable on the decedent's final income tax return. </a:t>
            </a:r>
          </a:p>
          <a:p>
            <a:pPr lvl="1"/>
            <a:r>
              <a:rPr lang="en-US" sz="2000" dirty="0"/>
              <a:t>Rather, it is reportable by the recipient of the IRD item (e.g., by the decedent’s estate or some other person).</a:t>
            </a:r>
          </a:p>
          <a:p>
            <a:pPr lvl="1"/>
            <a:r>
              <a:rPr lang="en-US" sz="2000" dirty="0"/>
              <a:t>There is no step-up in basis upon death for IRD items.</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2523D7B9-7985-AA7C-62E5-ACC6C18765F4}"/>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5844581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A575-5A8C-EA30-7866-DB68F86B52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ABC4C6-EC90-69FC-F598-B1A96BCC0810}"/>
              </a:ext>
            </a:extLst>
          </p:cNvPr>
          <p:cNvSpPr>
            <a:spLocks noGrp="1"/>
          </p:cNvSpPr>
          <p:nvPr>
            <p:ph type="title"/>
          </p:nvPr>
        </p:nvSpPr>
        <p:spPr>
          <a:xfrm>
            <a:off x="420623" y="914400"/>
            <a:ext cx="11274553" cy="716280"/>
          </a:xfrm>
        </p:spPr>
        <p:txBody>
          <a:bodyPr>
            <a:noAutofit/>
          </a:bodyPr>
          <a:lstStyle/>
          <a:p>
            <a:br>
              <a:rPr lang="en-US" altLang="en-US" sz="2400" dirty="0"/>
            </a:br>
            <a:r>
              <a:rPr lang="en-US" altLang="en-US" sz="2400" dirty="0"/>
              <a:t>Special Rule that Caps Gain at Fair Market Value at Date of Triggering Event</a:t>
            </a:r>
            <a:endParaRPr lang="en-US" sz="2400" dirty="0"/>
          </a:p>
        </p:txBody>
      </p:sp>
      <p:sp>
        <p:nvSpPr>
          <p:cNvPr id="3" name="Content Placeholder 2">
            <a:extLst>
              <a:ext uri="{FF2B5EF4-FFF2-40B4-BE49-F238E27FC236}">
                <a16:creationId xmlns:a16="http://schemas.microsoft.com/office/drawing/2014/main" id="{D2599919-BD97-9E13-D209-133393DA5DB1}"/>
              </a:ext>
            </a:extLst>
          </p:cNvPr>
          <p:cNvSpPr>
            <a:spLocks noGrp="1"/>
          </p:cNvSpPr>
          <p:nvPr>
            <p:ph idx="1"/>
          </p:nvPr>
        </p:nvSpPr>
        <p:spPr>
          <a:xfrm>
            <a:off x="490727" y="1524000"/>
            <a:ext cx="11274554" cy="4343400"/>
          </a:xfrm>
        </p:spPr>
        <p:txBody>
          <a:bodyPr vert="horz" lIns="0" tIns="0" rIns="0" bIns="0" rtlCol="0" anchor="t">
            <a:normAutofit/>
          </a:bodyPr>
          <a:lstStyle/>
          <a:p>
            <a:endParaRPr lang="en-US" dirty="0"/>
          </a:p>
          <a:p>
            <a:r>
              <a:rPr lang="en-US" dirty="0"/>
              <a:t>Section 1400Z-2(b)(2) contains a special rule that caps the amount of the gain so as not to exceed the fair market value of the investment as of the date that the gain is included in income.  It provides as follows:</a:t>
            </a:r>
          </a:p>
          <a:p>
            <a:pPr lvl="1"/>
            <a:r>
              <a:rPr lang="en-US" b="1" dirty="0"/>
              <a:t>1400Z-2(b)(2) AMOUNT INCLUDIBLE.—</a:t>
            </a:r>
          </a:p>
          <a:p>
            <a:pPr lvl="1"/>
            <a:r>
              <a:rPr lang="en-US" b="1" dirty="0"/>
              <a:t>1400Z-2(b)(2)(A) IN GENERAL.— </a:t>
            </a:r>
            <a:r>
              <a:rPr lang="en-US" dirty="0"/>
              <a:t>The amount of gain included in gross income under subsection (a)(1)(A) shall be the excess of—</a:t>
            </a:r>
          </a:p>
          <a:p>
            <a:pPr lvl="2"/>
            <a:r>
              <a:rPr lang="en-US" b="1" dirty="0"/>
              <a:t>(i)  </a:t>
            </a:r>
            <a:r>
              <a:rPr lang="en-US" dirty="0"/>
              <a:t>the lesser of the amount of gain excluded under paragraph (1) or the fair market value of the investment as determined as of the date described in paragraph (1), over</a:t>
            </a:r>
          </a:p>
          <a:p>
            <a:pPr lvl="2"/>
            <a:r>
              <a:rPr lang="en-US" b="1" dirty="0"/>
              <a:t>(ii)  </a:t>
            </a:r>
            <a:r>
              <a:rPr lang="en-US" dirty="0"/>
              <a:t>the taxpayer’s basis in the investment.</a:t>
            </a:r>
          </a:p>
          <a:p>
            <a:r>
              <a:rPr lang="en-US" dirty="0"/>
              <a:t>The Final Regulations modify this rule to potentially limit discounts for lack of control and lack of marketability in determining fair market value.</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F724DC7D-12FF-DB0F-019B-4F201CB13448}"/>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40490760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4AE04-8886-FDF2-0A38-7EC8A3299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712C2-EE16-A386-D499-D59E64221415}"/>
              </a:ext>
            </a:extLst>
          </p:cNvPr>
          <p:cNvSpPr>
            <a:spLocks noGrp="1"/>
          </p:cNvSpPr>
          <p:nvPr>
            <p:ph type="title"/>
          </p:nvPr>
        </p:nvSpPr>
        <p:spPr>
          <a:xfrm>
            <a:off x="420623" y="914400"/>
            <a:ext cx="11274553" cy="716280"/>
          </a:xfrm>
        </p:spPr>
        <p:txBody>
          <a:bodyPr>
            <a:noAutofit/>
          </a:bodyPr>
          <a:lstStyle/>
          <a:p>
            <a:br>
              <a:rPr lang="en-US" sz="2400" dirty="0"/>
            </a:br>
            <a:r>
              <a:rPr lang="en-US" sz="2400" dirty="0"/>
              <a:t>Gifts and Bequests</a:t>
            </a:r>
          </a:p>
        </p:txBody>
      </p:sp>
      <p:sp>
        <p:nvSpPr>
          <p:cNvPr id="3" name="Content Placeholder 2">
            <a:extLst>
              <a:ext uri="{FF2B5EF4-FFF2-40B4-BE49-F238E27FC236}">
                <a16:creationId xmlns:a16="http://schemas.microsoft.com/office/drawing/2014/main" id="{8AC52DA9-D109-E203-0D88-20E014A27456}"/>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sz="2400" dirty="0">
              <a:latin typeface="Times New Roman" panose="02020603050405020304" pitchFamily="18" charset="0"/>
              <a:ea typeface="Times New Roman" panose="02020603050405020304" pitchFamily="18" charset="0"/>
            </a:endParaRPr>
          </a:p>
          <a:p>
            <a:r>
              <a:rPr lang="en-US" sz="2400" dirty="0"/>
              <a:t>The Final Regulations provide as follows with respect to gifts and bequests:</a:t>
            </a:r>
          </a:p>
          <a:p>
            <a:pPr lvl="1"/>
            <a:r>
              <a:rPr lang="en-US" sz="2000" dirty="0"/>
              <a:t>In general, gifts </a:t>
            </a:r>
            <a:r>
              <a:rPr lang="en-US" sz="2000" b="1" dirty="0">
                <a:solidFill>
                  <a:schemeClr val="accent2"/>
                </a:solidFill>
              </a:rPr>
              <a:t>(other than to a grantor trust) </a:t>
            </a:r>
            <a:r>
              <a:rPr lang="en-US" sz="2000" dirty="0"/>
              <a:t>will be treated as a disposition of the QOZ investment triggering inclusion of the deferred gain in income.  </a:t>
            </a:r>
          </a:p>
          <a:p>
            <a:pPr lvl="1"/>
            <a:r>
              <a:rPr lang="en-US" sz="2000" dirty="0"/>
              <a:t>In contrast, gifts to grantor trusts are </a:t>
            </a:r>
            <a:r>
              <a:rPr lang="en-US" sz="2000" b="1" i="1" dirty="0"/>
              <a:t>not</a:t>
            </a:r>
            <a:r>
              <a:rPr lang="en-US" sz="2000" dirty="0"/>
              <a:t> treated as a deemed disposition of the QOZ investment and therefore will </a:t>
            </a:r>
            <a:r>
              <a:rPr lang="en-US" sz="2000" b="1" i="1" dirty="0"/>
              <a:t>not</a:t>
            </a:r>
            <a:r>
              <a:rPr lang="en-US" sz="2000" dirty="0"/>
              <a:t> trigger inclusion of the deferred gain in income.</a:t>
            </a:r>
          </a:p>
          <a:p>
            <a:pPr lvl="2"/>
            <a:r>
              <a:rPr lang="en-US" sz="1800" i="1" dirty="0"/>
              <a:t>The Final Regulations clarified that this treatment also applies to all transactions with grantor trusts, which would include sales or other transactions with grantor trusts such as swaps.</a:t>
            </a:r>
          </a:p>
          <a:p>
            <a:pPr lvl="2"/>
            <a:r>
              <a:rPr lang="en-US" sz="1800" i="1" dirty="0"/>
              <a:t>The Final Regulations further clarify that it does not matter whether the investment or capital gain is by the grantor or the grantor’s grantor trust. </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53BD05D7-F34B-B71A-BC1E-A028B740B764}"/>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22452499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E7ACD-1CCC-9F31-C9EA-42D7A6E50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CEF86F-9DA7-21FC-85E2-55856570AFD7}"/>
              </a:ext>
            </a:extLst>
          </p:cNvPr>
          <p:cNvSpPr>
            <a:spLocks noGrp="1"/>
          </p:cNvSpPr>
          <p:nvPr>
            <p:ph type="title"/>
          </p:nvPr>
        </p:nvSpPr>
        <p:spPr>
          <a:xfrm>
            <a:off x="420623" y="914400"/>
            <a:ext cx="11274553" cy="716280"/>
          </a:xfrm>
        </p:spPr>
        <p:txBody>
          <a:bodyPr>
            <a:noAutofit/>
          </a:bodyPr>
          <a:lstStyle/>
          <a:p>
            <a:br>
              <a:rPr lang="en-US" sz="2400" dirty="0"/>
            </a:br>
            <a:r>
              <a:rPr lang="en-US" sz="2400" dirty="0"/>
              <a:t>Gifts and Bequests (Cont’d)</a:t>
            </a:r>
          </a:p>
        </p:txBody>
      </p:sp>
      <p:sp>
        <p:nvSpPr>
          <p:cNvPr id="3" name="Content Placeholder 2">
            <a:extLst>
              <a:ext uri="{FF2B5EF4-FFF2-40B4-BE49-F238E27FC236}">
                <a16:creationId xmlns:a16="http://schemas.microsoft.com/office/drawing/2014/main" id="{E28D542B-CCBC-DE29-B483-29A999DAB54B}"/>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pPr lvl="1"/>
            <a:r>
              <a:rPr lang="en-US" sz="2400" dirty="0"/>
              <a:t>In addition, a bequest upon death permits the transferee to step into the transferor’s shoes and continue to hold the QOZ investment as if the transferee were the original investor. </a:t>
            </a:r>
          </a:p>
          <a:p>
            <a:pPr lvl="1"/>
            <a:r>
              <a:rPr lang="en-US" sz="2400" dirty="0"/>
              <a:t>There is no step-up in basis upon death with respect to QOF interests.</a:t>
            </a:r>
          </a:p>
          <a:p>
            <a:pPr lvl="1"/>
            <a:r>
              <a:rPr lang="en-US" sz="2400" dirty="0"/>
              <a:t>The 5-year, 7-year and 10-year holding period benefits tack to the transferee in the case of gifts to grantor trusts and bequests upon death.</a:t>
            </a:r>
          </a:p>
          <a:p>
            <a:pPr marL="0" indent="0">
              <a:buNone/>
            </a:pPr>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1DAE3D21-90AB-D1B4-4613-B60583EB2B05}"/>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1142647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A0EA7-5397-3F3E-54D5-A963C71FFD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03DD1-F034-4E4E-F5C0-B1330652DEF5}"/>
              </a:ext>
            </a:extLst>
          </p:cNvPr>
          <p:cNvSpPr>
            <a:spLocks noGrp="1"/>
          </p:cNvSpPr>
          <p:nvPr>
            <p:ph type="title"/>
          </p:nvPr>
        </p:nvSpPr>
        <p:spPr/>
        <p:txBody>
          <a:bodyPr>
            <a:normAutofit fontScale="90000"/>
          </a:bodyPr>
          <a:lstStyle/>
          <a:p>
            <a:r>
              <a:rPr lang="en-US" dirty="0"/>
              <a:t>New York State Estate Tax (cont’d)</a:t>
            </a:r>
            <a:br>
              <a:rPr lang="en-US" dirty="0"/>
            </a:br>
            <a:endParaRPr lang="en-US" dirty="0"/>
          </a:p>
        </p:txBody>
      </p:sp>
      <p:sp>
        <p:nvSpPr>
          <p:cNvPr id="3" name="Content Placeholder 2">
            <a:extLst>
              <a:ext uri="{FF2B5EF4-FFF2-40B4-BE49-F238E27FC236}">
                <a16:creationId xmlns:a16="http://schemas.microsoft.com/office/drawing/2014/main" id="{A39469F7-4EAF-DECB-1715-22D26F680FCA}"/>
              </a:ext>
            </a:extLst>
          </p:cNvPr>
          <p:cNvSpPr>
            <a:spLocks noGrp="1"/>
          </p:cNvSpPr>
          <p:nvPr>
            <p:ph idx="1"/>
          </p:nvPr>
        </p:nvSpPr>
        <p:spPr>
          <a:xfrm>
            <a:off x="457198" y="1981201"/>
            <a:ext cx="11274554" cy="4284133"/>
          </a:xfrm>
        </p:spPr>
        <p:txBody>
          <a:bodyPr vert="horz" lIns="0" tIns="0" rIns="0" bIns="0" rtlCol="0" anchor="t">
            <a:noAutofit/>
          </a:bodyPr>
          <a:lstStyle/>
          <a:p>
            <a:r>
              <a:rPr lang="en-US" sz="2400" dirty="0"/>
              <a:t>NYTL section 954(a)(3) provides an addback for certain taxable gifts of New York situs property made within 3 years of death</a:t>
            </a:r>
          </a:p>
          <a:p>
            <a:pPr lvl="1"/>
            <a:r>
              <a:rPr lang="en-US" sz="2000" dirty="0"/>
              <a:t>As a result of a 2025 legislative amendment to NYTL 954(a)(3), this addback amount is now treated as a claim for federal estate tax purposes and should now potentially be deductible as such (</a:t>
            </a:r>
            <a:r>
              <a:rPr lang="en-US" sz="2000" i="1" dirty="0"/>
              <a:t>i.e.</a:t>
            </a:r>
            <a:r>
              <a:rPr lang="en-US" sz="2000" dirty="0"/>
              <a:t>, as a claim) for federal estate tax purposes under IRC section 2053(a)(3).</a:t>
            </a:r>
          </a:p>
          <a:p>
            <a:pPr lvl="2"/>
            <a:r>
              <a:rPr lang="en-US" sz="1800" dirty="0"/>
              <a:t>This addback amount previously was nondeductible for federal estate tax purposes under IRC section 2058, because it pertains solely to amounts </a:t>
            </a:r>
            <a:r>
              <a:rPr lang="en-US" sz="1800" b="1" i="1" dirty="0">
                <a:solidFill>
                  <a:srgbClr val="AB6015"/>
                </a:solidFill>
              </a:rPr>
              <a:t>not included </a:t>
            </a:r>
            <a:r>
              <a:rPr lang="en-US" sz="1800" dirty="0"/>
              <a:t>in the federal gross estate (contrary to what IRC section 2058 requires)</a:t>
            </a:r>
          </a:p>
          <a:p>
            <a:pPr marL="0" indent="0">
              <a:buNone/>
            </a:pPr>
            <a:endParaRPr lang="en-US" sz="2800" dirty="0">
              <a:latin typeface="Times New Roman" panose="02020603050405020304" pitchFamily="18" charset="0"/>
              <a:ea typeface="Times New Roman" panose="02020603050405020304" pitchFamily="18" charset="0"/>
            </a:endParaRPr>
          </a:p>
          <a:p>
            <a:pPr>
              <a:buFontTx/>
              <a:buChar char="-"/>
            </a:pPr>
            <a:endParaRPr lang="en-US" sz="2800" dirty="0">
              <a:latin typeface="Times New Roman" panose="02020603050405020304" pitchFamily="18" charset="0"/>
              <a:ea typeface="Times New Roman" panose="02020603050405020304" pitchFamily="18" charset="0"/>
            </a:endParaRPr>
          </a:p>
          <a:p>
            <a:pPr marL="0" indent="0">
              <a:buNone/>
            </a:pPr>
            <a:endParaRPr lang="en-US" sz="2800" dirty="0"/>
          </a:p>
          <a:p>
            <a:pPr marL="457200" indent="-457200">
              <a:buAutoNum type="arabicPeriod"/>
            </a:pPr>
            <a:endParaRPr lang="en-US" sz="1400" b="1" dirty="0"/>
          </a:p>
        </p:txBody>
      </p:sp>
      <p:sp>
        <p:nvSpPr>
          <p:cNvPr id="6" name="Rectangle 3">
            <a:extLst>
              <a:ext uri="{FF2B5EF4-FFF2-40B4-BE49-F238E27FC236}">
                <a16:creationId xmlns:a16="http://schemas.microsoft.com/office/drawing/2014/main" id="{CB21E517-7E21-BD20-A43E-FABE0D0B4874}"/>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73608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E9663-6CA3-3BC6-3CA8-6C5B762F6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F3737-591E-62C1-AF08-F47EE82FFC88}"/>
              </a:ext>
            </a:extLst>
          </p:cNvPr>
          <p:cNvSpPr>
            <a:spLocks noGrp="1"/>
          </p:cNvSpPr>
          <p:nvPr>
            <p:ph type="title"/>
          </p:nvPr>
        </p:nvSpPr>
        <p:spPr>
          <a:xfrm>
            <a:off x="420623" y="914400"/>
            <a:ext cx="11274553" cy="716280"/>
          </a:xfrm>
        </p:spPr>
        <p:txBody>
          <a:bodyPr>
            <a:noAutofit/>
          </a:bodyPr>
          <a:lstStyle/>
          <a:p>
            <a:br>
              <a:rPr lang="en-US" sz="2400" dirty="0"/>
            </a:br>
            <a:r>
              <a:rPr lang="en-US" altLang="en-US" sz="2400" dirty="0"/>
              <a:t>Pass-Through Entities</a:t>
            </a:r>
            <a:endParaRPr lang="en-US" sz="2400" dirty="0"/>
          </a:p>
        </p:txBody>
      </p:sp>
      <p:sp>
        <p:nvSpPr>
          <p:cNvPr id="3" name="Content Placeholder 2">
            <a:extLst>
              <a:ext uri="{FF2B5EF4-FFF2-40B4-BE49-F238E27FC236}">
                <a16:creationId xmlns:a16="http://schemas.microsoft.com/office/drawing/2014/main" id="{60855D2E-6D0A-C7F2-7108-3A11A55EF7AE}"/>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sz="2400" dirty="0">
              <a:latin typeface="Times New Roman" panose="02020603050405020304" pitchFamily="18" charset="0"/>
              <a:ea typeface="Times New Roman" panose="02020603050405020304" pitchFamily="18" charset="0"/>
            </a:endParaRPr>
          </a:p>
          <a:p>
            <a:r>
              <a:rPr lang="en-US" sz="2400" dirty="0"/>
              <a:t>The Final Regulations include special provisions by which gain recognized by a partnership may (except to the extent the partnership elects to rollover the gain itself) flow through to the partners and be reinvested by such partners into qualified opportunity funds (“QOFs”). </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3B15B592-9882-338E-3AD0-4B06C188106B}"/>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7998022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36BBD-C0D9-503F-9447-498E6B58E1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1EA94-053D-5941-D20B-E72CB4DD9B71}"/>
              </a:ext>
            </a:extLst>
          </p:cNvPr>
          <p:cNvSpPr>
            <a:spLocks noGrp="1"/>
          </p:cNvSpPr>
          <p:nvPr>
            <p:ph type="title"/>
          </p:nvPr>
        </p:nvSpPr>
        <p:spPr>
          <a:xfrm>
            <a:off x="420623" y="914400"/>
            <a:ext cx="11274553" cy="716280"/>
          </a:xfrm>
        </p:spPr>
        <p:txBody>
          <a:bodyPr>
            <a:noAutofit/>
          </a:bodyPr>
          <a:lstStyle/>
          <a:p>
            <a:br>
              <a:rPr lang="en-US" sz="2400" dirty="0"/>
            </a:br>
            <a:r>
              <a:rPr lang="en-US" altLang="en-US" sz="2400" dirty="0"/>
              <a:t>Pass-Through Entities (Cont’d)</a:t>
            </a:r>
            <a:endParaRPr lang="en-US" sz="2400" dirty="0"/>
          </a:p>
        </p:txBody>
      </p:sp>
      <p:sp>
        <p:nvSpPr>
          <p:cNvPr id="3" name="Content Placeholder 2">
            <a:extLst>
              <a:ext uri="{FF2B5EF4-FFF2-40B4-BE49-F238E27FC236}">
                <a16:creationId xmlns:a16="http://schemas.microsoft.com/office/drawing/2014/main" id="{A0521779-3F2D-B23E-9363-7EC45B19F126}"/>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r>
              <a:rPr lang="en-US" dirty="0"/>
              <a:t>In addition, there is the potential for such partners to have an increased period during which to reinvest gain into a QOF. </a:t>
            </a:r>
          </a:p>
          <a:p>
            <a:r>
              <a:rPr lang="en-US" dirty="0"/>
              <a:t>The partnership’s 180-day period begins on the date of its sale, but if the gain flows through to the partners, the partners’ 180-day period begins on the last day of the partnership’s taxable year.</a:t>
            </a:r>
          </a:p>
          <a:p>
            <a:r>
              <a:rPr lang="en-US" dirty="0"/>
              <a:t>Partners may instead elect to use the partnership’s 180-day period if they so desire (e.g., if the desired investment is already lined up).</a:t>
            </a:r>
          </a:p>
          <a:p>
            <a:r>
              <a:rPr lang="en-US" dirty="0"/>
              <a:t>The Final Regulations provided an additional option under which investors may elect to start their 180-day period for their share of gain from the Pass-Through Entity on the due date (without extensions) of the Pass-Through Entity’s tax return for the taxable year in which the sale or exchange took place (generally, either March 15th or April 15th of the following year).</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CABA2195-763E-3BC7-3C48-F182E832D8F7}"/>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26504313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C668D-D1B3-CD6B-B39F-9246B1823E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93D61A-C986-C637-E179-F5FEF084F618}"/>
              </a:ext>
            </a:extLst>
          </p:cNvPr>
          <p:cNvSpPr>
            <a:spLocks noGrp="1"/>
          </p:cNvSpPr>
          <p:nvPr>
            <p:ph type="title"/>
          </p:nvPr>
        </p:nvSpPr>
        <p:spPr>
          <a:xfrm>
            <a:off x="420623" y="914400"/>
            <a:ext cx="11274553" cy="716280"/>
          </a:xfrm>
        </p:spPr>
        <p:txBody>
          <a:bodyPr>
            <a:noAutofit/>
          </a:bodyPr>
          <a:lstStyle/>
          <a:p>
            <a:br>
              <a:rPr lang="en-US" sz="2400" dirty="0"/>
            </a:br>
            <a:r>
              <a:rPr lang="en-US" sz="2400" dirty="0"/>
              <a:t>Pass-Through Entities (Cont’d)</a:t>
            </a:r>
          </a:p>
        </p:txBody>
      </p:sp>
      <p:sp>
        <p:nvSpPr>
          <p:cNvPr id="3" name="Content Placeholder 2">
            <a:extLst>
              <a:ext uri="{FF2B5EF4-FFF2-40B4-BE49-F238E27FC236}">
                <a16:creationId xmlns:a16="http://schemas.microsoft.com/office/drawing/2014/main" id="{0A204F34-26AB-6247-3F53-1DBB0E685AD1}"/>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pPr marL="0" indent="0">
              <a:buNone/>
            </a:pPr>
            <a:r>
              <a:rPr lang="en-US" dirty="0"/>
              <a:t>The following additional aspects of the Final Regulations are noteworthy:</a:t>
            </a:r>
          </a:p>
          <a:p>
            <a:r>
              <a:rPr lang="en-US" b="1" dirty="0"/>
              <a:t>A.  </a:t>
            </a:r>
            <a:r>
              <a:rPr lang="en-US" b="1" u="sng" dirty="0"/>
              <a:t>No</a:t>
            </a:r>
            <a:r>
              <a:rPr lang="en-US" b="1" dirty="0"/>
              <a:t> Inclusion Event on Contributions of QOF Interests to Partnerships</a:t>
            </a:r>
          </a:p>
          <a:p>
            <a:pPr lvl="1"/>
            <a:r>
              <a:rPr lang="en-US" dirty="0"/>
              <a:t>Consistent with the Proposed Regulations, the Final Regulations provide that contributions of QOF interests to entities taxed as partnerships that are not taxable transactions under section 721(a) are </a:t>
            </a:r>
            <a:r>
              <a:rPr lang="en-US" b="1" i="1" dirty="0"/>
              <a:t>not</a:t>
            </a:r>
            <a:r>
              <a:rPr lang="en-US" dirty="0"/>
              <a:t> inclusion events.</a:t>
            </a:r>
          </a:p>
          <a:p>
            <a:r>
              <a:rPr lang="en-US" b="1" dirty="0"/>
              <a:t>B.  Meanwhile, Contributions of QOF Interests to Corporations Are Inclusion Events</a:t>
            </a:r>
          </a:p>
          <a:p>
            <a:pPr lvl="1"/>
            <a:r>
              <a:rPr lang="en-US" dirty="0"/>
              <a:t>In contrast, contributions of QOF interests to entities taxed as C corporations or S corporations that would otherwise be tax-free under section 351 </a:t>
            </a:r>
            <a:r>
              <a:rPr lang="en-US" b="1" i="1" dirty="0"/>
              <a:t>are</a:t>
            </a:r>
            <a:r>
              <a:rPr lang="en-US" dirty="0"/>
              <a:t> inclusion events.</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07CD92BA-E611-A70B-EB54-E4C8ACC6F1A6}"/>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41848590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1F7A2-5114-D379-3CF5-31EC148F6C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3DB9C-6D18-EE0A-349C-52AF9C6C216B}"/>
              </a:ext>
            </a:extLst>
          </p:cNvPr>
          <p:cNvSpPr>
            <a:spLocks noGrp="1"/>
          </p:cNvSpPr>
          <p:nvPr>
            <p:ph type="title"/>
          </p:nvPr>
        </p:nvSpPr>
        <p:spPr>
          <a:xfrm>
            <a:off x="420623" y="914400"/>
            <a:ext cx="11274553" cy="716280"/>
          </a:xfrm>
        </p:spPr>
        <p:txBody>
          <a:bodyPr>
            <a:noAutofit/>
          </a:bodyPr>
          <a:lstStyle/>
          <a:p>
            <a:br>
              <a:rPr lang="en-US" sz="2400" dirty="0"/>
            </a:br>
            <a:r>
              <a:rPr lang="en-US" sz="2400" dirty="0"/>
              <a:t>Pass-Through Entities (Cont’d)</a:t>
            </a:r>
          </a:p>
        </p:txBody>
      </p:sp>
      <p:sp>
        <p:nvSpPr>
          <p:cNvPr id="3" name="Content Placeholder 2">
            <a:extLst>
              <a:ext uri="{FF2B5EF4-FFF2-40B4-BE49-F238E27FC236}">
                <a16:creationId xmlns:a16="http://schemas.microsoft.com/office/drawing/2014/main" id="{133D8B1D-2789-0906-E584-602751464729}"/>
              </a:ext>
            </a:extLst>
          </p:cNvPr>
          <p:cNvSpPr>
            <a:spLocks noGrp="1"/>
          </p:cNvSpPr>
          <p:nvPr>
            <p:ph idx="1"/>
          </p:nvPr>
        </p:nvSpPr>
        <p:spPr>
          <a:xfrm>
            <a:off x="490727" y="1524000"/>
            <a:ext cx="11274554" cy="4343400"/>
          </a:xfrm>
        </p:spPr>
        <p:txBody>
          <a:bodyPr vert="horz" lIns="0" tIns="0" rIns="0" bIns="0" rtlCol="0" anchor="t">
            <a:normAutofit lnSpcReduction="10000"/>
          </a:bodyPr>
          <a:lstStyle/>
          <a:p>
            <a:endParaRPr lang="en-US" dirty="0">
              <a:latin typeface="Times New Roman" panose="02020603050405020304" pitchFamily="18" charset="0"/>
              <a:ea typeface="Times New Roman" panose="02020603050405020304" pitchFamily="18" charset="0"/>
            </a:endParaRPr>
          </a:p>
          <a:p>
            <a:r>
              <a:rPr lang="en-US" sz="2800" b="1" dirty="0"/>
              <a:t>C.  Transfers of Interests in Partnerships that Hold QOF Interests </a:t>
            </a:r>
            <a:r>
              <a:rPr lang="en-US" sz="2800" b="1" u="sng" dirty="0"/>
              <a:t>Are</a:t>
            </a:r>
            <a:r>
              <a:rPr lang="en-US" sz="2800" b="1" dirty="0"/>
              <a:t> Inclusion Events</a:t>
            </a:r>
          </a:p>
          <a:p>
            <a:pPr lvl="1"/>
            <a:r>
              <a:rPr lang="en-US" sz="2400" dirty="0"/>
              <a:t>In addition, transfers of interests in partnerships that hold QOF interests (i.e., indirect interests in QOFs) </a:t>
            </a:r>
            <a:r>
              <a:rPr lang="en-US" sz="2400" b="1" i="1" dirty="0"/>
              <a:t>are</a:t>
            </a:r>
            <a:r>
              <a:rPr lang="en-US" sz="2400" dirty="0"/>
              <a:t> inclusion events (unless they are to grantor trusts).  </a:t>
            </a:r>
          </a:p>
          <a:p>
            <a:pPr lvl="1"/>
            <a:r>
              <a:rPr lang="en-US" sz="2400" dirty="0"/>
              <a:t>The Final Regulations provide that the inclusion event rules generally “apply to transactions </a:t>
            </a:r>
            <a:r>
              <a:rPr lang="en-US" sz="2400" b="1" i="1" dirty="0"/>
              <a:t>involving any direct </a:t>
            </a:r>
            <a:r>
              <a:rPr lang="en-US" sz="2400" b="1" i="1" u="sng" dirty="0"/>
              <a:t>or indirect partner </a:t>
            </a:r>
            <a:r>
              <a:rPr lang="en-US" sz="2400" b="1" i="1" dirty="0"/>
              <a:t>of the QOF </a:t>
            </a:r>
            <a:r>
              <a:rPr lang="en-US" sz="2400" dirty="0"/>
              <a:t>to the extent of that partner’s share of any eligible gain of the QOF.”  In addition, page 48 of the preamble to the Final Regulations notes that “[a]n inclusion event is a transaction that reduces or terminates the QOF investor’s direct (</a:t>
            </a:r>
            <a:r>
              <a:rPr lang="en-US" sz="2400" b="1" i="1" dirty="0"/>
              <a:t>or, in the case of partnerships, indirect</a:t>
            </a:r>
            <a:r>
              <a:rPr lang="en-US" sz="2400" dirty="0"/>
              <a:t>) qualifying investment for federal income tax purposes . . . .”</a:t>
            </a:r>
          </a:p>
          <a:p>
            <a:pPr marL="0" indent="0">
              <a:buNone/>
            </a:pPr>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D7FB58EE-622A-CCBE-ADBC-F568E96241B2}"/>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4744345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E2F4A-2DC4-CF2D-2212-80B78326E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7998ED-773B-1B53-DF1B-5E7B8508D8B1}"/>
              </a:ext>
            </a:extLst>
          </p:cNvPr>
          <p:cNvSpPr>
            <a:spLocks noGrp="1"/>
          </p:cNvSpPr>
          <p:nvPr>
            <p:ph type="title"/>
          </p:nvPr>
        </p:nvSpPr>
        <p:spPr>
          <a:xfrm>
            <a:off x="420623" y="914400"/>
            <a:ext cx="11274553" cy="716280"/>
          </a:xfrm>
        </p:spPr>
        <p:txBody>
          <a:bodyPr>
            <a:noAutofit/>
          </a:bodyPr>
          <a:lstStyle/>
          <a:p>
            <a:br>
              <a:rPr lang="en-US" sz="2400" dirty="0"/>
            </a:br>
            <a:r>
              <a:rPr lang="en-US" sz="2400" dirty="0"/>
              <a:t>Pass-Through Entities (Cont’d)</a:t>
            </a:r>
          </a:p>
        </p:txBody>
      </p:sp>
      <p:sp>
        <p:nvSpPr>
          <p:cNvPr id="3" name="Content Placeholder 2">
            <a:extLst>
              <a:ext uri="{FF2B5EF4-FFF2-40B4-BE49-F238E27FC236}">
                <a16:creationId xmlns:a16="http://schemas.microsoft.com/office/drawing/2014/main" id="{FC33028E-724D-D074-51DF-F39768BB26DA}"/>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r>
              <a:rPr lang="en-US" b="1" dirty="0"/>
              <a:t>D.  Transfers of Interests in Corporations that Hold QOF Interests Are </a:t>
            </a:r>
            <a:r>
              <a:rPr lang="en-US" b="1" u="sng" dirty="0"/>
              <a:t>Not</a:t>
            </a:r>
            <a:r>
              <a:rPr lang="en-US" b="1" dirty="0"/>
              <a:t> Inclusion Events</a:t>
            </a:r>
          </a:p>
          <a:p>
            <a:pPr lvl="1"/>
            <a:r>
              <a:rPr lang="en-US" dirty="0"/>
              <a:t>In contrast, transfers of interests in corporations that hold QOF interests are </a:t>
            </a:r>
            <a:r>
              <a:rPr lang="en-US" b="1" i="1" dirty="0"/>
              <a:t>not</a:t>
            </a:r>
            <a:r>
              <a:rPr lang="en-US" dirty="0"/>
              <a:t> inclusion events.  As noted above, the Final Regulations provide that the inclusion event rules generally apply to transactions involving any direct </a:t>
            </a:r>
            <a:r>
              <a:rPr lang="en-US" u="sng" dirty="0"/>
              <a:t>or indirect partner</a:t>
            </a:r>
            <a:r>
              <a:rPr lang="en-US" dirty="0"/>
              <a:t> of the QOF.  No similar rule applies to C corporations or S corporations.</a:t>
            </a:r>
          </a:p>
          <a:p>
            <a:pPr lvl="1"/>
            <a:r>
              <a:rPr lang="en-US" dirty="0"/>
              <a:t>In the case of S corporations, the proposed regulations had included a special rule providing that an S corporation’s qualifying investment in a QOF would be treated as disposed of if there were a greater-than-25% aggregate change in ownership of the S corporation. </a:t>
            </a:r>
            <a:r>
              <a:rPr lang="en-US" b="1" u="sng" dirty="0"/>
              <a:t>Following significant commentary on this proposed rule, the Final Regulations did </a:t>
            </a:r>
            <a:r>
              <a:rPr lang="en-US" b="1" i="1" u="sng" dirty="0"/>
              <a:t>not</a:t>
            </a:r>
            <a:r>
              <a:rPr lang="en-US" b="1" u="sng" dirty="0"/>
              <a:t> adopt this special 25% ownership change rule.  </a:t>
            </a:r>
          </a:p>
          <a:p>
            <a:pPr lvl="2"/>
            <a:r>
              <a:rPr lang="en-US" dirty="0"/>
              <a:t>Rather, an S corporation investor (like a C corporation investor in a QOF C corporation) should not have an inclusion event for its qualifying investment solely as the result of a disposition of shares by one of the S corporation’s shareholders, regardless of the disposition’s magnitude.  </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F6DAC1CE-B574-99DE-A1EA-C44745F4D552}"/>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29765097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88F7-D96E-DF54-015F-506E32652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8D1324-D9EC-D8C7-5E93-E3C92E655AB5}"/>
              </a:ext>
            </a:extLst>
          </p:cNvPr>
          <p:cNvSpPr>
            <a:spLocks noGrp="1"/>
          </p:cNvSpPr>
          <p:nvPr>
            <p:ph type="title"/>
          </p:nvPr>
        </p:nvSpPr>
        <p:spPr>
          <a:xfrm>
            <a:off x="420623" y="914400"/>
            <a:ext cx="11274553" cy="716280"/>
          </a:xfrm>
        </p:spPr>
        <p:txBody>
          <a:bodyPr>
            <a:noAutofit/>
          </a:bodyPr>
          <a:lstStyle/>
          <a:p>
            <a:br>
              <a:rPr lang="en-US" sz="2400" dirty="0"/>
            </a:br>
            <a:r>
              <a:rPr lang="en-US" sz="2400" dirty="0"/>
              <a:t>Pass-Through Entities (Cont’d)</a:t>
            </a:r>
          </a:p>
        </p:txBody>
      </p:sp>
      <p:sp>
        <p:nvSpPr>
          <p:cNvPr id="3" name="Content Placeholder 2">
            <a:extLst>
              <a:ext uri="{FF2B5EF4-FFF2-40B4-BE49-F238E27FC236}">
                <a16:creationId xmlns:a16="http://schemas.microsoft.com/office/drawing/2014/main" id="{D9FFC754-D3ED-AA15-2B82-BA7C206F7B2F}"/>
              </a:ext>
            </a:extLst>
          </p:cNvPr>
          <p:cNvSpPr>
            <a:spLocks noGrp="1"/>
          </p:cNvSpPr>
          <p:nvPr>
            <p:ph idx="1"/>
          </p:nvPr>
        </p:nvSpPr>
        <p:spPr>
          <a:xfrm>
            <a:off x="490727" y="1524000"/>
            <a:ext cx="11274554" cy="4343400"/>
          </a:xfrm>
        </p:spPr>
        <p:txBody>
          <a:bodyPr vert="horz" lIns="0" tIns="0" rIns="0" bIns="0" rtlCol="0" anchor="t">
            <a:normAutofit/>
          </a:bodyPr>
          <a:lstStyle/>
          <a:p>
            <a:endParaRPr lang="en-US" b="1" dirty="0"/>
          </a:p>
          <a:p>
            <a:r>
              <a:rPr lang="en-US" b="1" dirty="0"/>
              <a:t>E.  QSST and ESBT Conversions</a:t>
            </a:r>
          </a:p>
          <a:p>
            <a:pPr lvl="1"/>
            <a:r>
              <a:rPr lang="en-US" dirty="0"/>
              <a:t>The Final Regulations confirm that neither a conversion from a qualified subchapter S trust (QSST) to an electing small business trust (ESBT), nor vice versa, is an inclusion event if the person who is both the deemed owner of the “grantor portion” of the ESBT holding the qualifying investment and the QSST beneficiary is the person taxable on the income from the qualifying investment both before and after the conversion.  </a:t>
            </a:r>
          </a:p>
          <a:p>
            <a:pPr lvl="1"/>
            <a:r>
              <a:rPr lang="en-US" dirty="0"/>
              <a:t>There would, however, be an inclusion event upon conversion if the qualifying investment is in the grantor portion of the ESBT and the ESBT’s deemed owner under the grantor trust rules is a nonresident alien.   </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863B26CD-55AB-A81C-124C-4E4AE36A9E17}"/>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6276346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A83AA-A3FD-3039-67AD-7E5E8727E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E5A62D-7735-3936-95B8-51C9CBA9428A}"/>
              </a:ext>
            </a:extLst>
          </p:cNvPr>
          <p:cNvSpPr>
            <a:spLocks noGrp="1"/>
          </p:cNvSpPr>
          <p:nvPr>
            <p:ph type="title"/>
          </p:nvPr>
        </p:nvSpPr>
        <p:spPr>
          <a:xfrm>
            <a:off x="420623" y="914400"/>
            <a:ext cx="11274553" cy="716280"/>
          </a:xfrm>
        </p:spPr>
        <p:txBody>
          <a:bodyPr>
            <a:noAutofit/>
          </a:bodyPr>
          <a:lstStyle/>
          <a:p>
            <a:br>
              <a:rPr lang="en-US" sz="2400" dirty="0"/>
            </a:br>
            <a:r>
              <a:rPr lang="en-US" altLang="en-US" sz="2400" dirty="0"/>
              <a:t>QOF and QOZ Changes under the OBBBA</a:t>
            </a:r>
            <a:endParaRPr lang="en-US" sz="2400" dirty="0"/>
          </a:p>
        </p:txBody>
      </p:sp>
      <p:sp>
        <p:nvSpPr>
          <p:cNvPr id="3" name="Content Placeholder 2">
            <a:extLst>
              <a:ext uri="{FF2B5EF4-FFF2-40B4-BE49-F238E27FC236}">
                <a16:creationId xmlns:a16="http://schemas.microsoft.com/office/drawing/2014/main" id="{9D8A13D6-99C3-D0F5-7FD5-CB07B2998C24}"/>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pPr marL="457200" indent="-457200">
              <a:buAutoNum type="arabicPeriod"/>
            </a:pPr>
            <a:r>
              <a:rPr lang="en-US" b="1" dirty="0">
                <a:solidFill>
                  <a:srgbClr val="C00000"/>
                </a:solidFill>
              </a:rPr>
              <a:t>The QOZ program has been extended indefinitely with a new second tranche starting on January 1, 2027</a:t>
            </a:r>
          </a:p>
          <a:p>
            <a:pPr lvl="1"/>
            <a:r>
              <a:rPr lang="en-US" dirty="0"/>
              <a:t>The Original QOZ program was scheduled to expire for new investments on December 31, 2026</a:t>
            </a:r>
          </a:p>
          <a:p>
            <a:pPr lvl="1"/>
            <a:r>
              <a:rPr lang="en-US" dirty="0"/>
              <a:t>The OBBBA creates a second tranche starting on January 1, 2027.	</a:t>
            </a:r>
          </a:p>
          <a:p>
            <a:pPr lvl="2"/>
            <a:r>
              <a:rPr lang="en-US" dirty="0"/>
              <a:t>In this second tranche, every 10 years state governors will propose Qualified Opportunity Zones and the Secretary of the Treasury will certify those zones, with the effective date for those new QOZ designations to be July 1, 2026 (and every 10 years thereafter)</a:t>
            </a:r>
          </a:p>
          <a:p>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03F42A60-0AC5-1A25-A3E0-C3AEAE149593}"/>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1678997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B3F06-F9EB-9E6C-0772-4284912CC4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FD48B-1BDE-1D86-CC88-45099D177DA7}"/>
              </a:ext>
            </a:extLst>
          </p:cNvPr>
          <p:cNvSpPr>
            <a:spLocks noGrp="1"/>
          </p:cNvSpPr>
          <p:nvPr>
            <p:ph type="title"/>
          </p:nvPr>
        </p:nvSpPr>
        <p:spPr>
          <a:xfrm>
            <a:off x="420623" y="914400"/>
            <a:ext cx="11274553" cy="716280"/>
          </a:xfrm>
        </p:spPr>
        <p:txBody>
          <a:bodyPr>
            <a:noAutofit/>
          </a:bodyPr>
          <a:lstStyle/>
          <a:p>
            <a:br>
              <a:rPr lang="en-US" sz="2400" dirty="0"/>
            </a:br>
            <a:r>
              <a:rPr lang="en-US" altLang="en-US" sz="2400" dirty="0"/>
              <a:t>QOF and QOZ Changes under the OBBBA</a:t>
            </a:r>
            <a:endParaRPr lang="en-US" sz="2400" dirty="0"/>
          </a:p>
        </p:txBody>
      </p:sp>
      <p:sp>
        <p:nvSpPr>
          <p:cNvPr id="3" name="Content Placeholder 2">
            <a:extLst>
              <a:ext uri="{FF2B5EF4-FFF2-40B4-BE49-F238E27FC236}">
                <a16:creationId xmlns:a16="http://schemas.microsoft.com/office/drawing/2014/main" id="{6AC52ECE-561E-5F05-7298-C93C01820695}"/>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pPr marL="457200" indent="-457200">
              <a:buAutoNum type="arabicPeriod" startAt="2"/>
            </a:pPr>
            <a:r>
              <a:rPr lang="en-US" b="1" dirty="0">
                <a:solidFill>
                  <a:srgbClr val="C00000"/>
                </a:solidFill>
              </a:rPr>
              <a:t>New Rolling Gain Deferral and Permanent 10% Basis Step-Up</a:t>
            </a:r>
          </a:p>
          <a:p>
            <a:pPr lvl="1"/>
            <a:r>
              <a:rPr lang="en-US" dirty="0"/>
              <a:t>For investments made after December 31, 2026, gains deferred through investment in the QOZ program will now be recognized on the fifth (5</a:t>
            </a:r>
            <a:r>
              <a:rPr lang="en-US" baseline="30000" dirty="0"/>
              <a:t>th</a:t>
            </a:r>
            <a:r>
              <a:rPr lang="en-US" dirty="0"/>
              <a:t>) anniversary of the investment date (unless there is an earlier sale or exchange), rather than a fixed date. </a:t>
            </a:r>
          </a:p>
          <a:p>
            <a:pPr lvl="1"/>
            <a:r>
              <a:rPr lang="en-US" dirty="0"/>
              <a:t>OBBBA also makes permanent a 10% basis step-up benefit, which takes effect immediately before the end of the 5-year deferral period.  This means that, after December 31, 2026, all gains that are not prematurely triggered (</a:t>
            </a:r>
            <a:r>
              <a:rPr lang="en-US" i="1" dirty="0"/>
              <a:t>i.e.</a:t>
            </a:r>
            <a:r>
              <a:rPr lang="en-US" dirty="0"/>
              <a:t>, through a sale or exchange of an investment in a QOF) will have the benefit of a 10% basis increase.</a:t>
            </a:r>
          </a:p>
          <a:p>
            <a:pPr lvl="2"/>
            <a:r>
              <a:rPr lang="en-US" dirty="0"/>
              <a:t>Thus, OBBBA eliminates the additional 5% basis step-up (which previously applied where there was a 7 year holding period), and caps the benefit at 10%.</a:t>
            </a:r>
          </a:p>
          <a:p>
            <a:pPr marL="0" indent="0">
              <a:buNone/>
            </a:pPr>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E4307700-662C-D360-CE06-50555C531265}"/>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7353436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E6653-7C31-1349-64E0-57D13FD729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3DB855-F10D-9C61-6CAC-78C8963802C9}"/>
              </a:ext>
            </a:extLst>
          </p:cNvPr>
          <p:cNvSpPr>
            <a:spLocks noGrp="1"/>
          </p:cNvSpPr>
          <p:nvPr>
            <p:ph type="title"/>
          </p:nvPr>
        </p:nvSpPr>
        <p:spPr>
          <a:xfrm>
            <a:off x="420623" y="914400"/>
            <a:ext cx="11274553" cy="716280"/>
          </a:xfrm>
        </p:spPr>
        <p:txBody>
          <a:bodyPr>
            <a:noAutofit/>
          </a:bodyPr>
          <a:lstStyle/>
          <a:p>
            <a:br>
              <a:rPr lang="en-US" sz="2400" dirty="0"/>
            </a:br>
            <a:r>
              <a:rPr lang="en-US" altLang="en-US" sz="2400" dirty="0"/>
              <a:t>QOF and QOZ Changes under the OBBBA</a:t>
            </a:r>
            <a:br>
              <a:rPr lang="en-US" altLang="en-US" sz="2400" dirty="0"/>
            </a:br>
            <a:br>
              <a:rPr lang="en-US" altLang="en-US" sz="2400" dirty="0"/>
            </a:br>
            <a:endParaRPr lang="en-US" sz="2400" dirty="0"/>
          </a:p>
        </p:txBody>
      </p:sp>
      <p:sp>
        <p:nvSpPr>
          <p:cNvPr id="3" name="Content Placeholder 2">
            <a:extLst>
              <a:ext uri="{FF2B5EF4-FFF2-40B4-BE49-F238E27FC236}">
                <a16:creationId xmlns:a16="http://schemas.microsoft.com/office/drawing/2014/main" id="{C23B2E42-74D4-6EFD-6D19-4851B7D0BE34}"/>
              </a:ext>
            </a:extLst>
          </p:cNvPr>
          <p:cNvSpPr>
            <a:spLocks noGrp="1"/>
          </p:cNvSpPr>
          <p:nvPr>
            <p:ph idx="1"/>
          </p:nvPr>
        </p:nvSpPr>
        <p:spPr>
          <a:xfrm>
            <a:off x="490727" y="16002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pPr marL="457200" indent="-457200">
              <a:buAutoNum type="arabicPeriod" startAt="3"/>
            </a:pPr>
            <a:r>
              <a:rPr lang="en-US" b="1" dirty="0">
                <a:solidFill>
                  <a:srgbClr val="C00000"/>
                </a:solidFill>
              </a:rPr>
              <a:t>Stricter eligibility criteria will apply to QOZ designations</a:t>
            </a:r>
          </a:p>
          <a:p>
            <a:pPr lvl="1">
              <a:spcAft>
                <a:spcPts val="600"/>
              </a:spcAft>
            </a:pPr>
            <a:r>
              <a:rPr lang="en-US" dirty="0"/>
              <a:t>The OBBBA tightens the rules under which census tracks can qualify as QOZs.</a:t>
            </a:r>
          </a:p>
          <a:p>
            <a:pPr lvl="1">
              <a:spcAft>
                <a:spcPts val="600"/>
              </a:spcAft>
            </a:pPr>
            <a:r>
              <a:rPr lang="en-US" dirty="0"/>
              <a:t>The definition of a “low-income community” has been tightened.</a:t>
            </a:r>
          </a:p>
          <a:p>
            <a:pPr lvl="2">
              <a:spcAft>
                <a:spcPts val="600"/>
              </a:spcAft>
            </a:pPr>
            <a:r>
              <a:rPr lang="en-US" dirty="0"/>
              <a:t>Now, a census tract qualifies if its median family income does not exceed 70% of the state or metropolitan median, or it has a poverty rate of at least 20% and a median family income not exceeding 125% of the relevant median.</a:t>
            </a:r>
          </a:p>
          <a:p>
            <a:pPr lvl="1">
              <a:spcAft>
                <a:spcPts val="600"/>
              </a:spcAft>
            </a:pPr>
            <a:r>
              <a:rPr lang="en-US" dirty="0"/>
              <a:t>The OBBBA also repeals the much criticized “contiguous tract” rule, which allowed a census tract contiguous to a “low-income community” to be designated as a QOZ census tract so long as its median family income did not exceed 125% of the median family income of the low-income community to which the tract was adjacent.</a:t>
            </a:r>
          </a:p>
          <a:p>
            <a:pPr lvl="1">
              <a:spcAft>
                <a:spcPts val="600"/>
              </a:spcAft>
            </a:pPr>
            <a:r>
              <a:rPr lang="en-US" dirty="0"/>
              <a:t>In addition, the blanket QOZ designation for all low-income communities in Puerto Rico has been repealed after December 31, 2026.</a:t>
            </a:r>
          </a:p>
          <a:p>
            <a:pPr marL="0" indent="0">
              <a:buNone/>
            </a:pPr>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6F16212D-C7AD-66E3-9C88-2C832E98267A}"/>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16125677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D0432-3002-C4A1-B3E5-CC93F358A2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407C5-CF77-6DF4-3B3C-41F8241FF3CA}"/>
              </a:ext>
            </a:extLst>
          </p:cNvPr>
          <p:cNvSpPr>
            <a:spLocks noGrp="1"/>
          </p:cNvSpPr>
          <p:nvPr>
            <p:ph type="title"/>
          </p:nvPr>
        </p:nvSpPr>
        <p:spPr>
          <a:xfrm>
            <a:off x="420623" y="914400"/>
            <a:ext cx="11274553" cy="716280"/>
          </a:xfrm>
        </p:spPr>
        <p:txBody>
          <a:bodyPr>
            <a:noAutofit/>
          </a:bodyPr>
          <a:lstStyle/>
          <a:p>
            <a:br>
              <a:rPr lang="en-US" sz="2400" dirty="0"/>
            </a:br>
            <a:r>
              <a:rPr lang="en-US" altLang="en-US" sz="2400" dirty="0"/>
              <a:t>QOF and QOZ Changes under the OBBBA</a:t>
            </a:r>
            <a:br>
              <a:rPr lang="en-US" altLang="en-US" sz="2400" dirty="0"/>
            </a:br>
            <a:br>
              <a:rPr lang="en-US" altLang="en-US" sz="2400" dirty="0"/>
            </a:br>
            <a:endParaRPr lang="en-US" sz="2400" dirty="0"/>
          </a:p>
        </p:txBody>
      </p:sp>
      <p:sp>
        <p:nvSpPr>
          <p:cNvPr id="3" name="Content Placeholder 2">
            <a:extLst>
              <a:ext uri="{FF2B5EF4-FFF2-40B4-BE49-F238E27FC236}">
                <a16:creationId xmlns:a16="http://schemas.microsoft.com/office/drawing/2014/main" id="{FD24429E-C234-0D2B-2496-9D7E90090EEE}"/>
              </a:ext>
            </a:extLst>
          </p:cNvPr>
          <p:cNvSpPr>
            <a:spLocks noGrp="1"/>
          </p:cNvSpPr>
          <p:nvPr>
            <p:ph idx="1"/>
          </p:nvPr>
        </p:nvSpPr>
        <p:spPr>
          <a:xfrm>
            <a:off x="490727" y="16764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pPr marL="0" indent="0">
              <a:buNone/>
            </a:pPr>
            <a:r>
              <a:rPr lang="en-US" b="1" dirty="0">
                <a:solidFill>
                  <a:schemeClr val="tx2"/>
                </a:solidFill>
              </a:rPr>
              <a:t>4.</a:t>
            </a:r>
            <a:r>
              <a:rPr lang="en-US" b="1" dirty="0">
                <a:solidFill>
                  <a:srgbClr val="C00000"/>
                </a:solidFill>
              </a:rPr>
              <a:t>   New Qualified Rural Opportunity Funds with Heightened Benefits</a:t>
            </a:r>
          </a:p>
          <a:p>
            <a:pPr lvl="1"/>
            <a:r>
              <a:rPr lang="en-US" dirty="0"/>
              <a:t>The OBBBA creates a new category of fund knows as a “Qualified Rural Opportunity Fund” (QROF) that provides investors in rural communities with additional tax benefits.  </a:t>
            </a:r>
          </a:p>
          <a:p>
            <a:pPr lvl="1"/>
            <a:r>
              <a:rPr lang="en-US" dirty="0"/>
              <a:t>A QROF is a QOF in which its 90% asset test (including with respect to any QOZ business (QOZB) in which the QOF owns an interest) is comprised entirely of rural area property.</a:t>
            </a:r>
          </a:p>
          <a:p>
            <a:pPr lvl="1"/>
            <a:r>
              <a:rPr lang="en-US" dirty="0"/>
              <a:t>A “rural area” is defined as any area </a:t>
            </a:r>
            <a:r>
              <a:rPr lang="en-US" b="1" dirty="0">
                <a:solidFill>
                  <a:srgbClr val="EB212E"/>
                </a:solidFill>
              </a:rPr>
              <a:t>other than </a:t>
            </a:r>
            <a:r>
              <a:rPr lang="en-US" dirty="0"/>
              <a:t>(1) a city or town with a population greater than 50,000, and (2) an urbanized area adjacent to a city or town with a population in excess of 50,000.</a:t>
            </a:r>
          </a:p>
          <a:p>
            <a:pPr lvl="1"/>
            <a:r>
              <a:rPr lang="en-US" dirty="0"/>
              <a:t>The tax benefits obtained by QROFs are significantly enhanced relative to those available to “regular” QOFs – specifically:</a:t>
            </a:r>
          </a:p>
          <a:p>
            <a:pPr lvl="2"/>
            <a:r>
              <a:rPr lang="en-US" dirty="0"/>
              <a:t>(1) a 30% basis step up after 5 years ( compared to a 10% basis step up for “regular QOFs”)</a:t>
            </a:r>
          </a:p>
          <a:p>
            <a:pPr lvl="2"/>
            <a:r>
              <a:rPr lang="en-US" dirty="0"/>
              <a:t>(2) a reduced “substantial improvement” requirement – only in excess of 50% of adjusted basis must be reinvested in property improvements (as compared to in excess of 100% of adjusted basis for “regular  QOFs”) (Note that this provision is effective immediately.)</a:t>
            </a:r>
          </a:p>
        </p:txBody>
      </p:sp>
      <p:sp>
        <p:nvSpPr>
          <p:cNvPr id="4" name="Text Placeholder 3">
            <a:extLst>
              <a:ext uri="{FF2B5EF4-FFF2-40B4-BE49-F238E27FC236}">
                <a16:creationId xmlns:a16="http://schemas.microsoft.com/office/drawing/2014/main" id="{98C17AEB-9B81-F192-177B-116D41099F55}"/>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2599544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E4B9C-CBC9-7737-4FE9-C94798B05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29698-E6C8-C05C-6EE2-313C94A61DAD}"/>
              </a:ext>
            </a:extLst>
          </p:cNvPr>
          <p:cNvSpPr>
            <a:spLocks noGrp="1"/>
          </p:cNvSpPr>
          <p:nvPr>
            <p:ph type="title"/>
          </p:nvPr>
        </p:nvSpPr>
        <p:spPr/>
        <p:txBody>
          <a:bodyPr>
            <a:normAutofit fontScale="90000"/>
          </a:bodyPr>
          <a:lstStyle/>
          <a:p>
            <a:r>
              <a:rPr lang="en-US" dirty="0"/>
              <a:t>Trump Accounts</a:t>
            </a:r>
            <a:br>
              <a:rPr lang="en-US" dirty="0"/>
            </a:br>
            <a:endParaRPr lang="en-US" dirty="0"/>
          </a:p>
        </p:txBody>
      </p:sp>
      <p:sp>
        <p:nvSpPr>
          <p:cNvPr id="3" name="Content Placeholder 2">
            <a:extLst>
              <a:ext uri="{FF2B5EF4-FFF2-40B4-BE49-F238E27FC236}">
                <a16:creationId xmlns:a16="http://schemas.microsoft.com/office/drawing/2014/main" id="{3CA990FE-F80C-F74C-FBD5-6CC3BEBB19FC}"/>
              </a:ext>
            </a:extLst>
          </p:cNvPr>
          <p:cNvSpPr>
            <a:spLocks noGrp="1"/>
          </p:cNvSpPr>
          <p:nvPr>
            <p:ph idx="1"/>
          </p:nvPr>
        </p:nvSpPr>
        <p:spPr>
          <a:xfrm>
            <a:off x="457198" y="1981201"/>
            <a:ext cx="11274554" cy="4284133"/>
          </a:xfrm>
        </p:spPr>
        <p:txBody>
          <a:bodyPr vert="horz" lIns="0" tIns="0" rIns="0" bIns="0" rtlCol="0" anchor="t">
            <a:noAutofit/>
          </a:bodyPr>
          <a:lstStyle/>
          <a:p>
            <a:r>
              <a:rPr lang="en-US" sz="1800" dirty="0"/>
              <a:t>The OBBBA provides at Section 530A for the establishment of new savings accounts for persons under age 18 beginning in 2026, to be known as “Trump Accounts.”</a:t>
            </a:r>
          </a:p>
          <a:p>
            <a:r>
              <a:rPr lang="en-US" sz="1800" dirty="0"/>
              <a:t>Subject to such regulatory guidance as may be issued, a Trump Account shall be treated “in the same manner as an individual retirement account.”</a:t>
            </a:r>
          </a:p>
          <a:p>
            <a:r>
              <a:rPr lang="en-US" sz="1800" dirty="0"/>
              <a:t>There is a maximum $ 5,000 aggregate annual cash contribution  (indexed for inflation) that is eligible to be made by parents, relatives, taxable entities, nonprofits and governmental entities.</a:t>
            </a:r>
          </a:p>
          <a:p>
            <a:r>
              <a:rPr lang="en-US" sz="1800" dirty="0"/>
              <a:t>A one-time government credit of $ 1,000 will be provided for certain individuals born in the years 2025 through 2028 who are US citizens.</a:t>
            </a:r>
          </a:p>
          <a:p>
            <a:r>
              <a:rPr lang="en-US" sz="1800" dirty="0"/>
              <a:t>No distributions can be made before age 18.</a:t>
            </a:r>
          </a:p>
          <a:p>
            <a:r>
              <a:rPr lang="en-US" sz="1800" dirty="0"/>
              <a:t>The accounts would be managed by banks or institutions and would generally have to be invested in stock indexed funds or other diversified investments.</a:t>
            </a:r>
          </a:p>
          <a:p>
            <a:r>
              <a:rPr lang="en-US" sz="1800" dirty="0"/>
              <a:t>This does not appear to qualify for the gift or generation-skipping transfer tax annual exclusion because it does not constitute a “present interest” in property under IRC section 2503(b).  (ACTEC has submitted comments addressing this.)</a:t>
            </a:r>
          </a:p>
          <a:p>
            <a:pPr marL="0" indent="0">
              <a:buNone/>
            </a:pPr>
            <a:endParaRPr lang="en-US" sz="2000" dirty="0"/>
          </a:p>
          <a:p>
            <a:pPr>
              <a:buFontTx/>
              <a:buChar char="-"/>
            </a:pPr>
            <a:endParaRPr lang="en-US" sz="2800" dirty="0">
              <a:latin typeface="Times New Roman" panose="02020603050405020304" pitchFamily="18" charset="0"/>
              <a:ea typeface="Times New Roman" panose="02020603050405020304" pitchFamily="18" charset="0"/>
            </a:endParaRPr>
          </a:p>
          <a:p>
            <a:pPr>
              <a:buFontTx/>
              <a:buChar char="-"/>
            </a:pPr>
            <a:endParaRPr lang="en-US" sz="2800" dirty="0">
              <a:latin typeface="Times New Roman" panose="02020603050405020304" pitchFamily="18" charset="0"/>
              <a:ea typeface="Times New Roman" panose="02020603050405020304" pitchFamily="18" charset="0"/>
            </a:endParaRPr>
          </a:p>
          <a:p>
            <a:pPr marL="0" indent="0">
              <a:buNone/>
            </a:pPr>
            <a:endParaRPr lang="en-US" sz="2800" dirty="0"/>
          </a:p>
          <a:p>
            <a:pPr marL="457200" indent="-457200">
              <a:buAutoNum type="arabicPeriod"/>
            </a:pPr>
            <a:endParaRPr lang="en-US" sz="1400" b="1" dirty="0"/>
          </a:p>
        </p:txBody>
      </p:sp>
      <p:sp>
        <p:nvSpPr>
          <p:cNvPr id="6" name="Rectangle 3">
            <a:extLst>
              <a:ext uri="{FF2B5EF4-FFF2-40B4-BE49-F238E27FC236}">
                <a16:creationId xmlns:a16="http://schemas.microsoft.com/office/drawing/2014/main" id="{BE697455-9272-9354-526F-0C9D4ED9E082}"/>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335409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19C-AC4F-41F8-029E-709DAA99A1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08CEA-0C41-0871-0358-CBF2B139F299}"/>
              </a:ext>
            </a:extLst>
          </p:cNvPr>
          <p:cNvSpPr>
            <a:spLocks noGrp="1"/>
          </p:cNvSpPr>
          <p:nvPr>
            <p:ph type="title"/>
          </p:nvPr>
        </p:nvSpPr>
        <p:spPr>
          <a:xfrm>
            <a:off x="420623" y="914400"/>
            <a:ext cx="11274553" cy="716280"/>
          </a:xfrm>
        </p:spPr>
        <p:txBody>
          <a:bodyPr>
            <a:noAutofit/>
          </a:bodyPr>
          <a:lstStyle/>
          <a:p>
            <a:br>
              <a:rPr lang="en-US" sz="2400" dirty="0"/>
            </a:br>
            <a:r>
              <a:rPr lang="en-US" altLang="en-US" sz="2400" dirty="0"/>
              <a:t>QOF and QOZ Changes under the OBBBA</a:t>
            </a:r>
            <a:br>
              <a:rPr lang="en-US" altLang="en-US" sz="2400" dirty="0"/>
            </a:br>
            <a:br>
              <a:rPr lang="en-US" altLang="en-US" sz="2400" dirty="0"/>
            </a:br>
            <a:br>
              <a:rPr lang="en-US" altLang="en-US" sz="2400" dirty="0"/>
            </a:br>
            <a:endParaRPr lang="en-US" sz="2400" dirty="0"/>
          </a:p>
        </p:txBody>
      </p:sp>
      <p:sp>
        <p:nvSpPr>
          <p:cNvPr id="3" name="Content Placeholder 2">
            <a:extLst>
              <a:ext uri="{FF2B5EF4-FFF2-40B4-BE49-F238E27FC236}">
                <a16:creationId xmlns:a16="http://schemas.microsoft.com/office/drawing/2014/main" id="{E9294B88-25E1-9155-7DA6-6CED983999A6}"/>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pPr marL="0" indent="0">
              <a:buNone/>
            </a:pPr>
            <a:r>
              <a:rPr lang="en-US" b="1" dirty="0">
                <a:solidFill>
                  <a:schemeClr val="tx2"/>
                </a:solidFill>
              </a:rPr>
              <a:t>5.</a:t>
            </a:r>
            <a:r>
              <a:rPr lang="en-US" b="1" dirty="0">
                <a:solidFill>
                  <a:srgbClr val="C00000"/>
                </a:solidFill>
              </a:rPr>
              <a:t>   Gain Elimination Frozen after 30 Years</a:t>
            </a:r>
          </a:p>
          <a:p>
            <a:pPr lvl="1"/>
            <a:r>
              <a:rPr lang="en-US" dirty="0"/>
              <a:t>OBBBA eliminates the sunset provision terminating QOZ benefits for QOF investments liquidated after December 31, 2047, and substitutes for it a 30-year rolling horizon on gain elimination with respect to post 10-year dispositions of QOF investments.</a:t>
            </a:r>
          </a:p>
          <a:p>
            <a:pPr lvl="2"/>
            <a:r>
              <a:rPr lang="en-US" dirty="0"/>
              <a:t>For investments sold or exchanged before 30 years, the step-up will reflect the fair market value of that investment as of the date such investment is sold or exchanged.</a:t>
            </a:r>
          </a:p>
          <a:p>
            <a:pPr lvl="2"/>
            <a:r>
              <a:rPr lang="en-US" dirty="0"/>
              <a:t>For investments held 30 years or more, the basis step-up will be frozen at the fair market value on the 30</a:t>
            </a:r>
            <a:r>
              <a:rPr lang="en-US" baseline="30000" dirty="0"/>
              <a:t>th</a:t>
            </a:r>
            <a:r>
              <a:rPr lang="en-US" dirty="0"/>
              <a:t> anniversary of the investment.</a:t>
            </a:r>
          </a:p>
          <a:p>
            <a:pPr lvl="2"/>
            <a:endParaRPr lang="en-US" dirty="0"/>
          </a:p>
          <a:p>
            <a:pPr marL="0" indent="0">
              <a:buNone/>
            </a:pPr>
            <a:r>
              <a:rPr lang="en-US" b="1" dirty="0">
                <a:solidFill>
                  <a:schemeClr val="tx2"/>
                </a:solidFill>
              </a:rPr>
              <a:t>6.</a:t>
            </a:r>
            <a:r>
              <a:rPr lang="en-US" b="1" dirty="0">
                <a:solidFill>
                  <a:srgbClr val="C00000"/>
                </a:solidFill>
              </a:rPr>
              <a:t>   New Reporting Requirements and Penalties for Non-Compliance</a:t>
            </a:r>
          </a:p>
          <a:p>
            <a:pPr lvl="1"/>
            <a:r>
              <a:rPr lang="en-US" dirty="0"/>
              <a:t>The OBBBA introduces a detailed reporting regime and a new penalty provision.</a:t>
            </a:r>
          </a:p>
          <a:p>
            <a:pPr marL="0" indent="0">
              <a:buNone/>
            </a:pPr>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CAC19392-EF9D-2531-5535-7B66C052F020}"/>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33348191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6C464-EB21-7BFC-5D4E-C83A85970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317B75-8AAA-21D1-0355-C035B6C4934C}"/>
              </a:ext>
            </a:extLst>
          </p:cNvPr>
          <p:cNvSpPr>
            <a:spLocks noGrp="1"/>
          </p:cNvSpPr>
          <p:nvPr>
            <p:ph type="title"/>
          </p:nvPr>
        </p:nvSpPr>
        <p:spPr>
          <a:xfrm>
            <a:off x="420623" y="914400"/>
            <a:ext cx="11274553" cy="716280"/>
          </a:xfrm>
        </p:spPr>
        <p:txBody>
          <a:bodyPr>
            <a:noAutofit/>
          </a:bodyPr>
          <a:lstStyle/>
          <a:p>
            <a:br>
              <a:rPr lang="en-US" sz="2400" dirty="0"/>
            </a:br>
            <a:r>
              <a:rPr lang="en-US" altLang="en-US" sz="2400" dirty="0"/>
              <a:t>QOF and QOZ Changes under the OBBBA</a:t>
            </a:r>
            <a:br>
              <a:rPr lang="en-US" altLang="en-US" sz="2400" dirty="0"/>
            </a:br>
            <a:br>
              <a:rPr lang="en-US" altLang="en-US" sz="2400" dirty="0"/>
            </a:br>
            <a:endParaRPr lang="en-US" sz="2400" dirty="0"/>
          </a:p>
        </p:txBody>
      </p:sp>
      <p:sp>
        <p:nvSpPr>
          <p:cNvPr id="3" name="Content Placeholder 2">
            <a:extLst>
              <a:ext uri="{FF2B5EF4-FFF2-40B4-BE49-F238E27FC236}">
                <a16:creationId xmlns:a16="http://schemas.microsoft.com/office/drawing/2014/main" id="{B1C9B29D-95A5-9203-1D54-35E98FFD8331}"/>
              </a:ext>
            </a:extLst>
          </p:cNvPr>
          <p:cNvSpPr>
            <a:spLocks noGrp="1"/>
          </p:cNvSpPr>
          <p:nvPr>
            <p:ph idx="1"/>
          </p:nvPr>
        </p:nvSpPr>
        <p:spPr>
          <a:xfrm>
            <a:off x="490727" y="1524000"/>
            <a:ext cx="11274554" cy="4343400"/>
          </a:xfrm>
        </p:spPr>
        <p:txBody>
          <a:bodyPr vert="horz" lIns="0" tIns="0" rIns="0" bIns="0" rtlCol="0" anchor="t">
            <a:normAutofit/>
          </a:bodyPr>
          <a:lstStyle/>
          <a:p>
            <a:pPr marL="0" indent="0">
              <a:buNone/>
            </a:pPr>
            <a:endParaRPr lang="en-US" dirty="0">
              <a:latin typeface="Times New Roman" panose="02020603050405020304" pitchFamily="18" charset="0"/>
              <a:ea typeface="Times New Roman" panose="02020603050405020304" pitchFamily="18" charset="0"/>
            </a:endParaRPr>
          </a:p>
          <a:p>
            <a:pPr marL="457200" indent="-457200">
              <a:buAutoNum type="arabicPeriod" startAt="7"/>
            </a:pPr>
            <a:r>
              <a:rPr lang="en-US" b="1" dirty="0">
                <a:solidFill>
                  <a:srgbClr val="C00000"/>
                </a:solidFill>
              </a:rPr>
              <a:t>January 1, 2027 Effective Date for Tranche 2 – </a:t>
            </a:r>
          </a:p>
          <a:p>
            <a:pPr marL="457200" lvl="1" indent="0">
              <a:buNone/>
            </a:pPr>
            <a:r>
              <a:rPr lang="en-US" b="1" dirty="0">
                <a:solidFill>
                  <a:srgbClr val="0E784E"/>
                </a:solidFill>
              </a:rPr>
              <a:t>However, the Rules that Implicate Estate Planning are Generally Unchanged</a:t>
            </a:r>
          </a:p>
          <a:p>
            <a:pPr lvl="1"/>
            <a:r>
              <a:rPr lang="en-US" dirty="0"/>
              <a:t>Nearly all of the new QOZ provisions take effect after December 31, 2026 – which date marks the end of original program’s investment period and the date when deferred gain is recognized under current law.</a:t>
            </a:r>
          </a:p>
          <a:p>
            <a:pPr lvl="1"/>
            <a:r>
              <a:rPr lang="en-US" dirty="0"/>
              <a:t>It is expected that regulations will be issued by Treasury prior to January 1, 2027.</a:t>
            </a:r>
          </a:p>
          <a:p>
            <a:pPr lvl="1"/>
            <a:r>
              <a:rPr lang="en-US" dirty="0"/>
              <a:t>Note that the estate planning-specific provisions discussed above are effectively unchanged.  So careful identification of interests in QOFs – and planning with QOF interests – continues to be required.</a:t>
            </a:r>
          </a:p>
          <a:p>
            <a:pPr marL="0" indent="0">
              <a:buNone/>
            </a:pPr>
            <a:endParaRPr lang="en-US" dirty="0">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B3A9CA19-49C3-8F03-262C-FB71E47E026F}"/>
              </a:ext>
            </a:extLst>
          </p:cNvPr>
          <p:cNvSpPr>
            <a:spLocks noGrp="1"/>
          </p:cNvSpPr>
          <p:nvPr>
            <p:ph type="body" sz="half" idx="10"/>
          </p:nvPr>
        </p:nvSpPr>
        <p:spPr>
          <a:xfrm>
            <a:off x="457200" y="2286001"/>
            <a:ext cx="11274552" cy="45719"/>
          </a:xfrm>
        </p:spPr>
        <p:txBody>
          <a:bodyPr>
            <a:normAutofit fontScale="25000" lnSpcReduction="20000"/>
          </a:bodyPr>
          <a:lstStyle/>
          <a:p>
            <a:r>
              <a:rPr lang="en-US" dirty="0"/>
              <a:t>                                           </a:t>
            </a:r>
          </a:p>
        </p:txBody>
      </p:sp>
    </p:spTree>
    <p:extLst>
      <p:ext uri="{BB962C8B-B14F-4D97-AF65-F5344CB8AC3E}">
        <p14:creationId xmlns:p14="http://schemas.microsoft.com/office/powerpoint/2010/main" val="2137424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Questions?</a:t>
            </a:r>
          </a:p>
        </p:txBody>
      </p:sp>
      <p:sp>
        <p:nvSpPr>
          <p:cNvPr id="3" name="Subtitle 2"/>
          <p:cNvSpPr>
            <a:spLocks noGrp="1"/>
          </p:cNvSpPr>
          <p:nvPr>
            <p:ph type="body" sz="half" idx="10"/>
          </p:nvPr>
        </p:nvSpPr>
        <p:spPr>
          <a:xfrm>
            <a:off x="457200" y="2743200"/>
            <a:ext cx="3932237" cy="2971800"/>
          </a:xfrm>
        </p:spPr>
        <p:txBody>
          <a:bodyPr>
            <a:normAutofit/>
          </a:bodyPr>
          <a:lstStyle/>
          <a:p>
            <a:r>
              <a:rPr lang="en-US" dirty="0"/>
              <a:t>Kevin Matz</a:t>
            </a:r>
            <a:r>
              <a:rPr lang="en-US" sz="1800" dirty="0"/>
              <a:t>, Esq., CPA, LL.M. (Taxation)</a:t>
            </a:r>
          </a:p>
          <a:p>
            <a:r>
              <a:rPr lang="en-US" dirty="0"/>
              <a:t>Partner</a:t>
            </a:r>
          </a:p>
          <a:p>
            <a:r>
              <a:rPr lang="en-US" dirty="0"/>
              <a:t>212.745.9576</a:t>
            </a:r>
          </a:p>
          <a:p>
            <a:r>
              <a:rPr lang="en-US" sz="2000" u="sng" dirty="0"/>
              <a:t>Kevin.Matz@afslaw.com</a:t>
            </a:r>
            <a:endParaRPr lang="en-US" sz="2000" dirty="0"/>
          </a:p>
        </p:txBody>
      </p:sp>
      <p:sp>
        <p:nvSpPr>
          <p:cNvPr id="4" name="Subtitle 2"/>
          <p:cNvSpPr txBox="1">
            <a:spLocks/>
          </p:cNvSpPr>
          <p:nvPr/>
        </p:nvSpPr>
        <p:spPr>
          <a:xfrm>
            <a:off x="4038600" y="2743200"/>
            <a:ext cx="4038599" cy="29718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tx1"/>
              </a:buClr>
              <a:buFont typeface="Calibri" panose="020F050202020403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tx1"/>
              </a:buClr>
              <a:buFont typeface="Calibri" panose="020F050202020403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tx1"/>
              </a:buClr>
              <a:buFont typeface="Calibri" panose="020F050202020403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tx1"/>
              </a:buClr>
              <a:buFont typeface="Calibri" panose="020F050202020403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endParaRPr lang="en-US" dirty="0"/>
          </a:p>
        </p:txBody>
      </p:sp>
      <p:sp>
        <p:nvSpPr>
          <p:cNvPr id="5" name="Subtitle 2"/>
          <p:cNvSpPr txBox="1">
            <a:spLocks/>
          </p:cNvSpPr>
          <p:nvPr/>
        </p:nvSpPr>
        <p:spPr>
          <a:xfrm>
            <a:off x="8153401" y="2743200"/>
            <a:ext cx="4038599" cy="29718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tx1"/>
              </a:buClr>
              <a:buFont typeface="Calibri" panose="020F050202020403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tx1"/>
              </a:buClr>
              <a:buFont typeface="Calibri" panose="020F050202020403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tx1"/>
              </a:buClr>
              <a:buFont typeface="Calibri" panose="020F050202020403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tx1"/>
              </a:buClr>
              <a:buFont typeface="Calibri" panose="020F050202020403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23199192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8937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8wrU6p6I"/>
  <p:tag name="ARTICULATE_PROJECT_OPEN" val="0"/>
  <p:tag name="ARTICULATE_SLIDE_COUNT" val="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Arent Fox">
      <a:dk1>
        <a:srgbClr val="033643"/>
      </a:dk1>
      <a:lt1>
        <a:sysClr val="window" lastClr="FFFFFF"/>
      </a:lt1>
      <a:dk2>
        <a:srgbClr val="000000"/>
      </a:dk2>
      <a:lt2>
        <a:srgbClr val="E7E6E6"/>
      </a:lt2>
      <a:accent1>
        <a:srgbClr val="1092B4"/>
      </a:accent1>
      <a:accent2>
        <a:srgbClr val="EB212E"/>
      </a:accent2>
      <a:accent3>
        <a:srgbClr val="77787B"/>
      </a:accent3>
      <a:accent4>
        <a:srgbClr val="4D4D4F"/>
      </a:accent4>
      <a:accent5>
        <a:srgbClr val="033643"/>
      </a:accent5>
      <a:accent6>
        <a:srgbClr val="8DC63F"/>
      </a:accent6>
      <a:hlink>
        <a:srgbClr val="033643"/>
      </a:hlink>
      <a:folHlink>
        <a:srgbClr val="EB212E"/>
      </a:folHlink>
    </a:clrScheme>
    <a:fontScheme name="Arent Fox 2018">
      <a:majorFont>
        <a:latin typeface="Arial"/>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extLst>
    <a:ext uri="{05A4C25C-085E-4340-85A3-A5531E510DB2}">
      <thm15:themeFamily xmlns:thm15="http://schemas.microsoft.com/office/thememl/2012/main" name="AFS PowerPoint 2022.potx" id="{62B8CA2A-B072-4DA4-A3FF-8DC5E986B1CE}" vid="{B775CECD-E64B-440E-AE41-71CAA32850E2}"/>
    </a:ext>
  </a:extLst>
</a:theme>
</file>

<file path=ppt/theme/theme2.xml><?xml version="1.0" encoding="utf-8"?>
<a:theme xmlns:a="http://schemas.openxmlformats.org/drawingml/2006/main" name="Office Theme">
  <a:themeElements>
    <a:clrScheme name="Arent Fox">
      <a:dk1>
        <a:srgbClr val="033643"/>
      </a:dk1>
      <a:lt1>
        <a:sysClr val="window" lastClr="FFFFFF"/>
      </a:lt1>
      <a:dk2>
        <a:srgbClr val="000000"/>
      </a:dk2>
      <a:lt2>
        <a:srgbClr val="E7E6E6"/>
      </a:lt2>
      <a:accent1>
        <a:srgbClr val="1092B4"/>
      </a:accent1>
      <a:accent2>
        <a:srgbClr val="EB212E"/>
      </a:accent2>
      <a:accent3>
        <a:srgbClr val="77787B"/>
      </a:accent3>
      <a:accent4>
        <a:srgbClr val="4D4D4F"/>
      </a:accent4>
      <a:accent5>
        <a:srgbClr val="033643"/>
      </a:accent5>
      <a:accent6>
        <a:srgbClr val="8DC63F"/>
      </a:accent6>
      <a:hlink>
        <a:srgbClr val="033643"/>
      </a:hlink>
      <a:folHlink>
        <a:srgbClr val="EB212E"/>
      </a:folHlink>
    </a:clrScheme>
    <a:fontScheme name="Arent Fox 2018">
      <a:majorFont>
        <a:latin typeface="Arial"/>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extLst>
    <a:ext uri="{05A4C25C-085E-4340-85A3-A5531E510DB2}">
      <thm15:themeFamily xmlns:thm15="http://schemas.microsoft.com/office/thememl/2012/main" name="AFS PowerPoint 2022.potx" id="{62B8CA2A-B072-4DA4-A3FF-8DC5E986B1CE}" vid="{15488B65-1C9B-4739-8AE1-6B523E8B49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A586C231D69348B3A4B44696416BA9" ma:contentTypeVersion="14" ma:contentTypeDescription="Create a new document." ma:contentTypeScope="" ma:versionID="79bd900abfd338e0397e17dde890c16e">
  <xsd:schema xmlns:xsd="http://www.w3.org/2001/XMLSchema" xmlns:xs="http://www.w3.org/2001/XMLSchema" xmlns:p="http://schemas.microsoft.com/office/2006/metadata/properties" xmlns:ns3="02bd3af8-58af-4047-b4c4-1519f628300a" xmlns:ns4="f9d28c3d-de4c-461e-b0ff-551f0ffb4a1e" targetNamespace="http://schemas.microsoft.com/office/2006/metadata/properties" ma:root="true" ma:fieldsID="1149a4b493b0432f2c1451f5025ad57d" ns3:_="" ns4:_="">
    <xsd:import namespace="02bd3af8-58af-4047-b4c4-1519f628300a"/>
    <xsd:import namespace="f9d28c3d-de4c-461e-b0ff-551f0ffb4a1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ObjectDetectorVersions" minOccurs="0"/>
                <xsd:element ref="ns3:MediaServiceAutoTags" minOccurs="0"/>
                <xsd:element ref="ns3:MediaServiceGenerationTime" minOccurs="0"/>
                <xsd:element ref="ns3:MediaServiceEventHashCode" minOccurs="0"/>
                <xsd:element ref="ns3:MediaServiceOCR" minOccurs="0"/>
                <xsd:element ref="ns3:MediaServiceSystemTags" minOccurs="0"/>
                <xsd:element ref="ns3:_activity"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bd3af8-58af-4047-b4c4-1519f62830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SystemTags" ma:index="16" nillable="true" ma:displayName="MediaServiceSystemTags" ma:hidden="true" ma:internalName="MediaServiceSystemTags" ma:readOnly="true">
      <xsd:simpleType>
        <xsd:restriction base="dms:Note"/>
      </xsd:simpleType>
    </xsd:element>
    <xsd:element name="_activity" ma:index="17" nillable="true" ma:displayName="_activity" ma:hidden="true" ma:internalName="_activity">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d28c3d-de4c-461e-b0ff-551f0ffb4a1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02bd3af8-58af-4047-b4c4-1519f628300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21FA0A-B610-4A67-B129-A19715F59F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bd3af8-58af-4047-b4c4-1519f628300a"/>
    <ds:schemaRef ds:uri="f9d28c3d-de4c-461e-b0ff-551f0ffb4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7AB394-F0E2-4E9C-8C82-48F9BD56666B}">
  <ds:schemaRefs>
    <ds:schemaRef ds:uri="02bd3af8-58af-4047-b4c4-1519f628300a"/>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http://www.w3.org/XML/1998/namespace"/>
    <ds:schemaRef ds:uri="f9d28c3d-de4c-461e-b0ff-551f0ffb4a1e"/>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3772007B-B0E4-4C8E-8F1D-C150064340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AFS PowerPoint Template 2022</Template>
  <TotalTime>0</TotalTime>
  <Words>12680</Words>
  <Application>Microsoft Office PowerPoint</Application>
  <PresentationFormat>Widescreen</PresentationFormat>
  <Paragraphs>661</Paragraphs>
  <Slides>93</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93</vt:i4>
      </vt:variant>
    </vt:vector>
  </HeadingPairs>
  <TitlesOfParts>
    <vt:vector size="102" baseType="lpstr">
      <vt:lpstr>Aptos</vt:lpstr>
      <vt:lpstr>Arial</vt:lpstr>
      <vt:lpstr>Calibri</vt:lpstr>
      <vt:lpstr>Constantia</vt:lpstr>
      <vt:lpstr>Georgia</vt:lpstr>
      <vt:lpstr>Symbol</vt:lpstr>
      <vt:lpstr>Times New Roman</vt:lpstr>
      <vt:lpstr>1_Office Theme</vt:lpstr>
      <vt:lpstr>Office Theme</vt:lpstr>
      <vt:lpstr>Highlights of the 2026 Heckerling Institute on Estate Planning</vt:lpstr>
      <vt:lpstr>Recent Developments and Planning Opportunities </vt:lpstr>
      <vt:lpstr>The “One Big Beautiful Bill Act” – H.R. 1 </vt:lpstr>
      <vt:lpstr>Various items addressed by the OBBBA</vt:lpstr>
      <vt:lpstr>Various items addressed by the OBBBA (cont’d) </vt:lpstr>
      <vt:lpstr>Federal estate, gift and GST tax provisions </vt:lpstr>
      <vt:lpstr>New York State Estate Tax </vt:lpstr>
      <vt:lpstr>New York State Estate Tax (cont’d) </vt:lpstr>
      <vt:lpstr>Trump Accounts </vt:lpstr>
      <vt:lpstr>529 Plan Account Expansion </vt:lpstr>
      <vt:lpstr>Marital Trust Planning:  The Anenberg Case</vt:lpstr>
      <vt:lpstr>Marital Trust Planning:  The McDougall Case</vt:lpstr>
      <vt:lpstr>Marital Trust Planning:  Additional Considerations </vt:lpstr>
      <vt:lpstr>Marital Trust Planning:  The Griffin Case</vt:lpstr>
      <vt:lpstr>Marital Trust Planning:  The Griffin Case</vt:lpstr>
      <vt:lpstr>Marital Trust Planning:  The Griffin Case</vt:lpstr>
      <vt:lpstr>Ethical Issues in Representing Both Spouses, including the consequences of divorce down the road (CS v. RH)  </vt:lpstr>
      <vt:lpstr>Ethical Issues in Representing Both Spouses, including the consequences of divorce down the road (CS v. RH)  </vt:lpstr>
      <vt:lpstr>Ethical Issues in Representing Both Spouses, including the consequences of divorce down the road (CS v. RH)  </vt:lpstr>
      <vt:lpstr> CS v. RH  </vt:lpstr>
      <vt:lpstr> CS v. RH cont’d  </vt:lpstr>
      <vt:lpstr> CS v. RH cont’d  </vt:lpstr>
      <vt:lpstr> CS v. RH cont’d  </vt:lpstr>
      <vt:lpstr>The collaborative estate planning advisory team, and navigating issues relating to attorney-client privilege  </vt:lpstr>
      <vt:lpstr> Professional Standards from the Attorney’s Lens  </vt:lpstr>
      <vt:lpstr> Professional Standards from the Accountant’s Lens  </vt:lpstr>
      <vt:lpstr> Attorney-Client Privilege – The Fiduciary’s Lens  </vt:lpstr>
      <vt:lpstr> Special Needs Planning  </vt:lpstr>
      <vt:lpstr> Special Needs Planning (cont’d)  </vt:lpstr>
      <vt:lpstr>Splitting, Splicing and Stacking Strategies to Add Octane to Trust Structures  </vt:lpstr>
      <vt:lpstr>Splitting, Splicing and Stacking Strategies to Add Octane to Trust Structures  </vt:lpstr>
      <vt:lpstr>Splitting, Splicing and Stacking Strategies to Add Octane to Trust Structures  </vt:lpstr>
      <vt:lpstr>Splitting, Splicing and Stacking Strategies to Add Octane to Trust Structures  </vt:lpstr>
      <vt:lpstr>Estate of Fields and IRS challenges to family limited partnerships including due to the retained ability to participate in partnership liquidation decisions   </vt:lpstr>
      <vt:lpstr>Estate of Fields and IRS challenges to family limited partnerships including due to the retained ability to participate in partnership liquidation decisions   </vt:lpstr>
      <vt:lpstr>Estate of Fields and IRS challenges to family limited partnerships including due to the retained ability to participate in partnership liquidation decisions   </vt:lpstr>
      <vt:lpstr>Estate of Fields and IRS challenges to family limited partnerships including due to the retained ability to participate in partnership liquidation decisions   </vt:lpstr>
      <vt:lpstr>Estate of Fields and IRS challenges to family limited partnerships including due to the retained ability to participate in partnership liquidation decisions   </vt:lpstr>
      <vt:lpstr>Estate of Fields and IRS challenges to family limited partnerships including due to the retained ability to participate in partnership liquidation decisions   </vt:lpstr>
      <vt:lpstr>Estate of Fields and IRS challenges to family limited partnerships including due to the retained ability to participate in partnership liquidation decisions   </vt:lpstr>
      <vt:lpstr>Estate of Fields and IRS challenges to family limited partnerships including due to the retained ability to participate in partnership liquidation decisions   </vt:lpstr>
      <vt:lpstr>Estate of Fields and IRS challenges to family limited partnerships including due to the retained ability to participate in partnership liquidation decisions   </vt:lpstr>
      <vt:lpstr>Estate of Fields and IRS challenges to family limited partnerships including due to the retained ability to participate in partnership liquidation decisions   </vt:lpstr>
      <vt:lpstr>Estate of Fields and IRS challenges to family limited partnerships including due to the retained ability to participate in partnership liquidation decisions   </vt:lpstr>
      <vt:lpstr>Estate of Fields and IRS challenges to family limited partnerships including due to the retained ability to participate in partnership liquidation decisions   </vt:lpstr>
      <vt:lpstr>Estate of Fields and IRS challenges to family limited partnerships including due to the retained ability to participate in partnership liquidation decisions   </vt:lpstr>
      <vt:lpstr>Estate of Fields and IRS challenges to family limited partnerships including due to the retained ability to participate in partnership liquidation decisions   </vt:lpstr>
      <vt:lpstr>Huffman – option agreement price was less than fair market value, resulting in gift</vt:lpstr>
      <vt:lpstr>Huffman – option agreement price was less than fair market value, resulting in gift</vt:lpstr>
      <vt:lpstr>Estate of Barbara Galli v. Commissioner – Loan or Gift?</vt:lpstr>
      <vt:lpstr>Estate of Barbara Galli v. Commissioner – Loan or Gift?</vt:lpstr>
      <vt:lpstr>Elcan v. Commissioner – New IRS GRAT Challenge</vt:lpstr>
      <vt:lpstr>Elcan v. Commissioner – New IRS GRAT Challenge</vt:lpstr>
      <vt:lpstr>Elcan v. Commissioner – New IRS GRAT Challenge</vt:lpstr>
      <vt:lpstr>Elcan v. Commissioner – New IRS GRAT Challenge</vt:lpstr>
      <vt:lpstr>Elcan v. Commissioner – New IRS GRAT Challenge</vt:lpstr>
      <vt:lpstr>Elcan v. Commissioner – New IRS GRAT Challenge</vt:lpstr>
      <vt:lpstr>Elcan v. Commissioner – New IRS GRAT Challenge</vt:lpstr>
      <vt:lpstr>Elcan v. Commissioner – New IRS GRAT Challenge</vt:lpstr>
      <vt:lpstr> Section 1202 Qualified Small Business Stock </vt:lpstr>
      <vt:lpstr> Section 1202 Qualified Small Business Stock </vt:lpstr>
      <vt:lpstr> Section 1202 Qualified Small Business Stock </vt:lpstr>
      <vt:lpstr> Section 1202 Qualified Small Business Stock  </vt:lpstr>
      <vt:lpstr> Section 1202 Qualified Small Business Stock </vt:lpstr>
      <vt:lpstr>Qualified Opportunity Zone Funds New “Tranche 2” starts on January 1, 2027 under the OBBBA</vt:lpstr>
      <vt:lpstr>Qualified Opportunity Zone Funds New “Tranche 2” starts on January 1, 2027 under the OBBBA</vt:lpstr>
      <vt:lpstr>Qualified Opportunity Zone Funds Overview under 2017 TCJA</vt:lpstr>
      <vt:lpstr> Opportunity Zones</vt:lpstr>
      <vt:lpstr> Qualified Opportunity Funds</vt:lpstr>
      <vt:lpstr>Deferral of Gain Through Timely Reinvestment in QOF and Possible Exclusion from Income of a Portion of It</vt:lpstr>
      <vt:lpstr>Deferral of Gain Through Timely Reinvestment in QOF and Possible Exclusion from Income of a Portion of It</vt:lpstr>
      <vt:lpstr>Deferral of Gain Through Timely Reinvestment in QOF and Possible Exclusion from Income of a Portion of It </vt:lpstr>
      <vt:lpstr>Exclusion of Gain on Appreciation in the Value of QOF if Held for at Least 10 Years</vt:lpstr>
      <vt:lpstr> QOF Requirements</vt:lpstr>
      <vt:lpstr> QOF Requirements</vt:lpstr>
      <vt:lpstr> Effect of Death</vt:lpstr>
      <vt:lpstr> Special Rule that Caps Gain at Fair Market Value at Date of Triggering Event</vt:lpstr>
      <vt:lpstr> Gifts and Bequests</vt:lpstr>
      <vt:lpstr> Gifts and Bequests (Cont’d)</vt:lpstr>
      <vt:lpstr> Pass-Through Entities</vt:lpstr>
      <vt:lpstr> Pass-Through Entities (Cont’d)</vt:lpstr>
      <vt:lpstr> Pass-Through Entities (Cont’d)</vt:lpstr>
      <vt:lpstr> Pass-Through Entities (Cont’d)</vt:lpstr>
      <vt:lpstr> Pass-Through Entities (Cont’d)</vt:lpstr>
      <vt:lpstr> Pass-Through Entities (Cont’d)</vt:lpstr>
      <vt:lpstr> QOF and QOZ Changes under the OBBBA</vt:lpstr>
      <vt:lpstr> QOF and QOZ Changes under the OBBBA</vt:lpstr>
      <vt:lpstr> QOF and QOZ Changes under the OBBBA  </vt:lpstr>
      <vt:lpstr> QOF and QOZ Changes under the OBBBA  </vt:lpstr>
      <vt:lpstr> QOF and QOZ Changes under the OBBBA   </vt:lpstr>
      <vt:lpstr> QOF and QOZ Changes under the OBBBA  </vt:lpstr>
      <vt:lpstr>Questions?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91</cp:revision>
  <dcterms:created xsi:type="dcterms:W3CDTF">2023-01-24T16:07:02Z</dcterms:created>
  <dcterms:modified xsi:type="dcterms:W3CDTF">2026-02-11T18:49:14Z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0x0101009EA586C231D69348B3A4B44696416BA9</vt:lpwstr>
  </property>
</Properties>
</file>