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44"/>
  </p:notesMasterIdLst>
  <p:sldIdLst>
    <p:sldId id="256" r:id="rId5"/>
    <p:sldId id="321" r:id="rId6"/>
    <p:sldId id="388" r:id="rId7"/>
    <p:sldId id="395" r:id="rId8"/>
    <p:sldId id="260" r:id="rId9"/>
    <p:sldId id="385" r:id="rId10"/>
    <p:sldId id="343" r:id="rId11"/>
    <p:sldId id="353" r:id="rId12"/>
    <p:sldId id="345" r:id="rId13"/>
    <p:sldId id="354" r:id="rId14"/>
    <p:sldId id="349" r:id="rId15"/>
    <p:sldId id="350" r:id="rId16"/>
    <p:sldId id="386" r:id="rId17"/>
    <p:sldId id="396" r:id="rId18"/>
    <p:sldId id="397" r:id="rId19"/>
    <p:sldId id="398" r:id="rId20"/>
    <p:sldId id="399" r:id="rId21"/>
    <p:sldId id="402" r:id="rId22"/>
    <p:sldId id="261" r:id="rId23"/>
    <p:sldId id="295" r:id="rId24"/>
    <p:sldId id="292" r:id="rId25"/>
    <p:sldId id="293" r:id="rId26"/>
    <p:sldId id="294" r:id="rId27"/>
    <p:sldId id="262" r:id="rId28"/>
    <p:sldId id="264" r:id="rId29"/>
    <p:sldId id="265" r:id="rId30"/>
    <p:sldId id="266" r:id="rId31"/>
    <p:sldId id="267" r:id="rId32"/>
    <p:sldId id="268" r:id="rId33"/>
    <p:sldId id="270" r:id="rId34"/>
    <p:sldId id="280" r:id="rId35"/>
    <p:sldId id="401" r:id="rId36"/>
    <p:sldId id="306" r:id="rId37"/>
    <p:sldId id="282" r:id="rId38"/>
    <p:sldId id="307" r:id="rId39"/>
    <p:sldId id="308" r:id="rId40"/>
    <p:sldId id="309" r:id="rId41"/>
    <p:sldId id="403" r:id="rId42"/>
    <p:sldId id="400" r:id="rId4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izabeth Forspan" initials="EF" lastIdx="40" clrIdx="0">
    <p:extLst>
      <p:ext uri="{19B8F6BF-5375-455C-9EA6-DF929625EA0E}">
        <p15:presenceInfo xmlns:p15="http://schemas.microsoft.com/office/powerpoint/2012/main" userId="Elizabeth Forspa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437312-9C7B-486F-9390-A8451AF289ED}" v="7" dt="2022-12-01T18:01:41.1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79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50"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718C4D4A-C2F6-48D4-9FA8-71A7B1F44046}" type="datetimeFigureOut">
              <a:rPr lang="en-US" smtClean="0"/>
              <a:t>12/1/2022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5B3A6FE0-77A5-43D3-901A-D320612808EF}" type="slidenum">
              <a:rPr lang="en-US" smtClean="0"/>
              <a:t>‹#›</a:t>
            </a:fld>
            <a:endParaRPr lang="en-US" dirty="0"/>
          </a:p>
        </p:txBody>
      </p:sp>
    </p:spTree>
    <p:extLst>
      <p:ext uri="{BB962C8B-B14F-4D97-AF65-F5344CB8AC3E}">
        <p14:creationId xmlns:p14="http://schemas.microsoft.com/office/powerpoint/2010/main" val="3813503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B3A6FE0-77A5-43D3-901A-D320612808EF}" type="slidenum">
              <a:rPr lang="en-US" smtClean="0"/>
              <a:t>1</a:t>
            </a:fld>
            <a:endParaRPr lang="en-US" dirty="0"/>
          </a:p>
        </p:txBody>
      </p:sp>
    </p:spTree>
    <p:extLst>
      <p:ext uri="{BB962C8B-B14F-4D97-AF65-F5344CB8AC3E}">
        <p14:creationId xmlns:p14="http://schemas.microsoft.com/office/powerpoint/2010/main" val="16437366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B3A6FE0-77A5-43D3-901A-D320612808EF}" type="slidenum">
              <a:rPr lang="en-US" smtClean="0"/>
              <a:t>39</a:t>
            </a:fld>
            <a:endParaRPr lang="en-US" dirty="0"/>
          </a:p>
        </p:txBody>
      </p:sp>
    </p:spTree>
    <p:extLst>
      <p:ext uri="{BB962C8B-B14F-4D97-AF65-F5344CB8AC3E}">
        <p14:creationId xmlns:p14="http://schemas.microsoft.com/office/powerpoint/2010/main" val="5839892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06E52B6-4313-4717-B4BB-5932C2AB3873}" type="datetime1">
              <a:rPr lang="en-US" smtClean="0"/>
              <a:t>12/1/2022</a:t>
            </a:fld>
            <a:endParaRPr lang="en-US" dirty="0"/>
          </a:p>
        </p:txBody>
      </p:sp>
      <p:sp>
        <p:nvSpPr>
          <p:cNvPr id="5" name="Footer Placeholder 4"/>
          <p:cNvSpPr>
            <a:spLocks noGrp="1"/>
          </p:cNvSpPr>
          <p:nvPr>
            <p:ph type="ftr" sz="quarter" idx="11"/>
          </p:nvPr>
        </p:nvSpPr>
        <p:spPr/>
        <p:txBody>
          <a:bodyPr/>
          <a:lstStyle/>
          <a:p>
            <a:r>
              <a:rPr lang="en-US"/>
              <a:t>www.ForspanKlear.com</a:t>
            </a:r>
            <a:endParaRPr lang="en-US" dirty="0"/>
          </a:p>
        </p:txBody>
      </p:sp>
      <p:sp>
        <p:nvSpPr>
          <p:cNvPr id="6" name="Slide Number Placeholder 5"/>
          <p:cNvSpPr>
            <a:spLocks noGrp="1"/>
          </p:cNvSpPr>
          <p:nvPr>
            <p:ph type="sldNum" sz="quarter" idx="12"/>
          </p:nvPr>
        </p:nvSpPr>
        <p:spPr/>
        <p:txBody>
          <a:bodyPr/>
          <a:lstStyle/>
          <a:p>
            <a:fld id="{11A48B74-D3E6-407B-9ACD-8947EC7EE5E8}" type="slidenum">
              <a:rPr lang="en-US" smtClean="0"/>
              <a:t>‹#›</a:t>
            </a:fld>
            <a:endParaRPr lang="en-US" dirty="0"/>
          </a:p>
        </p:txBody>
      </p:sp>
    </p:spTree>
    <p:extLst>
      <p:ext uri="{BB962C8B-B14F-4D97-AF65-F5344CB8AC3E}">
        <p14:creationId xmlns:p14="http://schemas.microsoft.com/office/powerpoint/2010/main" val="2833110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AA89C4-D7F1-47E9-A12E-A66427786E3C}" type="datetime1">
              <a:rPr lang="en-US" smtClean="0"/>
              <a:t>12/1/2022</a:t>
            </a:fld>
            <a:endParaRPr lang="en-US" dirty="0"/>
          </a:p>
        </p:txBody>
      </p:sp>
      <p:sp>
        <p:nvSpPr>
          <p:cNvPr id="5" name="Footer Placeholder 4"/>
          <p:cNvSpPr>
            <a:spLocks noGrp="1"/>
          </p:cNvSpPr>
          <p:nvPr>
            <p:ph type="ftr" sz="quarter" idx="11"/>
          </p:nvPr>
        </p:nvSpPr>
        <p:spPr/>
        <p:txBody>
          <a:bodyPr/>
          <a:lstStyle/>
          <a:p>
            <a:r>
              <a:rPr lang="en-US"/>
              <a:t>www.ForspanKlear.com</a:t>
            </a:r>
            <a:endParaRPr lang="en-US" dirty="0"/>
          </a:p>
        </p:txBody>
      </p:sp>
      <p:sp>
        <p:nvSpPr>
          <p:cNvPr id="6" name="Slide Number Placeholder 5"/>
          <p:cNvSpPr>
            <a:spLocks noGrp="1"/>
          </p:cNvSpPr>
          <p:nvPr>
            <p:ph type="sldNum" sz="quarter" idx="12"/>
          </p:nvPr>
        </p:nvSpPr>
        <p:spPr/>
        <p:txBody>
          <a:bodyPr/>
          <a:lstStyle/>
          <a:p>
            <a:fld id="{11A48B74-D3E6-407B-9ACD-8947EC7EE5E8}" type="slidenum">
              <a:rPr lang="en-US" smtClean="0"/>
              <a:t>‹#›</a:t>
            </a:fld>
            <a:endParaRPr lang="en-US" dirty="0"/>
          </a:p>
        </p:txBody>
      </p:sp>
    </p:spTree>
    <p:extLst>
      <p:ext uri="{BB962C8B-B14F-4D97-AF65-F5344CB8AC3E}">
        <p14:creationId xmlns:p14="http://schemas.microsoft.com/office/powerpoint/2010/main" val="4009802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6393649-33FD-467C-90B3-CB067E9B9287}" type="datetime1">
              <a:rPr lang="en-US" smtClean="0"/>
              <a:t>12/1/2022</a:t>
            </a:fld>
            <a:endParaRPr lang="en-US" dirty="0"/>
          </a:p>
        </p:txBody>
      </p:sp>
      <p:sp>
        <p:nvSpPr>
          <p:cNvPr id="5" name="Footer Placeholder 4"/>
          <p:cNvSpPr>
            <a:spLocks noGrp="1"/>
          </p:cNvSpPr>
          <p:nvPr>
            <p:ph type="ftr" sz="quarter" idx="11"/>
          </p:nvPr>
        </p:nvSpPr>
        <p:spPr/>
        <p:txBody>
          <a:bodyPr/>
          <a:lstStyle/>
          <a:p>
            <a:r>
              <a:rPr lang="en-US"/>
              <a:t>www.ForspanKlear.com</a:t>
            </a:r>
            <a:endParaRPr lang="en-US" dirty="0"/>
          </a:p>
        </p:txBody>
      </p:sp>
      <p:sp>
        <p:nvSpPr>
          <p:cNvPr id="6" name="Slide Number Placeholder 5"/>
          <p:cNvSpPr>
            <a:spLocks noGrp="1"/>
          </p:cNvSpPr>
          <p:nvPr>
            <p:ph type="sldNum" sz="quarter" idx="12"/>
          </p:nvPr>
        </p:nvSpPr>
        <p:spPr/>
        <p:txBody>
          <a:bodyPr/>
          <a:lstStyle/>
          <a:p>
            <a:fld id="{11A48B74-D3E6-407B-9ACD-8947EC7EE5E8}" type="slidenum">
              <a:rPr lang="en-US" smtClean="0"/>
              <a:t>‹#›</a:t>
            </a:fld>
            <a:endParaRPr lang="en-US" dirty="0"/>
          </a:p>
        </p:txBody>
      </p:sp>
    </p:spTree>
    <p:extLst>
      <p:ext uri="{BB962C8B-B14F-4D97-AF65-F5344CB8AC3E}">
        <p14:creationId xmlns:p14="http://schemas.microsoft.com/office/powerpoint/2010/main" val="2420861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BF9595D-E06D-4F88-8B5E-2592423BB5F9}" type="datetime1">
              <a:rPr lang="en-US" smtClean="0"/>
              <a:t>12/1/2022</a:t>
            </a:fld>
            <a:endParaRPr lang="en-US" dirty="0"/>
          </a:p>
        </p:txBody>
      </p:sp>
      <p:sp>
        <p:nvSpPr>
          <p:cNvPr id="5" name="Footer Placeholder 4"/>
          <p:cNvSpPr>
            <a:spLocks noGrp="1"/>
          </p:cNvSpPr>
          <p:nvPr>
            <p:ph type="ftr" sz="quarter" idx="11"/>
          </p:nvPr>
        </p:nvSpPr>
        <p:spPr/>
        <p:txBody>
          <a:bodyPr/>
          <a:lstStyle/>
          <a:p>
            <a:r>
              <a:rPr lang="en-US"/>
              <a:t>www.ForspanKlear.com</a:t>
            </a:r>
            <a:endParaRPr lang="en-US" dirty="0"/>
          </a:p>
        </p:txBody>
      </p:sp>
      <p:sp>
        <p:nvSpPr>
          <p:cNvPr id="6" name="Slide Number Placeholder 5"/>
          <p:cNvSpPr>
            <a:spLocks noGrp="1"/>
          </p:cNvSpPr>
          <p:nvPr>
            <p:ph type="sldNum" sz="quarter" idx="12"/>
          </p:nvPr>
        </p:nvSpPr>
        <p:spPr/>
        <p:txBody>
          <a:bodyPr/>
          <a:lstStyle/>
          <a:p>
            <a:fld id="{11A48B74-D3E6-407B-9ACD-8947EC7EE5E8}" type="slidenum">
              <a:rPr lang="en-US" smtClean="0"/>
              <a:t>‹#›</a:t>
            </a:fld>
            <a:endParaRPr lang="en-US" dirty="0"/>
          </a:p>
        </p:txBody>
      </p:sp>
    </p:spTree>
    <p:extLst>
      <p:ext uri="{BB962C8B-B14F-4D97-AF65-F5344CB8AC3E}">
        <p14:creationId xmlns:p14="http://schemas.microsoft.com/office/powerpoint/2010/main" val="1116720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1AF7AA-CA17-4049-BA89-4483B8419E9F}" type="datetime1">
              <a:rPr lang="en-US" smtClean="0"/>
              <a:t>12/1/2022</a:t>
            </a:fld>
            <a:endParaRPr lang="en-US" dirty="0"/>
          </a:p>
        </p:txBody>
      </p:sp>
      <p:sp>
        <p:nvSpPr>
          <p:cNvPr id="5" name="Footer Placeholder 4"/>
          <p:cNvSpPr>
            <a:spLocks noGrp="1"/>
          </p:cNvSpPr>
          <p:nvPr>
            <p:ph type="ftr" sz="quarter" idx="11"/>
          </p:nvPr>
        </p:nvSpPr>
        <p:spPr/>
        <p:txBody>
          <a:bodyPr/>
          <a:lstStyle/>
          <a:p>
            <a:r>
              <a:rPr lang="en-US"/>
              <a:t>www.ForspanKlear.com</a:t>
            </a:r>
            <a:endParaRPr lang="en-US" dirty="0"/>
          </a:p>
        </p:txBody>
      </p:sp>
      <p:sp>
        <p:nvSpPr>
          <p:cNvPr id="6" name="Slide Number Placeholder 5"/>
          <p:cNvSpPr>
            <a:spLocks noGrp="1"/>
          </p:cNvSpPr>
          <p:nvPr>
            <p:ph type="sldNum" sz="quarter" idx="12"/>
          </p:nvPr>
        </p:nvSpPr>
        <p:spPr/>
        <p:txBody>
          <a:bodyPr/>
          <a:lstStyle/>
          <a:p>
            <a:fld id="{11A48B74-D3E6-407B-9ACD-8947EC7EE5E8}" type="slidenum">
              <a:rPr lang="en-US" smtClean="0"/>
              <a:t>‹#›</a:t>
            </a:fld>
            <a:endParaRPr lang="en-US" dirty="0"/>
          </a:p>
        </p:txBody>
      </p:sp>
    </p:spTree>
    <p:extLst>
      <p:ext uri="{BB962C8B-B14F-4D97-AF65-F5344CB8AC3E}">
        <p14:creationId xmlns:p14="http://schemas.microsoft.com/office/powerpoint/2010/main" val="1862108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BC0DF96-AF5C-4EA6-BC7F-2136A11A80C7}" type="datetime1">
              <a:rPr lang="en-US" smtClean="0"/>
              <a:t>12/1/2022</a:t>
            </a:fld>
            <a:endParaRPr lang="en-US" dirty="0"/>
          </a:p>
        </p:txBody>
      </p:sp>
      <p:sp>
        <p:nvSpPr>
          <p:cNvPr id="6" name="Footer Placeholder 5"/>
          <p:cNvSpPr>
            <a:spLocks noGrp="1"/>
          </p:cNvSpPr>
          <p:nvPr>
            <p:ph type="ftr" sz="quarter" idx="11"/>
          </p:nvPr>
        </p:nvSpPr>
        <p:spPr/>
        <p:txBody>
          <a:bodyPr/>
          <a:lstStyle/>
          <a:p>
            <a:r>
              <a:rPr lang="en-US"/>
              <a:t>www.ForspanKlear.com</a:t>
            </a:r>
            <a:endParaRPr lang="en-US" dirty="0"/>
          </a:p>
        </p:txBody>
      </p:sp>
      <p:sp>
        <p:nvSpPr>
          <p:cNvPr id="7" name="Slide Number Placeholder 6"/>
          <p:cNvSpPr>
            <a:spLocks noGrp="1"/>
          </p:cNvSpPr>
          <p:nvPr>
            <p:ph type="sldNum" sz="quarter" idx="12"/>
          </p:nvPr>
        </p:nvSpPr>
        <p:spPr/>
        <p:txBody>
          <a:bodyPr/>
          <a:lstStyle/>
          <a:p>
            <a:fld id="{11A48B74-D3E6-407B-9ACD-8947EC7EE5E8}" type="slidenum">
              <a:rPr lang="en-US" smtClean="0"/>
              <a:t>‹#›</a:t>
            </a:fld>
            <a:endParaRPr lang="en-US" dirty="0"/>
          </a:p>
        </p:txBody>
      </p:sp>
    </p:spTree>
    <p:extLst>
      <p:ext uri="{BB962C8B-B14F-4D97-AF65-F5344CB8AC3E}">
        <p14:creationId xmlns:p14="http://schemas.microsoft.com/office/powerpoint/2010/main" val="2098576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9D8C8EE-650C-469A-858E-C29F0355D850}" type="datetime1">
              <a:rPr lang="en-US" smtClean="0"/>
              <a:t>12/1/2022</a:t>
            </a:fld>
            <a:endParaRPr lang="en-US" dirty="0"/>
          </a:p>
        </p:txBody>
      </p:sp>
      <p:sp>
        <p:nvSpPr>
          <p:cNvPr id="8" name="Footer Placeholder 7"/>
          <p:cNvSpPr>
            <a:spLocks noGrp="1"/>
          </p:cNvSpPr>
          <p:nvPr>
            <p:ph type="ftr" sz="quarter" idx="11"/>
          </p:nvPr>
        </p:nvSpPr>
        <p:spPr/>
        <p:txBody>
          <a:bodyPr/>
          <a:lstStyle/>
          <a:p>
            <a:r>
              <a:rPr lang="en-US"/>
              <a:t>www.ForspanKlear.com</a:t>
            </a:r>
            <a:endParaRPr lang="en-US" dirty="0"/>
          </a:p>
        </p:txBody>
      </p:sp>
      <p:sp>
        <p:nvSpPr>
          <p:cNvPr id="9" name="Slide Number Placeholder 8"/>
          <p:cNvSpPr>
            <a:spLocks noGrp="1"/>
          </p:cNvSpPr>
          <p:nvPr>
            <p:ph type="sldNum" sz="quarter" idx="12"/>
          </p:nvPr>
        </p:nvSpPr>
        <p:spPr/>
        <p:txBody>
          <a:bodyPr/>
          <a:lstStyle/>
          <a:p>
            <a:fld id="{11A48B74-D3E6-407B-9ACD-8947EC7EE5E8}" type="slidenum">
              <a:rPr lang="en-US" smtClean="0"/>
              <a:t>‹#›</a:t>
            </a:fld>
            <a:endParaRPr lang="en-US" dirty="0"/>
          </a:p>
        </p:txBody>
      </p:sp>
    </p:spTree>
    <p:extLst>
      <p:ext uri="{BB962C8B-B14F-4D97-AF65-F5344CB8AC3E}">
        <p14:creationId xmlns:p14="http://schemas.microsoft.com/office/powerpoint/2010/main" val="2781238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42C908F-C225-4223-BC75-7B392BA14AFB}" type="datetime1">
              <a:rPr lang="en-US" smtClean="0"/>
              <a:t>12/1/2022</a:t>
            </a:fld>
            <a:endParaRPr lang="en-US" dirty="0"/>
          </a:p>
        </p:txBody>
      </p:sp>
      <p:sp>
        <p:nvSpPr>
          <p:cNvPr id="4" name="Footer Placeholder 3"/>
          <p:cNvSpPr>
            <a:spLocks noGrp="1"/>
          </p:cNvSpPr>
          <p:nvPr>
            <p:ph type="ftr" sz="quarter" idx="11"/>
          </p:nvPr>
        </p:nvSpPr>
        <p:spPr/>
        <p:txBody>
          <a:bodyPr/>
          <a:lstStyle/>
          <a:p>
            <a:r>
              <a:rPr lang="en-US"/>
              <a:t>www.ForspanKlear.com</a:t>
            </a:r>
            <a:endParaRPr lang="en-US" dirty="0"/>
          </a:p>
        </p:txBody>
      </p:sp>
      <p:sp>
        <p:nvSpPr>
          <p:cNvPr id="5" name="Slide Number Placeholder 4"/>
          <p:cNvSpPr>
            <a:spLocks noGrp="1"/>
          </p:cNvSpPr>
          <p:nvPr>
            <p:ph type="sldNum" sz="quarter" idx="12"/>
          </p:nvPr>
        </p:nvSpPr>
        <p:spPr/>
        <p:txBody>
          <a:bodyPr/>
          <a:lstStyle/>
          <a:p>
            <a:fld id="{11A48B74-D3E6-407B-9ACD-8947EC7EE5E8}" type="slidenum">
              <a:rPr lang="en-US" smtClean="0"/>
              <a:t>‹#›</a:t>
            </a:fld>
            <a:endParaRPr lang="en-US" dirty="0"/>
          </a:p>
        </p:txBody>
      </p:sp>
    </p:spTree>
    <p:extLst>
      <p:ext uri="{BB962C8B-B14F-4D97-AF65-F5344CB8AC3E}">
        <p14:creationId xmlns:p14="http://schemas.microsoft.com/office/powerpoint/2010/main" val="9685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7E31A8-D5E2-4111-8184-E2ED8F4BAC72}" type="datetime1">
              <a:rPr lang="en-US" smtClean="0"/>
              <a:t>12/1/2022</a:t>
            </a:fld>
            <a:endParaRPr lang="en-US" dirty="0"/>
          </a:p>
        </p:txBody>
      </p:sp>
      <p:sp>
        <p:nvSpPr>
          <p:cNvPr id="3" name="Footer Placeholder 2"/>
          <p:cNvSpPr>
            <a:spLocks noGrp="1"/>
          </p:cNvSpPr>
          <p:nvPr>
            <p:ph type="ftr" sz="quarter" idx="11"/>
          </p:nvPr>
        </p:nvSpPr>
        <p:spPr/>
        <p:txBody>
          <a:bodyPr/>
          <a:lstStyle/>
          <a:p>
            <a:r>
              <a:rPr lang="en-US"/>
              <a:t>www.ForspanKlear.com</a:t>
            </a:r>
            <a:endParaRPr lang="en-US" dirty="0"/>
          </a:p>
        </p:txBody>
      </p:sp>
      <p:sp>
        <p:nvSpPr>
          <p:cNvPr id="4" name="Slide Number Placeholder 3"/>
          <p:cNvSpPr>
            <a:spLocks noGrp="1"/>
          </p:cNvSpPr>
          <p:nvPr>
            <p:ph type="sldNum" sz="quarter" idx="12"/>
          </p:nvPr>
        </p:nvSpPr>
        <p:spPr/>
        <p:txBody>
          <a:bodyPr/>
          <a:lstStyle/>
          <a:p>
            <a:fld id="{11A48B74-D3E6-407B-9ACD-8947EC7EE5E8}" type="slidenum">
              <a:rPr lang="en-US" smtClean="0"/>
              <a:t>‹#›</a:t>
            </a:fld>
            <a:endParaRPr lang="en-US" dirty="0"/>
          </a:p>
        </p:txBody>
      </p:sp>
    </p:spTree>
    <p:extLst>
      <p:ext uri="{BB962C8B-B14F-4D97-AF65-F5344CB8AC3E}">
        <p14:creationId xmlns:p14="http://schemas.microsoft.com/office/powerpoint/2010/main" val="41165868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AA4757-345B-4775-9495-1248BF33DA12}" type="datetime1">
              <a:rPr lang="en-US" smtClean="0"/>
              <a:t>12/1/2022</a:t>
            </a:fld>
            <a:endParaRPr lang="en-US" dirty="0"/>
          </a:p>
        </p:txBody>
      </p:sp>
      <p:sp>
        <p:nvSpPr>
          <p:cNvPr id="6" name="Footer Placeholder 5"/>
          <p:cNvSpPr>
            <a:spLocks noGrp="1"/>
          </p:cNvSpPr>
          <p:nvPr>
            <p:ph type="ftr" sz="quarter" idx="11"/>
          </p:nvPr>
        </p:nvSpPr>
        <p:spPr/>
        <p:txBody>
          <a:bodyPr/>
          <a:lstStyle/>
          <a:p>
            <a:r>
              <a:rPr lang="en-US"/>
              <a:t>www.ForspanKlear.com</a:t>
            </a:r>
            <a:endParaRPr lang="en-US" dirty="0"/>
          </a:p>
        </p:txBody>
      </p:sp>
      <p:sp>
        <p:nvSpPr>
          <p:cNvPr id="7" name="Slide Number Placeholder 6"/>
          <p:cNvSpPr>
            <a:spLocks noGrp="1"/>
          </p:cNvSpPr>
          <p:nvPr>
            <p:ph type="sldNum" sz="quarter" idx="12"/>
          </p:nvPr>
        </p:nvSpPr>
        <p:spPr/>
        <p:txBody>
          <a:bodyPr/>
          <a:lstStyle/>
          <a:p>
            <a:fld id="{11A48B74-D3E6-407B-9ACD-8947EC7EE5E8}" type="slidenum">
              <a:rPr lang="en-US" smtClean="0"/>
              <a:t>‹#›</a:t>
            </a:fld>
            <a:endParaRPr lang="en-US" dirty="0"/>
          </a:p>
        </p:txBody>
      </p:sp>
    </p:spTree>
    <p:extLst>
      <p:ext uri="{BB962C8B-B14F-4D97-AF65-F5344CB8AC3E}">
        <p14:creationId xmlns:p14="http://schemas.microsoft.com/office/powerpoint/2010/main" val="944565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E183737-38AE-4E7C-9277-273B91D65EBC}" type="datetime1">
              <a:rPr lang="en-US" smtClean="0"/>
              <a:t>12/1/2022</a:t>
            </a:fld>
            <a:endParaRPr lang="en-US" dirty="0"/>
          </a:p>
        </p:txBody>
      </p:sp>
      <p:sp>
        <p:nvSpPr>
          <p:cNvPr id="6" name="Footer Placeholder 5"/>
          <p:cNvSpPr>
            <a:spLocks noGrp="1"/>
          </p:cNvSpPr>
          <p:nvPr>
            <p:ph type="ftr" sz="quarter" idx="11"/>
          </p:nvPr>
        </p:nvSpPr>
        <p:spPr/>
        <p:txBody>
          <a:bodyPr/>
          <a:lstStyle/>
          <a:p>
            <a:r>
              <a:rPr lang="en-US"/>
              <a:t>www.ForspanKlear.com</a:t>
            </a:r>
            <a:endParaRPr lang="en-US" dirty="0"/>
          </a:p>
        </p:txBody>
      </p:sp>
      <p:sp>
        <p:nvSpPr>
          <p:cNvPr id="7" name="Slide Number Placeholder 6"/>
          <p:cNvSpPr>
            <a:spLocks noGrp="1"/>
          </p:cNvSpPr>
          <p:nvPr>
            <p:ph type="sldNum" sz="quarter" idx="12"/>
          </p:nvPr>
        </p:nvSpPr>
        <p:spPr/>
        <p:txBody>
          <a:bodyPr/>
          <a:lstStyle/>
          <a:p>
            <a:fld id="{11A48B74-D3E6-407B-9ACD-8947EC7EE5E8}" type="slidenum">
              <a:rPr lang="en-US" smtClean="0"/>
              <a:t>‹#›</a:t>
            </a:fld>
            <a:endParaRPr lang="en-US" dirty="0"/>
          </a:p>
        </p:txBody>
      </p:sp>
    </p:spTree>
    <p:extLst>
      <p:ext uri="{BB962C8B-B14F-4D97-AF65-F5344CB8AC3E}">
        <p14:creationId xmlns:p14="http://schemas.microsoft.com/office/powerpoint/2010/main" val="1438302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0FA4CD-F3F8-482E-8568-6910CB392BFF}" type="datetime1">
              <a:rPr lang="en-US" smtClean="0"/>
              <a:t>12/1/2022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www.ForspanKlear.com</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A48B74-D3E6-407B-9ACD-8947EC7EE5E8}" type="slidenum">
              <a:rPr lang="en-US" smtClean="0"/>
              <a:t>‹#›</a:t>
            </a:fld>
            <a:endParaRPr lang="en-US" dirty="0"/>
          </a:p>
        </p:txBody>
      </p:sp>
    </p:spTree>
    <p:extLst>
      <p:ext uri="{BB962C8B-B14F-4D97-AF65-F5344CB8AC3E}">
        <p14:creationId xmlns:p14="http://schemas.microsoft.com/office/powerpoint/2010/main" val="12940481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eforspan@ForspanKlear.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hyperlink" Target="mailto:eforspan@ForspanKlear.co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381000" y="76200"/>
            <a:ext cx="8458200" cy="2057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4000" b="1" dirty="0"/>
              <a:t>Elder Care in 2023: The Intersection of Estate and Medicaid Planning</a:t>
            </a:r>
          </a:p>
        </p:txBody>
      </p:sp>
      <p:sp>
        <p:nvSpPr>
          <p:cNvPr id="5" name="Subtitle 2"/>
          <p:cNvSpPr txBox="1">
            <a:spLocks/>
          </p:cNvSpPr>
          <p:nvPr/>
        </p:nvSpPr>
        <p:spPr bwMode="auto">
          <a:xfrm>
            <a:off x="1409700" y="2171700"/>
            <a:ext cx="6400800" cy="1257300"/>
          </a:xfrm>
          <a:prstGeom prst="rect">
            <a:avLst/>
          </a:prstGeom>
          <a:noFill/>
          <a:ln>
            <a:noFill/>
          </a:ln>
        </p:spPr>
        <p:txBody>
          <a:bodyPr>
            <a:normAutofit fontScale="92500" lnSpcReduction="10000"/>
          </a:bodyPr>
          <a:lstStyle>
            <a:lvl1pPr marL="0" indent="0" algn="ctr" rtl="0" eaLnBrk="0" fontAlgn="base" hangingPunct="0">
              <a:spcBef>
                <a:spcPct val="20000"/>
              </a:spcBef>
              <a:spcAft>
                <a:spcPct val="0"/>
              </a:spcAft>
              <a:buFont typeface="Arial" charset="0"/>
              <a:buNone/>
              <a:defRPr sz="3200" kern="1200">
                <a:solidFill>
                  <a:schemeClr val="tx1">
                    <a:tint val="75000"/>
                  </a:schemeClr>
                </a:solidFill>
                <a:latin typeface="+mn-lt"/>
                <a:ea typeface="+mn-ea"/>
                <a:cs typeface="+mn-cs"/>
              </a:defRPr>
            </a:lvl1pPr>
            <a:lvl2pPr marL="457200" indent="0" algn="ctr" rtl="0" eaLnBrk="0" fontAlgn="base" hangingPunct="0">
              <a:spcBef>
                <a:spcPct val="20000"/>
              </a:spcBef>
              <a:spcAft>
                <a:spcPct val="0"/>
              </a:spcAft>
              <a:buFont typeface="Arial" charset="0"/>
              <a:buNone/>
              <a:defRPr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Arial" charset="0"/>
              <a:buNone/>
              <a:defRPr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defRPr/>
            </a:pPr>
            <a:r>
              <a:rPr lang="en-US" sz="3900" b="1" dirty="0">
                <a:solidFill>
                  <a:schemeClr val="tx1"/>
                </a:solidFill>
                <a:latin typeface="+mj-lt"/>
              </a:rPr>
              <a:t>ELIZABETH FORSPAN, ESQ.</a:t>
            </a:r>
          </a:p>
          <a:p>
            <a:pPr>
              <a:defRPr/>
            </a:pPr>
            <a:r>
              <a:rPr lang="en-US" sz="3900" b="1" dirty="0">
                <a:solidFill>
                  <a:schemeClr val="tx1"/>
                </a:solidFill>
                <a:latin typeface="+mj-lt"/>
              </a:rPr>
              <a:t>December 2022</a:t>
            </a:r>
          </a:p>
          <a:p>
            <a:pPr>
              <a:defRPr/>
            </a:pPr>
            <a:endParaRPr lang="en-US" dirty="0"/>
          </a:p>
          <a:p>
            <a:pPr>
              <a:defRPr/>
            </a:pPr>
            <a:endParaRPr lang="en-US" dirty="0"/>
          </a:p>
        </p:txBody>
      </p:sp>
      <p:sp>
        <p:nvSpPr>
          <p:cNvPr id="7" name="TextBox 6"/>
          <p:cNvSpPr txBox="1"/>
          <p:nvPr/>
        </p:nvSpPr>
        <p:spPr>
          <a:xfrm>
            <a:off x="3235325" y="5127625"/>
            <a:ext cx="2385268" cy="369332"/>
          </a:xfrm>
          <a:prstGeom prst="rect">
            <a:avLst/>
          </a:prstGeom>
          <a:noFill/>
        </p:spPr>
        <p:txBody>
          <a:bodyPr wrap="none">
            <a:spAutoFit/>
          </a:bodyPr>
          <a:lstStyle/>
          <a:p>
            <a:pPr eaLnBrk="0" hangingPunct="0">
              <a:defRPr/>
            </a:pPr>
            <a:r>
              <a:rPr lang="en-US" dirty="0">
                <a:latin typeface="+mj-lt"/>
              </a:rPr>
              <a:t>www.ForspanKlear.com</a:t>
            </a:r>
          </a:p>
        </p:txBody>
      </p:sp>
      <p:sp>
        <p:nvSpPr>
          <p:cNvPr id="8" name="TextBox 7"/>
          <p:cNvSpPr txBox="1"/>
          <p:nvPr/>
        </p:nvSpPr>
        <p:spPr>
          <a:xfrm>
            <a:off x="3557283" y="5474074"/>
            <a:ext cx="1700517" cy="369332"/>
          </a:xfrm>
          <a:prstGeom prst="rect">
            <a:avLst/>
          </a:prstGeom>
          <a:noFill/>
        </p:spPr>
        <p:txBody>
          <a:bodyPr wrap="square">
            <a:spAutoFit/>
          </a:bodyPr>
          <a:lstStyle/>
          <a:p>
            <a:pPr algn="ctr" eaLnBrk="0" hangingPunct="0">
              <a:defRPr/>
            </a:pPr>
            <a:r>
              <a:rPr lang="en-US" dirty="0"/>
              <a:t>(516) 765-772</a:t>
            </a:r>
          </a:p>
        </p:txBody>
      </p:sp>
      <p:pic>
        <p:nvPicPr>
          <p:cNvPr id="9" name="Picture 8" descr="A picture containing object&#10;&#10;Description automatically generated">
            <a:extLst>
              <a:ext uri="{FF2B5EF4-FFF2-40B4-BE49-F238E27FC236}">
                <a16:creationId xmlns:a16="http://schemas.microsoft.com/office/drawing/2014/main" id="{D729D543-91D7-4C4F-815C-3B622296C2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52600" y="3619501"/>
            <a:ext cx="5776782" cy="1257299"/>
          </a:xfrm>
          <a:prstGeom prst="rect">
            <a:avLst/>
          </a:prstGeom>
        </p:spPr>
      </p:pic>
      <p:sp>
        <p:nvSpPr>
          <p:cNvPr id="10" name="TextBox 9">
            <a:extLst>
              <a:ext uri="{FF2B5EF4-FFF2-40B4-BE49-F238E27FC236}">
                <a16:creationId xmlns:a16="http://schemas.microsoft.com/office/drawing/2014/main" id="{7E2D9067-33C1-40E1-9ECD-68835C5BF89E}"/>
              </a:ext>
            </a:extLst>
          </p:cNvPr>
          <p:cNvSpPr txBox="1"/>
          <p:nvPr/>
        </p:nvSpPr>
        <p:spPr>
          <a:xfrm>
            <a:off x="2871483" y="5867400"/>
            <a:ext cx="3148317" cy="369332"/>
          </a:xfrm>
          <a:prstGeom prst="rect">
            <a:avLst/>
          </a:prstGeom>
          <a:noFill/>
        </p:spPr>
        <p:txBody>
          <a:bodyPr wrap="square">
            <a:spAutoFit/>
          </a:bodyPr>
          <a:lstStyle/>
          <a:p>
            <a:pPr algn="ctr" eaLnBrk="0" hangingPunct="0">
              <a:defRPr/>
            </a:pPr>
            <a:r>
              <a:rPr lang="en-US" dirty="0">
                <a:latin typeface="+mn-lt"/>
                <a:hlinkClick r:id="rId4"/>
              </a:rPr>
              <a:t>eforspan@ForspanKlear.com</a:t>
            </a:r>
            <a:r>
              <a:rPr lang="en-US" dirty="0">
                <a:latin typeface="+mn-lt"/>
              </a:rPr>
              <a:t> </a:t>
            </a:r>
          </a:p>
        </p:txBody>
      </p:sp>
    </p:spTree>
    <p:extLst>
      <p:ext uri="{BB962C8B-B14F-4D97-AF65-F5344CB8AC3E}">
        <p14:creationId xmlns:p14="http://schemas.microsoft.com/office/powerpoint/2010/main" val="39701299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6A41-E469-46D6-A8E8-13BFC8ECEE74}"/>
              </a:ext>
            </a:extLst>
          </p:cNvPr>
          <p:cNvSpPr>
            <a:spLocks noGrp="1"/>
          </p:cNvSpPr>
          <p:nvPr>
            <p:ph type="title"/>
          </p:nvPr>
        </p:nvSpPr>
        <p:spPr/>
        <p:txBody>
          <a:bodyPr/>
          <a:lstStyle/>
          <a:p>
            <a:r>
              <a:rPr lang="en-US" sz="3375" dirty="0"/>
              <a:t>New Home Care Rules</a:t>
            </a:r>
          </a:p>
        </p:txBody>
      </p:sp>
      <p:sp>
        <p:nvSpPr>
          <p:cNvPr id="3" name="Content Placeholder 2">
            <a:extLst>
              <a:ext uri="{FF2B5EF4-FFF2-40B4-BE49-F238E27FC236}">
                <a16:creationId xmlns:a16="http://schemas.microsoft.com/office/drawing/2014/main" id="{5212293F-4B34-42D8-989D-075C11B39542}"/>
              </a:ext>
            </a:extLst>
          </p:cNvPr>
          <p:cNvSpPr>
            <a:spLocks noGrp="1"/>
          </p:cNvSpPr>
          <p:nvPr>
            <p:ph idx="1"/>
          </p:nvPr>
        </p:nvSpPr>
        <p:spPr>
          <a:xfrm>
            <a:off x="914400" y="1417638"/>
            <a:ext cx="7543800" cy="4602162"/>
          </a:xfrm>
        </p:spPr>
        <p:txBody>
          <a:bodyPr>
            <a:normAutofit fontScale="62500" lnSpcReduction="20000"/>
          </a:bodyPr>
          <a:lstStyle/>
          <a:p>
            <a:pPr marL="0" indent="0">
              <a:buNone/>
            </a:pPr>
            <a:r>
              <a:rPr lang="en-US" sz="3600" dirty="0"/>
              <a:t>Who is “grandfathered” in?</a:t>
            </a:r>
          </a:p>
          <a:p>
            <a:r>
              <a:rPr lang="en-US" sz="3000" dirty="0"/>
              <a:t>Those already receiving services as of the effective date</a:t>
            </a:r>
          </a:p>
          <a:p>
            <a:r>
              <a:rPr lang="en-US" sz="3000" dirty="0"/>
              <a:t>Those who apply before the effective date, even if approved after the effective date</a:t>
            </a:r>
          </a:p>
          <a:p>
            <a:r>
              <a:rPr lang="en-US" sz="3000" dirty="0"/>
              <a:t>IMPORTANT: The lookback will apply to an increase in coverage for those who previously had Medicaid and are now requesting Long Term Care services – they must submit a Supplement A.</a:t>
            </a:r>
          </a:p>
          <a:p>
            <a:pPr marL="0" indent="0">
              <a:buNone/>
            </a:pPr>
            <a:endParaRPr lang="en-US" sz="3000" dirty="0"/>
          </a:p>
          <a:p>
            <a:pPr marL="0" indent="0">
              <a:buNone/>
            </a:pPr>
            <a:endParaRPr lang="en-US" sz="3000" dirty="0"/>
          </a:p>
          <a:p>
            <a:pPr marL="0" indent="0">
              <a:buNone/>
            </a:pPr>
            <a:r>
              <a:rPr lang="en-US" sz="3600" strike="sngStrike" dirty="0"/>
              <a:t>How will the “phase-in” of the lookback period work? </a:t>
            </a:r>
          </a:p>
          <a:p>
            <a:r>
              <a:rPr lang="en-US" sz="3000" strike="sngStrike" dirty="0"/>
              <a:t>As mentioned, transfers before October 1, 2020 will not be subject to a transfer penalty</a:t>
            </a:r>
          </a:p>
          <a:p>
            <a:r>
              <a:rPr lang="en-US" sz="3000" strike="sngStrike" dirty="0"/>
              <a:t>If you apply on </a:t>
            </a:r>
            <a:r>
              <a:rPr lang="en-US" sz="3000" strike="sngStrike" dirty="0">
                <a:solidFill>
                  <a:srgbClr val="00B0F0"/>
                </a:solidFill>
              </a:rPr>
              <a:t>January 1, 2023 </a:t>
            </a:r>
            <a:r>
              <a:rPr lang="en-US" sz="3000" strike="sngStrike" dirty="0"/>
              <a:t>– there will be a 27-month lookback to October 1, 2020</a:t>
            </a:r>
          </a:p>
          <a:p>
            <a:r>
              <a:rPr lang="en-US" sz="3000" strike="sngStrike" dirty="0"/>
              <a:t>Add one month until you reach </a:t>
            </a:r>
            <a:r>
              <a:rPr lang="en-US" sz="3000" strike="sngStrike" dirty="0">
                <a:solidFill>
                  <a:srgbClr val="00B0F0"/>
                </a:solidFill>
              </a:rPr>
              <a:t>April 1, 2023</a:t>
            </a:r>
            <a:r>
              <a:rPr lang="en-US" sz="3000" strike="sngStrike" dirty="0"/>
              <a:t>, when the lookback will be the full 30 months</a:t>
            </a:r>
          </a:p>
          <a:p>
            <a:endParaRPr lang="en-US" dirty="0"/>
          </a:p>
        </p:txBody>
      </p:sp>
      <p:sp>
        <p:nvSpPr>
          <p:cNvPr id="4" name="Footer Placeholder 3">
            <a:extLst>
              <a:ext uri="{FF2B5EF4-FFF2-40B4-BE49-F238E27FC236}">
                <a16:creationId xmlns:a16="http://schemas.microsoft.com/office/drawing/2014/main" id="{A20763E0-C1F5-46FA-B11B-6E60EBCFA262}"/>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2744525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6A41-E469-46D6-A8E8-13BFC8ECEE74}"/>
              </a:ext>
            </a:extLst>
          </p:cNvPr>
          <p:cNvSpPr>
            <a:spLocks noGrp="1"/>
          </p:cNvSpPr>
          <p:nvPr>
            <p:ph type="title"/>
          </p:nvPr>
        </p:nvSpPr>
        <p:spPr/>
        <p:txBody>
          <a:bodyPr>
            <a:normAutofit fontScale="90000"/>
          </a:bodyPr>
          <a:lstStyle/>
          <a:p>
            <a:r>
              <a:rPr lang="en-US" dirty="0"/>
              <a:t>New Home Care Rules – Exempt Transfers</a:t>
            </a:r>
          </a:p>
        </p:txBody>
      </p:sp>
      <p:sp>
        <p:nvSpPr>
          <p:cNvPr id="3" name="Content Placeholder 2">
            <a:extLst>
              <a:ext uri="{FF2B5EF4-FFF2-40B4-BE49-F238E27FC236}">
                <a16:creationId xmlns:a16="http://schemas.microsoft.com/office/drawing/2014/main" id="{5212293F-4B34-42D8-989D-075C11B39542}"/>
              </a:ext>
            </a:extLst>
          </p:cNvPr>
          <p:cNvSpPr>
            <a:spLocks noGrp="1"/>
          </p:cNvSpPr>
          <p:nvPr>
            <p:ph idx="1"/>
          </p:nvPr>
        </p:nvSpPr>
        <p:spPr>
          <a:xfrm>
            <a:off x="685800" y="1828800"/>
            <a:ext cx="7772400" cy="4190999"/>
          </a:xfrm>
        </p:spPr>
        <p:txBody>
          <a:bodyPr>
            <a:normAutofit fontScale="70000" lnSpcReduction="20000"/>
          </a:bodyPr>
          <a:lstStyle/>
          <a:p>
            <a:pPr marL="0" indent="0">
              <a:buNone/>
            </a:pPr>
            <a:r>
              <a:rPr lang="en-US" dirty="0"/>
              <a:t>Will the Nursing Home transfer exceptions apply to home care apps?  YES</a:t>
            </a:r>
          </a:p>
          <a:p>
            <a:pPr marL="385763" indent="-385763">
              <a:buAutoNum type="arabicPeriod"/>
            </a:pPr>
            <a:r>
              <a:rPr lang="en-US" dirty="0"/>
              <a:t>Spouse</a:t>
            </a:r>
          </a:p>
          <a:p>
            <a:pPr marL="385763" indent="-385763">
              <a:buAutoNum type="arabicPeriod"/>
            </a:pPr>
            <a:r>
              <a:rPr lang="en-US" dirty="0"/>
              <a:t>Disabled/Blind Child</a:t>
            </a:r>
          </a:p>
          <a:p>
            <a:pPr marL="385763" indent="-385763">
              <a:buAutoNum type="arabicPeriod"/>
            </a:pPr>
            <a:r>
              <a:rPr lang="en-US" dirty="0"/>
              <a:t>SNT for disabled person under age 65</a:t>
            </a:r>
          </a:p>
          <a:p>
            <a:pPr marL="385763" indent="-385763">
              <a:buAutoNum type="arabicPeriod"/>
            </a:pPr>
            <a:r>
              <a:rPr lang="en-US" dirty="0"/>
              <a:t>Transfer of an exempt assets – e.g. Holocaust restitution payments</a:t>
            </a:r>
          </a:p>
          <a:p>
            <a:pPr marL="385763" indent="-385763">
              <a:buAutoNum type="arabicPeriod"/>
            </a:pPr>
            <a:r>
              <a:rPr lang="en-US" dirty="0"/>
              <a:t>Asset sold for FMV</a:t>
            </a:r>
          </a:p>
          <a:p>
            <a:pPr marL="385763" indent="-385763">
              <a:buAutoNum type="arabicPeriod"/>
            </a:pPr>
            <a:r>
              <a:rPr lang="en-US" dirty="0"/>
              <a:t>Transfer made for purposes other than to qualify for Medicaid</a:t>
            </a:r>
          </a:p>
          <a:p>
            <a:pPr marL="385763" indent="-385763">
              <a:buAutoNum type="arabicPeriod"/>
            </a:pPr>
            <a:r>
              <a:rPr lang="en-US" dirty="0"/>
              <a:t>Returned assets/gifts</a:t>
            </a:r>
          </a:p>
          <a:p>
            <a:pPr marL="385763" indent="-385763">
              <a:buAutoNum type="arabicPeriod"/>
            </a:pPr>
            <a:r>
              <a:rPr lang="en-US" dirty="0"/>
              <a:t>Assets used to purchase compliant annuities, life estate, prom notes, loans or mortgages (subject to the SSL rules)</a:t>
            </a:r>
          </a:p>
          <a:p>
            <a:endParaRPr lang="en-US" dirty="0"/>
          </a:p>
        </p:txBody>
      </p:sp>
      <p:sp>
        <p:nvSpPr>
          <p:cNvPr id="4" name="Footer Placeholder 3">
            <a:extLst>
              <a:ext uri="{FF2B5EF4-FFF2-40B4-BE49-F238E27FC236}">
                <a16:creationId xmlns:a16="http://schemas.microsoft.com/office/drawing/2014/main" id="{A20763E0-C1F5-46FA-B11B-6E60EBCFA262}"/>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529609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6A41-E469-46D6-A8E8-13BFC8ECEE74}"/>
              </a:ext>
            </a:extLst>
          </p:cNvPr>
          <p:cNvSpPr>
            <a:spLocks noGrp="1"/>
          </p:cNvSpPr>
          <p:nvPr>
            <p:ph type="title"/>
          </p:nvPr>
        </p:nvSpPr>
        <p:spPr/>
        <p:txBody>
          <a:bodyPr/>
          <a:lstStyle/>
          <a:p>
            <a:r>
              <a:rPr lang="en-US" dirty="0"/>
              <a:t>New Home Care Rules</a:t>
            </a:r>
          </a:p>
        </p:txBody>
      </p:sp>
      <p:sp>
        <p:nvSpPr>
          <p:cNvPr id="3" name="Content Placeholder 2">
            <a:extLst>
              <a:ext uri="{FF2B5EF4-FFF2-40B4-BE49-F238E27FC236}">
                <a16:creationId xmlns:a16="http://schemas.microsoft.com/office/drawing/2014/main" id="{5212293F-4B34-42D8-989D-075C11B39542}"/>
              </a:ext>
            </a:extLst>
          </p:cNvPr>
          <p:cNvSpPr>
            <a:spLocks noGrp="1"/>
          </p:cNvSpPr>
          <p:nvPr>
            <p:ph idx="1"/>
          </p:nvPr>
        </p:nvSpPr>
        <p:spPr>
          <a:xfrm>
            <a:off x="838200" y="1524000"/>
            <a:ext cx="7772400" cy="4419600"/>
          </a:xfrm>
        </p:spPr>
        <p:txBody>
          <a:bodyPr>
            <a:normAutofit fontScale="85000" lnSpcReduction="20000"/>
          </a:bodyPr>
          <a:lstStyle/>
          <a:p>
            <a:pPr marL="0" indent="0">
              <a:buNone/>
            </a:pPr>
            <a:r>
              <a:rPr lang="en-US" dirty="0"/>
              <a:t>What about a transfer of the home?</a:t>
            </a:r>
          </a:p>
          <a:p>
            <a:pPr>
              <a:buFontTx/>
              <a:buChar char="-"/>
            </a:pPr>
            <a:r>
              <a:rPr lang="en-US" dirty="0"/>
              <a:t>The Department of Health has said that the same exemption for NH will apply for Home Care:</a:t>
            </a:r>
          </a:p>
          <a:p>
            <a:pPr lvl="1">
              <a:buFontTx/>
              <a:buChar char="-"/>
            </a:pPr>
            <a:r>
              <a:rPr lang="en-US" dirty="0"/>
              <a:t>Transfers to spouse, disabled child, caregiver child, sibling with equity interest</a:t>
            </a:r>
          </a:p>
          <a:p>
            <a:pPr>
              <a:buFontTx/>
              <a:buChar char="-"/>
            </a:pPr>
            <a:r>
              <a:rPr lang="en-US" dirty="0"/>
              <a:t>But will a transfer of the house be exempt?</a:t>
            </a:r>
          </a:p>
          <a:p>
            <a:pPr lvl="1">
              <a:buFontTx/>
              <a:buChar char="-"/>
            </a:pPr>
            <a:r>
              <a:rPr lang="en-US" dirty="0"/>
              <a:t>Unclear</a:t>
            </a:r>
          </a:p>
          <a:p>
            <a:pPr lvl="2">
              <a:buFontTx/>
              <a:buChar char="-"/>
            </a:pPr>
            <a:r>
              <a:rPr lang="en-US" dirty="0"/>
              <a:t>If value is under the equity limitation (currently $955,000), then exempt for Medicaid if applicant lives there (no limit if spouse, disabled or minor child lives in the home)</a:t>
            </a:r>
          </a:p>
          <a:p>
            <a:pPr lvl="2">
              <a:buFontTx/>
              <a:buChar char="-"/>
            </a:pPr>
            <a:r>
              <a:rPr lang="en-US" dirty="0"/>
              <a:t>Since home is exempt for community Medicaid, then we hope a transfer of the home will be treated as a transfer exclusively for a purpose other than to qualify for Medicaid</a:t>
            </a:r>
          </a:p>
          <a:p>
            <a:endParaRPr lang="en-US" dirty="0"/>
          </a:p>
        </p:txBody>
      </p:sp>
      <p:sp>
        <p:nvSpPr>
          <p:cNvPr id="4" name="Footer Placeholder 3">
            <a:extLst>
              <a:ext uri="{FF2B5EF4-FFF2-40B4-BE49-F238E27FC236}">
                <a16:creationId xmlns:a16="http://schemas.microsoft.com/office/drawing/2014/main" id="{A20763E0-C1F5-46FA-B11B-6E60EBCFA262}"/>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41168823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F534C-EBD9-4BF2-A789-03E662575D3A}"/>
              </a:ext>
            </a:extLst>
          </p:cNvPr>
          <p:cNvSpPr>
            <a:spLocks noGrp="1"/>
          </p:cNvSpPr>
          <p:nvPr>
            <p:ph type="title"/>
          </p:nvPr>
        </p:nvSpPr>
        <p:spPr/>
        <p:txBody>
          <a:bodyPr/>
          <a:lstStyle/>
          <a:p>
            <a:r>
              <a:rPr lang="en-US" dirty="0"/>
              <a:t>Other Key Changes</a:t>
            </a:r>
          </a:p>
        </p:txBody>
      </p:sp>
      <p:sp>
        <p:nvSpPr>
          <p:cNvPr id="3" name="Content Placeholder 2">
            <a:extLst>
              <a:ext uri="{FF2B5EF4-FFF2-40B4-BE49-F238E27FC236}">
                <a16:creationId xmlns:a16="http://schemas.microsoft.com/office/drawing/2014/main" id="{5ED6F968-C310-4FB5-AC75-D9DDFB9B36D8}"/>
              </a:ext>
            </a:extLst>
          </p:cNvPr>
          <p:cNvSpPr>
            <a:spLocks noGrp="1"/>
          </p:cNvSpPr>
          <p:nvPr>
            <p:ph idx="1"/>
          </p:nvPr>
        </p:nvSpPr>
        <p:spPr>
          <a:xfrm>
            <a:off x="457200" y="1600200"/>
            <a:ext cx="8229600" cy="4756150"/>
          </a:xfrm>
        </p:spPr>
        <p:txBody>
          <a:bodyPr>
            <a:normAutofit fontScale="55000" lnSpcReduction="20000"/>
          </a:bodyPr>
          <a:lstStyle/>
          <a:p>
            <a:r>
              <a:rPr lang="en-US" dirty="0"/>
              <a:t>ADL Requirements</a:t>
            </a:r>
          </a:p>
          <a:p>
            <a:pPr lvl="1"/>
            <a:r>
              <a:rPr lang="en-US" dirty="0"/>
              <a:t>Assistance with </a:t>
            </a:r>
            <a:r>
              <a:rPr lang="en-US" b="1" u="sng" dirty="0"/>
              <a:t>more than 2 </a:t>
            </a:r>
            <a:r>
              <a:rPr lang="en-US" dirty="0"/>
              <a:t>ADLs required or persons with dementia/Alzheimer’s diagnosis who must need supervision with more than 1 ADL</a:t>
            </a:r>
          </a:p>
          <a:p>
            <a:r>
              <a:rPr lang="en-US" dirty="0"/>
              <a:t>Assessments</a:t>
            </a:r>
          </a:p>
          <a:p>
            <a:pPr lvl="1"/>
            <a:r>
              <a:rPr lang="en-US" dirty="0"/>
              <a:t>New Assessment Tool to be approved by DOH</a:t>
            </a:r>
          </a:p>
          <a:p>
            <a:pPr lvl="1"/>
            <a:r>
              <a:rPr lang="en-US" dirty="0"/>
              <a:t>“Evidence-based validated assessment instrument”</a:t>
            </a:r>
          </a:p>
          <a:p>
            <a:pPr lvl="2"/>
            <a:r>
              <a:rPr lang="en-US" dirty="0"/>
              <a:t>A uniform tool, not specific to each MLTC </a:t>
            </a:r>
          </a:p>
          <a:p>
            <a:r>
              <a:rPr lang="en-US" dirty="0"/>
              <a:t>Qualified Independent Physician</a:t>
            </a:r>
          </a:p>
          <a:p>
            <a:pPr lvl="1"/>
            <a:r>
              <a:rPr lang="en-US" dirty="0"/>
              <a:t>Personal care and CDPAP services need to be prescribed by a “qualified independent physician selected or approved by” the DOH</a:t>
            </a:r>
          </a:p>
          <a:p>
            <a:pPr lvl="1"/>
            <a:r>
              <a:rPr lang="en-US" dirty="0"/>
              <a:t>Will add significant delays; physician unfamiliar with patient/diagnosis </a:t>
            </a:r>
          </a:p>
          <a:p>
            <a:r>
              <a:rPr lang="en-US" dirty="0"/>
              <a:t>Independent Panel</a:t>
            </a:r>
          </a:p>
          <a:p>
            <a:pPr lvl="1"/>
            <a:r>
              <a:rPr lang="en-US" dirty="0"/>
              <a:t>Extra review of high-hour consumers – are they capable of living in the community? </a:t>
            </a:r>
          </a:p>
          <a:p>
            <a:pPr lvl="1"/>
            <a:r>
              <a:rPr lang="en-US" dirty="0"/>
              <a:t>Might be required for 12+ hours of services per day</a:t>
            </a:r>
          </a:p>
          <a:p>
            <a:r>
              <a:rPr lang="en-US" dirty="0"/>
              <a:t>Independent Assessor to Determine Hours</a:t>
            </a:r>
          </a:p>
          <a:p>
            <a:pPr lvl="1"/>
            <a:r>
              <a:rPr lang="en-US" dirty="0"/>
              <a:t>Will determine how much Personal Care and CDPAP to be authorized</a:t>
            </a:r>
          </a:p>
          <a:p>
            <a:pPr lvl="1"/>
            <a:r>
              <a:rPr lang="en-US" dirty="0"/>
              <a:t>Will replace MLTC/DSS determining hours</a:t>
            </a:r>
          </a:p>
          <a:p>
            <a:r>
              <a:rPr lang="en-US" dirty="0"/>
              <a:t>No more Level 1 Housekeeping</a:t>
            </a:r>
          </a:p>
          <a:p>
            <a:r>
              <a:rPr lang="en-US" dirty="0"/>
              <a:t>Serious CDPAP restrictions </a:t>
            </a:r>
          </a:p>
          <a:p>
            <a:pPr marL="0" indent="0">
              <a:buNone/>
            </a:pPr>
            <a:endParaRPr lang="en-US" dirty="0"/>
          </a:p>
        </p:txBody>
      </p:sp>
      <p:sp>
        <p:nvSpPr>
          <p:cNvPr id="4" name="Footer Placeholder 3">
            <a:extLst>
              <a:ext uri="{FF2B5EF4-FFF2-40B4-BE49-F238E27FC236}">
                <a16:creationId xmlns:a16="http://schemas.microsoft.com/office/drawing/2014/main" id="{A1087C1B-3FE1-4654-8235-CC101B8BCB95}"/>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35933882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F534C-EBD9-4BF2-A789-03E662575D3A}"/>
              </a:ext>
            </a:extLst>
          </p:cNvPr>
          <p:cNvSpPr>
            <a:spLocks noGrp="1"/>
          </p:cNvSpPr>
          <p:nvPr>
            <p:ph type="title"/>
          </p:nvPr>
        </p:nvSpPr>
        <p:spPr/>
        <p:txBody>
          <a:bodyPr>
            <a:normAutofit fontScale="90000"/>
          </a:bodyPr>
          <a:lstStyle/>
          <a:p>
            <a:r>
              <a:rPr lang="en-US" dirty="0"/>
              <a:t>Major Key Changes: Medicaid Redesign Team II</a:t>
            </a:r>
          </a:p>
        </p:txBody>
      </p:sp>
      <p:sp>
        <p:nvSpPr>
          <p:cNvPr id="3" name="Content Placeholder 2">
            <a:extLst>
              <a:ext uri="{FF2B5EF4-FFF2-40B4-BE49-F238E27FC236}">
                <a16:creationId xmlns:a16="http://schemas.microsoft.com/office/drawing/2014/main" id="{5ED6F968-C310-4FB5-AC75-D9DDFB9B36D8}"/>
              </a:ext>
            </a:extLst>
          </p:cNvPr>
          <p:cNvSpPr>
            <a:spLocks noGrp="1"/>
          </p:cNvSpPr>
          <p:nvPr>
            <p:ph idx="1"/>
          </p:nvPr>
        </p:nvSpPr>
        <p:spPr>
          <a:xfrm>
            <a:off x="457200" y="1600200"/>
            <a:ext cx="8229600" cy="4756150"/>
          </a:xfrm>
        </p:spPr>
        <p:txBody>
          <a:bodyPr>
            <a:normAutofit fontScale="92500" lnSpcReduction="10000"/>
          </a:bodyPr>
          <a:lstStyle/>
          <a:p>
            <a:pPr marL="514350" indent="-514350">
              <a:buAutoNum type="arabicPeriod"/>
            </a:pPr>
            <a:r>
              <a:rPr lang="en-US" dirty="0"/>
              <a:t>Independent Assessor for Personal Care Services and CDPAP</a:t>
            </a:r>
          </a:p>
          <a:p>
            <a:pPr marL="914400" lvl="1" indent="-514350"/>
            <a:r>
              <a:rPr lang="en-US" dirty="0"/>
              <a:t>Effective Date: May 16, 2022 for MLTC Medicaid enrollment and October 1, 2022 for Immediate Need</a:t>
            </a:r>
          </a:p>
          <a:p>
            <a:pPr marL="514350" indent="-514350">
              <a:buAutoNum type="arabicPeriod"/>
            </a:pPr>
            <a:r>
              <a:rPr lang="en-US" dirty="0"/>
              <a:t>New minimum 3 ADL Requirement </a:t>
            </a:r>
          </a:p>
          <a:p>
            <a:pPr marL="914400" lvl="1" indent="-514350"/>
            <a:r>
              <a:rPr lang="en-US" dirty="0"/>
              <a:t>Delayed until Public Health Emergency ends</a:t>
            </a:r>
          </a:p>
          <a:p>
            <a:pPr marL="914400" lvl="1" indent="-514350"/>
            <a:r>
              <a:rPr lang="en-US" dirty="0"/>
              <a:t>May be delayed until March 31, 2025 (still unclear!)</a:t>
            </a:r>
          </a:p>
          <a:p>
            <a:pPr marL="514350" indent="-514350">
              <a:buAutoNum type="arabicPeriod"/>
            </a:pPr>
            <a:r>
              <a:rPr lang="en-US" dirty="0"/>
              <a:t>30-Month Lookback</a:t>
            </a:r>
          </a:p>
          <a:p>
            <a:pPr marL="914400" lvl="1" indent="-514350"/>
            <a:r>
              <a:rPr lang="en-US" dirty="0"/>
              <a:t>Delayed until Public Health Emergency ends (see above)</a:t>
            </a:r>
          </a:p>
          <a:p>
            <a:pPr marL="914400" lvl="1" indent="-514350">
              <a:buAutoNum type="arabicPeriod"/>
            </a:pPr>
            <a:endParaRPr lang="en-US" dirty="0"/>
          </a:p>
        </p:txBody>
      </p:sp>
      <p:sp>
        <p:nvSpPr>
          <p:cNvPr id="4" name="Footer Placeholder 3">
            <a:extLst>
              <a:ext uri="{FF2B5EF4-FFF2-40B4-BE49-F238E27FC236}">
                <a16:creationId xmlns:a16="http://schemas.microsoft.com/office/drawing/2014/main" id="{A1087C1B-3FE1-4654-8235-CC101B8BCB95}"/>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41753665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F534C-EBD9-4BF2-A789-03E662575D3A}"/>
              </a:ext>
            </a:extLst>
          </p:cNvPr>
          <p:cNvSpPr>
            <a:spLocks noGrp="1"/>
          </p:cNvSpPr>
          <p:nvPr>
            <p:ph type="title"/>
          </p:nvPr>
        </p:nvSpPr>
        <p:spPr/>
        <p:txBody>
          <a:bodyPr>
            <a:normAutofit fontScale="90000"/>
          </a:bodyPr>
          <a:lstStyle/>
          <a:p>
            <a:r>
              <a:rPr lang="en-US" dirty="0"/>
              <a:t>Major Key Changes: Medicaid Redesign Team II</a:t>
            </a:r>
          </a:p>
        </p:txBody>
      </p:sp>
      <p:sp>
        <p:nvSpPr>
          <p:cNvPr id="3" name="Content Placeholder 2">
            <a:extLst>
              <a:ext uri="{FF2B5EF4-FFF2-40B4-BE49-F238E27FC236}">
                <a16:creationId xmlns:a16="http://schemas.microsoft.com/office/drawing/2014/main" id="{5ED6F968-C310-4FB5-AC75-D9DDFB9B36D8}"/>
              </a:ext>
            </a:extLst>
          </p:cNvPr>
          <p:cNvSpPr>
            <a:spLocks noGrp="1"/>
          </p:cNvSpPr>
          <p:nvPr>
            <p:ph idx="1"/>
          </p:nvPr>
        </p:nvSpPr>
        <p:spPr>
          <a:xfrm>
            <a:off x="457200" y="1600200"/>
            <a:ext cx="8229600" cy="4756150"/>
          </a:xfrm>
        </p:spPr>
        <p:txBody>
          <a:bodyPr>
            <a:normAutofit fontScale="92500" lnSpcReduction="10000"/>
          </a:bodyPr>
          <a:lstStyle/>
          <a:p>
            <a:pPr marL="0" indent="0">
              <a:buNone/>
            </a:pPr>
            <a:r>
              <a:rPr lang="en-US" dirty="0"/>
              <a:t>New York Independent Assessor (NYIA) for Personal Care Services and CDPAP</a:t>
            </a:r>
          </a:p>
          <a:p>
            <a:r>
              <a:rPr lang="en-US" dirty="0"/>
              <a:t>Now replaces the Conflict Free evaluation</a:t>
            </a:r>
          </a:p>
          <a:p>
            <a:r>
              <a:rPr lang="en-US" dirty="0"/>
              <a:t>NYIA will include AT LEAST 2 assessments</a:t>
            </a:r>
          </a:p>
          <a:p>
            <a:r>
              <a:rPr lang="en-US" dirty="0"/>
              <a:t>Will be required for all requests for increases in services</a:t>
            </a:r>
          </a:p>
          <a:p>
            <a:r>
              <a:rPr lang="en-US" dirty="0"/>
              <a:t>NYS has contracted with Maximus Health Services, Inc. to perform NYIA assessments</a:t>
            </a:r>
          </a:p>
          <a:p>
            <a:r>
              <a:rPr lang="en-US" dirty="0"/>
              <a:t>As of May 16, 2022, all new enrollees in PCS and CDPAP will have the NYIA</a:t>
            </a:r>
          </a:p>
          <a:p>
            <a:pPr marL="400050" lvl="1" indent="0">
              <a:buNone/>
            </a:pPr>
            <a:endParaRPr lang="en-US" dirty="0"/>
          </a:p>
        </p:txBody>
      </p:sp>
      <p:sp>
        <p:nvSpPr>
          <p:cNvPr id="4" name="Footer Placeholder 3">
            <a:extLst>
              <a:ext uri="{FF2B5EF4-FFF2-40B4-BE49-F238E27FC236}">
                <a16:creationId xmlns:a16="http://schemas.microsoft.com/office/drawing/2014/main" id="{A1087C1B-3FE1-4654-8235-CC101B8BCB95}"/>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23992297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F534C-EBD9-4BF2-A789-03E662575D3A}"/>
              </a:ext>
            </a:extLst>
          </p:cNvPr>
          <p:cNvSpPr>
            <a:spLocks noGrp="1"/>
          </p:cNvSpPr>
          <p:nvPr>
            <p:ph type="title"/>
          </p:nvPr>
        </p:nvSpPr>
        <p:spPr/>
        <p:txBody>
          <a:bodyPr>
            <a:normAutofit fontScale="90000"/>
          </a:bodyPr>
          <a:lstStyle/>
          <a:p>
            <a:r>
              <a:rPr lang="en-US" dirty="0"/>
              <a:t>Major Key Changes: Medicaid Redesign Team II</a:t>
            </a:r>
          </a:p>
        </p:txBody>
      </p:sp>
      <p:sp>
        <p:nvSpPr>
          <p:cNvPr id="3" name="Content Placeholder 2">
            <a:extLst>
              <a:ext uri="{FF2B5EF4-FFF2-40B4-BE49-F238E27FC236}">
                <a16:creationId xmlns:a16="http://schemas.microsoft.com/office/drawing/2014/main" id="{5ED6F968-C310-4FB5-AC75-D9DDFB9B36D8}"/>
              </a:ext>
            </a:extLst>
          </p:cNvPr>
          <p:cNvSpPr>
            <a:spLocks noGrp="1"/>
          </p:cNvSpPr>
          <p:nvPr>
            <p:ph idx="1"/>
          </p:nvPr>
        </p:nvSpPr>
        <p:spPr>
          <a:xfrm>
            <a:off x="457200" y="1600200"/>
            <a:ext cx="8229600" cy="4756150"/>
          </a:xfrm>
        </p:spPr>
        <p:txBody>
          <a:bodyPr>
            <a:normAutofit/>
          </a:bodyPr>
          <a:lstStyle/>
          <a:p>
            <a:pPr marL="0" indent="0">
              <a:buNone/>
            </a:pPr>
            <a:r>
              <a:rPr lang="en-US" dirty="0"/>
              <a:t>Who will not need a NYIA Assessment?</a:t>
            </a:r>
          </a:p>
          <a:p>
            <a:r>
              <a:rPr lang="en-US" dirty="0"/>
              <a:t>Medicaid recipient already receiving services</a:t>
            </a:r>
          </a:p>
          <a:p>
            <a:pPr lvl="1"/>
            <a:r>
              <a:rPr lang="en-US" dirty="0"/>
              <a:t>Annual reassessments and requests for increases will be phased in at a later date </a:t>
            </a:r>
          </a:p>
          <a:p>
            <a:pPr marL="400050" lvl="1" indent="0">
              <a:buNone/>
            </a:pPr>
            <a:endParaRPr lang="en-US" dirty="0"/>
          </a:p>
        </p:txBody>
      </p:sp>
      <p:sp>
        <p:nvSpPr>
          <p:cNvPr id="4" name="Footer Placeholder 3">
            <a:extLst>
              <a:ext uri="{FF2B5EF4-FFF2-40B4-BE49-F238E27FC236}">
                <a16:creationId xmlns:a16="http://schemas.microsoft.com/office/drawing/2014/main" id="{A1087C1B-3FE1-4654-8235-CC101B8BCB95}"/>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31204869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F534C-EBD9-4BF2-A789-03E662575D3A}"/>
              </a:ext>
            </a:extLst>
          </p:cNvPr>
          <p:cNvSpPr>
            <a:spLocks noGrp="1"/>
          </p:cNvSpPr>
          <p:nvPr>
            <p:ph type="title"/>
          </p:nvPr>
        </p:nvSpPr>
        <p:spPr/>
        <p:txBody>
          <a:bodyPr>
            <a:normAutofit fontScale="90000"/>
          </a:bodyPr>
          <a:lstStyle/>
          <a:p>
            <a:r>
              <a:rPr lang="en-US" dirty="0"/>
              <a:t>Major Key Changes: Medicaid Redesign Team II</a:t>
            </a:r>
          </a:p>
        </p:txBody>
      </p:sp>
      <p:sp>
        <p:nvSpPr>
          <p:cNvPr id="3" name="Content Placeholder 2">
            <a:extLst>
              <a:ext uri="{FF2B5EF4-FFF2-40B4-BE49-F238E27FC236}">
                <a16:creationId xmlns:a16="http://schemas.microsoft.com/office/drawing/2014/main" id="{5ED6F968-C310-4FB5-AC75-D9DDFB9B36D8}"/>
              </a:ext>
            </a:extLst>
          </p:cNvPr>
          <p:cNvSpPr>
            <a:spLocks noGrp="1"/>
          </p:cNvSpPr>
          <p:nvPr>
            <p:ph idx="1"/>
          </p:nvPr>
        </p:nvSpPr>
        <p:spPr>
          <a:xfrm>
            <a:off x="457200" y="1600200"/>
            <a:ext cx="8229600" cy="4983162"/>
          </a:xfrm>
        </p:spPr>
        <p:txBody>
          <a:bodyPr>
            <a:normAutofit fontScale="62500" lnSpcReduction="20000"/>
          </a:bodyPr>
          <a:lstStyle/>
          <a:p>
            <a:pPr marL="0" indent="0">
              <a:buNone/>
            </a:pPr>
            <a:r>
              <a:rPr lang="en-US" dirty="0"/>
              <a:t>How many assessments will actually take place before home care services begin?</a:t>
            </a:r>
          </a:p>
          <a:p>
            <a:r>
              <a:rPr lang="en-US" dirty="0"/>
              <a:t>At least 3!</a:t>
            </a:r>
          </a:p>
          <a:p>
            <a:r>
              <a:rPr lang="en-US" dirty="0"/>
              <a:t>Previously there was one conflict-free assessment before the MLTC assessment</a:t>
            </a:r>
          </a:p>
          <a:p>
            <a:r>
              <a:rPr lang="en-US" dirty="0"/>
              <a:t>Now – first there will be a Community Health Assessment (CHA) or Independent Assessment (IA) which uses the UAS-NY tool THEN there will be an Independent Practitioner Panel (a Maximus doctor, NP or PA) who will schedule the Clinical Appointment (CA) – the examination by the Independent Practitioner Panel (IPP) and the Practitioner’s Order (PO) – THIS WILL DECIDE IF THE APPLICANT IS ELIGIBLE TO ENROLL IN MLTC</a:t>
            </a:r>
          </a:p>
          <a:p>
            <a:r>
              <a:rPr lang="en-US" dirty="0"/>
              <a:t>If the PO finds that the applicant is eligible to enroll in MLTC, then the MLTC plan </a:t>
            </a:r>
            <a:r>
              <a:rPr lang="en-US" dirty="0">
                <a:solidFill>
                  <a:srgbClr val="00B0F0"/>
                </a:solidFill>
              </a:rPr>
              <a:t>MUST USE THE NYIA AND IPP assessments to develop a plan of care</a:t>
            </a:r>
          </a:p>
          <a:p>
            <a:r>
              <a:rPr lang="en-US" dirty="0">
                <a:solidFill>
                  <a:srgbClr val="00B0F0"/>
                </a:solidFill>
              </a:rPr>
              <a:t>If the plan is for more than 12 hours per day, then an Independent Review Panel must conduct a “high needs review”</a:t>
            </a:r>
          </a:p>
          <a:p>
            <a:r>
              <a:rPr lang="en-US" dirty="0"/>
              <a:t>At a minimum, there will need to be a CHA and CA assessment even before the MLTC assessment </a:t>
            </a:r>
          </a:p>
          <a:p>
            <a:endParaRPr lang="en-US" dirty="0"/>
          </a:p>
          <a:p>
            <a:pPr marL="400050" lvl="1" indent="0">
              <a:buNone/>
            </a:pPr>
            <a:endParaRPr lang="en-US" dirty="0"/>
          </a:p>
        </p:txBody>
      </p:sp>
      <p:sp>
        <p:nvSpPr>
          <p:cNvPr id="4" name="Footer Placeholder 3">
            <a:extLst>
              <a:ext uri="{FF2B5EF4-FFF2-40B4-BE49-F238E27FC236}">
                <a16:creationId xmlns:a16="http://schemas.microsoft.com/office/drawing/2014/main" id="{A1087C1B-3FE1-4654-8235-CC101B8BCB95}"/>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23162350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fontScale="90000"/>
          </a:bodyPr>
          <a:lstStyle/>
          <a:p>
            <a:br>
              <a:rPr lang="en-US" sz="2700" dirty="0">
                <a:latin typeface="Arial" panose="020B0604020202020204" pitchFamily="34" charset="0"/>
                <a:cs typeface="Arial" panose="020B0604020202020204" pitchFamily="34" charset="0"/>
              </a:rPr>
            </a:br>
            <a:endParaRPr lang="en-US" dirty="0"/>
          </a:p>
        </p:txBody>
      </p:sp>
      <p:sp>
        <p:nvSpPr>
          <p:cNvPr id="3" name="Content Placeholder 2"/>
          <p:cNvSpPr>
            <a:spLocks noGrp="1"/>
          </p:cNvSpPr>
          <p:nvPr>
            <p:ph idx="1"/>
          </p:nvPr>
        </p:nvSpPr>
        <p:spPr>
          <a:xfrm>
            <a:off x="457200" y="381000"/>
            <a:ext cx="8229600" cy="6096001"/>
          </a:xfrm>
        </p:spPr>
        <p:txBody>
          <a:bodyPr>
            <a:normAutofit/>
          </a:bodyPr>
          <a:lstStyle/>
          <a:p>
            <a:pPr marL="457200" lvl="1" indent="0" algn="ctr">
              <a:buNone/>
            </a:pPr>
            <a:endParaRPr lang="en-US" dirty="0"/>
          </a:p>
          <a:p>
            <a:pPr marL="457200" lvl="1" indent="0" algn="ctr">
              <a:buNone/>
            </a:pPr>
            <a:endParaRPr lang="en-US" dirty="0"/>
          </a:p>
          <a:p>
            <a:pPr marL="457200" lvl="1" indent="0" algn="ctr">
              <a:buNone/>
            </a:pPr>
            <a:endParaRPr lang="en-US" dirty="0"/>
          </a:p>
          <a:p>
            <a:pPr marL="457200" lvl="1" indent="0" algn="ctr">
              <a:buNone/>
            </a:pPr>
            <a:endParaRPr lang="en-US" dirty="0"/>
          </a:p>
          <a:p>
            <a:pPr marL="457200" lvl="1" indent="0" algn="ctr">
              <a:buNone/>
            </a:pPr>
            <a:r>
              <a:rPr lang="en-US" sz="4400" dirty="0"/>
              <a:t>Some Tax Issues in Medicaid Planning </a:t>
            </a:r>
          </a:p>
        </p:txBody>
      </p:sp>
      <p:sp>
        <p:nvSpPr>
          <p:cNvPr id="5" name="Footer Placeholder 4">
            <a:extLst>
              <a:ext uri="{FF2B5EF4-FFF2-40B4-BE49-F238E27FC236}">
                <a16:creationId xmlns:a16="http://schemas.microsoft.com/office/drawing/2014/main" id="{65ADC973-C347-49C7-BB7C-88963878D6EF}"/>
              </a:ext>
            </a:extLst>
          </p:cNvPr>
          <p:cNvSpPr>
            <a:spLocks noGrp="1"/>
          </p:cNvSpPr>
          <p:nvPr>
            <p:ph type="ftr" sz="quarter" idx="11"/>
          </p:nvPr>
        </p:nvSpPr>
        <p:spPr/>
        <p:txBody>
          <a:bodyPr/>
          <a:lstStyle/>
          <a:p>
            <a:r>
              <a:rPr lang="en-US" dirty="0"/>
              <a:t>www.ForspanKlear.com</a:t>
            </a:r>
          </a:p>
        </p:txBody>
      </p:sp>
    </p:spTree>
    <p:extLst>
      <p:ext uri="{BB962C8B-B14F-4D97-AF65-F5344CB8AC3E}">
        <p14:creationId xmlns:p14="http://schemas.microsoft.com/office/powerpoint/2010/main" val="25161417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Tax Implications of Outright Transfers vs. Transfer to Trusts</a:t>
            </a:r>
          </a:p>
        </p:txBody>
      </p:sp>
      <p:sp>
        <p:nvSpPr>
          <p:cNvPr id="4" name="Content Placeholder 3"/>
          <p:cNvSpPr>
            <a:spLocks noGrp="1"/>
          </p:cNvSpPr>
          <p:nvPr>
            <p:ph idx="1"/>
          </p:nvPr>
        </p:nvSpPr>
        <p:spPr/>
        <p:txBody>
          <a:bodyPr/>
          <a:lstStyle/>
          <a:p>
            <a:r>
              <a:rPr lang="en-US" dirty="0"/>
              <a:t>Transfers of Real Property Including Principal Residence</a:t>
            </a:r>
          </a:p>
          <a:p>
            <a:r>
              <a:rPr lang="en-US" dirty="0"/>
              <a:t>Transfer of Liquid Assets</a:t>
            </a:r>
          </a:p>
          <a:p>
            <a:r>
              <a:rPr lang="en-US" dirty="0"/>
              <a:t>Basis Issues</a:t>
            </a:r>
          </a:p>
        </p:txBody>
      </p:sp>
      <p:sp>
        <p:nvSpPr>
          <p:cNvPr id="6" name="Footer Placeholder 5">
            <a:extLst>
              <a:ext uri="{FF2B5EF4-FFF2-40B4-BE49-F238E27FC236}">
                <a16:creationId xmlns:a16="http://schemas.microsoft.com/office/drawing/2014/main" id="{F480EF04-6376-4E14-8F4C-E270E4B13F91}"/>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178006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122ADB9-C965-40FA-B1CF-3F62170EFC89}"/>
              </a:ext>
            </a:extLst>
          </p:cNvPr>
          <p:cNvSpPr>
            <a:spLocks noGrp="1"/>
          </p:cNvSpPr>
          <p:nvPr>
            <p:ph type="ftr" sz="quarter" idx="11"/>
          </p:nvPr>
        </p:nvSpPr>
        <p:spPr/>
        <p:txBody>
          <a:bodyPr/>
          <a:lstStyle/>
          <a:p>
            <a:r>
              <a:rPr lang="en-US"/>
              <a:t>www.ForspanKlear.com</a:t>
            </a:r>
          </a:p>
        </p:txBody>
      </p:sp>
      <p:sp>
        <p:nvSpPr>
          <p:cNvPr id="4" name="TextBox 3">
            <a:extLst>
              <a:ext uri="{FF2B5EF4-FFF2-40B4-BE49-F238E27FC236}">
                <a16:creationId xmlns:a16="http://schemas.microsoft.com/office/drawing/2014/main" id="{72AE5223-2A19-40CF-A487-8AB908EBFF0E}"/>
              </a:ext>
            </a:extLst>
          </p:cNvPr>
          <p:cNvSpPr txBox="1"/>
          <p:nvPr/>
        </p:nvSpPr>
        <p:spPr>
          <a:xfrm>
            <a:off x="2286000" y="1221694"/>
            <a:ext cx="4572000" cy="4247317"/>
          </a:xfrm>
          <a:prstGeom prst="rect">
            <a:avLst/>
          </a:prstGeom>
          <a:noFill/>
        </p:spPr>
        <p:txBody>
          <a:bodyPr wrap="square">
            <a:spAutoFit/>
          </a:bodyPr>
          <a:lstStyle/>
          <a:p>
            <a:r>
              <a:rPr lang="en-US" sz="1350" dirty="0"/>
              <a:t>LEGAL DISCLAIMER-FORSPAN KLEAR LLP</a:t>
            </a:r>
          </a:p>
          <a:p>
            <a:r>
              <a:rPr lang="en-US" sz="1350" dirty="0"/>
              <a:t>This presentation may be considered Attorney Advertising, and any prior results do not guarantee a similar outcome in the future. </a:t>
            </a:r>
          </a:p>
          <a:p>
            <a:endParaRPr lang="en-US" sz="1350" dirty="0"/>
          </a:p>
          <a:p>
            <a:r>
              <a:rPr lang="en-US" sz="1350" dirty="0"/>
              <a:t>This presentation is intended to provide general information and does not provide legal advice nor an invitation for an attorney-client relationship. Receiving information contained in the presentation or contacting Forspan Klear, by any method, shall not create an attorney-client relationship.  An attorney-client relationship shall only commence with a mutually executed legal engagement letter between Forspan Klear and the client.</a:t>
            </a:r>
          </a:p>
          <a:p>
            <a:endParaRPr lang="en-US" sz="1350" dirty="0"/>
          </a:p>
          <a:p>
            <a:r>
              <a:rPr lang="en-US" sz="1350" dirty="0"/>
              <a:t>Forspan Klear shall not be liable for any action or inaction as a result of relying on content from this presentation.  Forspan Klear makes no representations, warranties, claims, promises or guarantees that the information in this presentation, is accurate, complete, current or applicable to your unique legal situation. </a:t>
            </a:r>
          </a:p>
        </p:txBody>
      </p:sp>
    </p:spTree>
    <p:extLst>
      <p:ext uri="{BB962C8B-B14F-4D97-AF65-F5344CB8AC3E}">
        <p14:creationId xmlns:p14="http://schemas.microsoft.com/office/powerpoint/2010/main" val="18843890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4038600" cy="1325562"/>
          </a:xfrm>
        </p:spPr>
        <p:txBody>
          <a:bodyPr>
            <a:normAutofit fontScale="90000"/>
          </a:bodyPr>
          <a:lstStyle/>
          <a:p>
            <a:r>
              <a:rPr lang="en-US" u="sng" dirty="0"/>
              <a:t>Outright Transfers (Gifts)</a:t>
            </a:r>
          </a:p>
        </p:txBody>
      </p:sp>
      <p:sp>
        <p:nvSpPr>
          <p:cNvPr id="3" name="Content Placeholder 2"/>
          <p:cNvSpPr>
            <a:spLocks noGrp="1"/>
          </p:cNvSpPr>
          <p:nvPr>
            <p:ph sz="half" idx="1"/>
          </p:nvPr>
        </p:nvSpPr>
        <p:spPr/>
        <p:txBody>
          <a:bodyPr/>
          <a:lstStyle/>
          <a:p>
            <a:r>
              <a:rPr lang="en-US" dirty="0"/>
              <a:t>Carryover Basis</a:t>
            </a:r>
          </a:p>
          <a:p>
            <a:r>
              <a:rPr lang="en-US" dirty="0"/>
              <a:t>No Sec. 121(a) for Donor</a:t>
            </a:r>
          </a:p>
          <a:p>
            <a:r>
              <a:rPr lang="en-US" dirty="0"/>
              <a:t>Creditor Issues</a:t>
            </a:r>
          </a:p>
          <a:p>
            <a:r>
              <a:rPr lang="en-US" dirty="0"/>
              <a:t>Pre-deceased child/Donee</a:t>
            </a:r>
          </a:p>
          <a:p>
            <a:r>
              <a:rPr lang="en-US" dirty="0"/>
              <a:t>Divorce</a:t>
            </a:r>
          </a:p>
        </p:txBody>
      </p:sp>
      <p:sp>
        <p:nvSpPr>
          <p:cNvPr id="4" name="Content Placeholder 3"/>
          <p:cNvSpPr>
            <a:spLocks noGrp="1"/>
          </p:cNvSpPr>
          <p:nvPr>
            <p:ph sz="half" idx="2"/>
          </p:nvPr>
        </p:nvSpPr>
        <p:spPr/>
        <p:txBody>
          <a:bodyPr/>
          <a:lstStyle/>
          <a:p>
            <a:r>
              <a:rPr lang="en-US" dirty="0"/>
              <a:t>Basis Step-Up</a:t>
            </a:r>
          </a:p>
          <a:p>
            <a:r>
              <a:rPr lang="en-US" dirty="0"/>
              <a:t>Sec. 121(a) is available for Grantor(s)</a:t>
            </a:r>
          </a:p>
          <a:p>
            <a:r>
              <a:rPr lang="en-US" dirty="0"/>
              <a:t>Asset Protection </a:t>
            </a:r>
          </a:p>
        </p:txBody>
      </p:sp>
      <p:sp>
        <p:nvSpPr>
          <p:cNvPr id="6" name="Title 1"/>
          <p:cNvSpPr txBox="1">
            <a:spLocks/>
          </p:cNvSpPr>
          <p:nvPr/>
        </p:nvSpPr>
        <p:spPr>
          <a:xfrm>
            <a:off x="4419600" y="152400"/>
            <a:ext cx="4114800" cy="914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u="sng" dirty="0"/>
              <a:t>Transfers to Trust </a:t>
            </a:r>
          </a:p>
        </p:txBody>
      </p:sp>
      <p:cxnSp>
        <p:nvCxnSpPr>
          <p:cNvPr id="7" name="Straight Connector 6"/>
          <p:cNvCxnSpPr/>
          <p:nvPr/>
        </p:nvCxnSpPr>
        <p:spPr>
          <a:xfrm>
            <a:off x="4495800" y="304800"/>
            <a:ext cx="0" cy="6248400"/>
          </a:xfrm>
          <a:prstGeom prst="line">
            <a:avLst/>
          </a:prstGeom>
        </p:spPr>
        <p:style>
          <a:lnRef idx="1">
            <a:schemeClr val="accent1"/>
          </a:lnRef>
          <a:fillRef idx="0">
            <a:schemeClr val="accent1"/>
          </a:fillRef>
          <a:effectRef idx="0">
            <a:schemeClr val="accent1"/>
          </a:effectRef>
          <a:fontRef idx="minor">
            <a:schemeClr val="tx1"/>
          </a:fontRef>
        </p:style>
      </p:cxnSp>
      <p:sp>
        <p:nvSpPr>
          <p:cNvPr id="9" name="Footer Placeholder 8">
            <a:extLst>
              <a:ext uri="{FF2B5EF4-FFF2-40B4-BE49-F238E27FC236}">
                <a16:creationId xmlns:a16="http://schemas.microsoft.com/office/drawing/2014/main" id="{0260F1EC-886A-47E4-B099-A0FC7C761CDE}"/>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22953835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08038"/>
          </a:xfrm>
        </p:spPr>
        <p:txBody>
          <a:bodyPr>
            <a:normAutofit fontScale="90000"/>
          </a:bodyPr>
          <a:lstStyle/>
          <a:p>
            <a:r>
              <a:rPr lang="en-US" dirty="0">
                <a:latin typeface="Arial" panose="020B0604020202020204" pitchFamily="34" charset="0"/>
                <a:cs typeface="Arial" panose="020B0604020202020204" pitchFamily="34" charset="0"/>
              </a:rPr>
              <a:t>Irrevocable Medicaid Asset Preservation Trust</a:t>
            </a:r>
            <a:endParaRPr lang="en-US" dirty="0"/>
          </a:p>
        </p:txBody>
      </p:sp>
      <p:sp>
        <p:nvSpPr>
          <p:cNvPr id="3" name="Content Placeholder 2"/>
          <p:cNvSpPr>
            <a:spLocks noGrp="1"/>
          </p:cNvSpPr>
          <p:nvPr>
            <p:ph idx="1"/>
          </p:nvPr>
        </p:nvSpPr>
        <p:spPr>
          <a:xfrm>
            <a:off x="457200" y="1905000"/>
            <a:ext cx="8229600" cy="4525963"/>
          </a:xfrm>
        </p:spPr>
        <p:txBody>
          <a:bodyPr>
            <a:normAutofit fontScale="92500"/>
          </a:bodyPr>
          <a:lstStyle/>
          <a:p>
            <a:r>
              <a:rPr lang="en-US" dirty="0">
                <a:latin typeface="Arial" panose="020B0604020202020204" pitchFamily="34" charset="0"/>
                <a:cs typeface="Arial" panose="020B0604020202020204" pitchFamily="34" charset="0"/>
              </a:rPr>
              <a:t>Trust Requirements:</a:t>
            </a:r>
          </a:p>
          <a:p>
            <a:pPr lvl="1">
              <a:buFont typeface="Wingdings" pitchFamily="2" charset="2"/>
              <a:buChar char="§"/>
            </a:pPr>
            <a:r>
              <a:rPr lang="en-US" dirty="0">
                <a:latin typeface="Arial" panose="020B0604020202020204" pitchFamily="34" charset="0"/>
                <a:cs typeface="Arial" panose="020B0604020202020204" pitchFamily="34" charset="0"/>
              </a:rPr>
              <a:t>Must be Irrevocable</a:t>
            </a:r>
          </a:p>
          <a:p>
            <a:pPr lvl="1">
              <a:buFont typeface="Wingdings" pitchFamily="2" charset="2"/>
              <a:buChar char="§"/>
            </a:pPr>
            <a:r>
              <a:rPr lang="en-US" dirty="0">
                <a:latin typeface="Arial" panose="020B0604020202020204" pitchFamily="34" charset="0"/>
                <a:cs typeface="Arial" panose="020B0604020202020204" pitchFamily="34" charset="0"/>
              </a:rPr>
              <a:t>Settlor should not serve as Trustee (best practice)</a:t>
            </a:r>
          </a:p>
          <a:p>
            <a:pPr lvl="1">
              <a:buFont typeface="Wingdings" pitchFamily="2" charset="2"/>
              <a:buChar char="§"/>
            </a:pPr>
            <a:r>
              <a:rPr lang="en-US" dirty="0">
                <a:latin typeface="Arial" panose="020B0604020202020204" pitchFamily="34" charset="0"/>
                <a:cs typeface="Arial" panose="020B0604020202020204" pitchFamily="34" charset="0"/>
              </a:rPr>
              <a:t>Any principal or income that can be distributed to the Settlor or Settlor’s spouse will be considered available for Medicaid purposes</a:t>
            </a:r>
          </a:p>
          <a:p>
            <a:pPr lvl="1">
              <a:buFont typeface="Wingdings" pitchFamily="2" charset="2"/>
              <a:buChar char="§"/>
            </a:pPr>
            <a:r>
              <a:rPr lang="en-US" dirty="0">
                <a:latin typeface="Arial" panose="020B0604020202020204" pitchFamily="34" charset="0"/>
                <a:cs typeface="Arial" panose="020B0604020202020204" pitchFamily="34" charset="0"/>
              </a:rPr>
              <a:t>Discretionary payments to Settlor / Settlor’s spouse will be available even if subject to an ascertainable standard</a:t>
            </a:r>
          </a:p>
          <a:p>
            <a:pPr lvl="2">
              <a:buFont typeface="Wingdings" pitchFamily="2" charset="2"/>
              <a:buChar char="§"/>
            </a:pPr>
            <a:r>
              <a:rPr lang="en-US" dirty="0">
                <a:latin typeface="Arial" panose="020B0604020202020204" pitchFamily="34" charset="0"/>
                <a:cs typeface="Arial" panose="020B0604020202020204" pitchFamily="34" charset="0"/>
              </a:rPr>
              <a:t>“HEMS” will not be acceptable for Medicaid purposes</a:t>
            </a:r>
          </a:p>
          <a:p>
            <a:endParaRPr lang="en-US" dirty="0"/>
          </a:p>
        </p:txBody>
      </p:sp>
      <p:sp>
        <p:nvSpPr>
          <p:cNvPr id="6" name="Footer Placeholder 5">
            <a:extLst>
              <a:ext uri="{FF2B5EF4-FFF2-40B4-BE49-F238E27FC236}">
                <a16:creationId xmlns:a16="http://schemas.microsoft.com/office/drawing/2014/main" id="{AC61E19C-4A08-46B6-A8AB-2210D60E16DC}"/>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19311741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rial" panose="020B0604020202020204" pitchFamily="34" charset="0"/>
                <a:cs typeface="Arial" panose="020B0604020202020204" pitchFamily="34" charset="0"/>
              </a:rPr>
              <a:t>Irrevocable Medicaid Asset Preservation Trust cont.</a:t>
            </a:r>
            <a:endParaRPr lang="en-US" dirty="0"/>
          </a:p>
        </p:txBody>
      </p:sp>
      <p:sp>
        <p:nvSpPr>
          <p:cNvPr id="3" name="Content Placeholder 2"/>
          <p:cNvSpPr>
            <a:spLocks noGrp="1"/>
          </p:cNvSpPr>
          <p:nvPr>
            <p:ph idx="1"/>
          </p:nvPr>
        </p:nvSpPr>
        <p:spPr>
          <a:xfrm>
            <a:off x="457200" y="1600200"/>
            <a:ext cx="8229600" cy="4876800"/>
          </a:xfrm>
        </p:spPr>
        <p:txBody>
          <a:bodyPr>
            <a:noAutofit/>
          </a:bodyPr>
          <a:lstStyle/>
          <a:p>
            <a:r>
              <a:rPr lang="en-US" sz="2800" dirty="0">
                <a:latin typeface="Arial" panose="020B0604020202020204" pitchFamily="34" charset="0"/>
                <a:cs typeface="Arial" panose="020B0604020202020204" pitchFamily="34" charset="0"/>
              </a:rPr>
              <a:t>Advantages:</a:t>
            </a:r>
          </a:p>
          <a:p>
            <a:pPr lvl="1">
              <a:buFont typeface="Wingdings" pitchFamily="2" charset="2"/>
              <a:buChar char="§"/>
            </a:pPr>
            <a:r>
              <a:rPr lang="en-US" sz="2400" dirty="0">
                <a:latin typeface="Arial" panose="020B0604020202020204" pitchFamily="34" charset="0"/>
                <a:cs typeface="Arial" panose="020B0604020202020204" pitchFamily="34" charset="0"/>
              </a:rPr>
              <a:t>Considered a completed transfer for Medicaid purposes</a:t>
            </a:r>
          </a:p>
          <a:p>
            <a:pPr lvl="1">
              <a:buFont typeface="Wingdings" pitchFamily="2" charset="2"/>
              <a:buChar char="§"/>
            </a:pPr>
            <a:r>
              <a:rPr lang="en-US" sz="2400" dirty="0">
                <a:latin typeface="Arial" panose="020B0604020202020204" pitchFamily="34" charset="0"/>
                <a:cs typeface="Arial" panose="020B0604020202020204" pitchFamily="34" charset="0"/>
              </a:rPr>
              <a:t>Decision-making can be easier and more efficient</a:t>
            </a:r>
          </a:p>
          <a:p>
            <a:pPr lvl="1">
              <a:buFont typeface="Wingdings" pitchFamily="2" charset="2"/>
              <a:buChar char="§"/>
            </a:pPr>
            <a:r>
              <a:rPr lang="en-US" sz="2400" dirty="0">
                <a:latin typeface="Arial" panose="020B0604020202020204" pitchFamily="34" charset="0"/>
                <a:cs typeface="Arial" panose="020B0604020202020204" pitchFamily="34" charset="0"/>
              </a:rPr>
              <a:t>Can provide protection against children’s creditors</a:t>
            </a:r>
          </a:p>
          <a:p>
            <a:pPr lvl="1">
              <a:buFont typeface="Wingdings" pitchFamily="2" charset="2"/>
              <a:buChar char="§"/>
            </a:pPr>
            <a:r>
              <a:rPr lang="en-US" sz="2400" dirty="0">
                <a:latin typeface="Arial" panose="020B0604020202020204" pitchFamily="34" charset="0"/>
                <a:cs typeface="Arial" panose="020B0604020202020204" pitchFamily="34" charset="0"/>
              </a:rPr>
              <a:t>Income tax benefits</a:t>
            </a:r>
          </a:p>
          <a:p>
            <a:pPr lvl="2">
              <a:buFont typeface="Wingdings" pitchFamily="2" charset="2"/>
              <a:buChar char="§"/>
            </a:pPr>
            <a:r>
              <a:rPr lang="en-US" dirty="0">
                <a:latin typeface="Arial" panose="020B0604020202020204" pitchFamily="34" charset="0"/>
                <a:cs typeface="Arial" panose="020B0604020202020204" pitchFamily="34" charset="0"/>
              </a:rPr>
              <a:t>Real Estate tax exemptions</a:t>
            </a:r>
          </a:p>
          <a:p>
            <a:pPr lvl="2">
              <a:buFont typeface="Wingdings" pitchFamily="2" charset="2"/>
              <a:buChar char="§"/>
            </a:pPr>
            <a:r>
              <a:rPr lang="en-US" dirty="0">
                <a:latin typeface="Arial" panose="020B0604020202020204" pitchFamily="34" charset="0"/>
                <a:cs typeface="Arial" panose="020B0604020202020204" pitchFamily="34" charset="0"/>
              </a:rPr>
              <a:t>IRC Section 121 Exemption can be maintained</a:t>
            </a:r>
          </a:p>
          <a:p>
            <a:pPr lvl="1">
              <a:buFont typeface="Wingdings" pitchFamily="2" charset="2"/>
              <a:buChar char="§"/>
            </a:pPr>
            <a:r>
              <a:rPr lang="en-US" sz="2400" dirty="0">
                <a:latin typeface="Arial" panose="020B0604020202020204" pitchFamily="34" charset="0"/>
                <a:cs typeface="Arial" panose="020B0604020202020204" pitchFamily="34" charset="0"/>
              </a:rPr>
              <a:t>Can preserve step-up in basis upon Settlor’s death</a:t>
            </a:r>
          </a:p>
          <a:p>
            <a:pPr lvl="1">
              <a:buFont typeface="Wingdings" pitchFamily="2" charset="2"/>
              <a:buChar char="§"/>
            </a:pPr>
            <a:r>
              <a:rPr lang="en-US" sz="2400" dirty="0">
                <a:latin typeface="Arial" panose="020B0604020202020204" pitchFamily="34" charset="0"/>
                <a:cs typeface="Arial" panose="020B0604020202020204" pitchFamily="34" charset="0"/>
              </a:rPr>
              <a:t>Can reserve limited power of appointment to make limited changes to beneficiaries</a:t>
            </a:r>
          </a:p>
          <a:p>
            <a:endParaRPr lang="en-US" sz="2800" dirty="0"/>
          </a:p>
        </p:txBody>
      </p:sp>
      <p:sp>
        <p:nvSpPr>
          <p:cNvPr id="6" name="Footer Placeholder 5">
            <a:extLst>
              <a:ext uri="{FF2B5EF4-FFF2-40B4-BE49-F238E27FC236}">
                <a16:creationId xmlns:a16="http://schemas.microsoft.com/office/drawing/2014/main" id="{8AF917A3-EA18-49F5-BF2C-DE84B70B9E64}"/>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12054337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rial" panose="020B0604020202020204" pitchFamily="34" charset="0"/>
                <a:cs typeface="Arial" panose="020B0604020202020204" pitchFamily="34" charset="0"/>
              </a:rPr>
              <a:t>Irrevocable Medicaid Asset Preservation Trust cont.</a:t>
            </a:r>
            <a:endParaRPr lang="en-US" dirty="0"/>
          </a:p>
        </p:txBody>
      </p:sp>
      <p:sp>
        <p:nvSpPr>
          <p:cNvPr id="3" name="Content Placeholder 2"/>
          <p:cNvSpPr>
            <a:spLocks noGrp="1"/>
          </p:cNvSpPr>
          <p:nvPr>
            <p:ph idx="1"/>
          </p:nvPr>
        </p:nvSpPr>
        <p:spPr/>
        <p:txBody>
          <a:bodyPr>
            <a:normAutofit lnSpcReduction="10000"/>
          </a:bodyPr>
          <a:lstStyle/>
          <a:p>
            <a:r>
              <a:rPr lang="en-US" dirty="0">
                <a:latin typeface="Arial" panose="020B0604020202020204" pitchFamily="34" charset="0"/>
                <a:cs typeface="Arial" panose="020B0604020202020204" pitchFamily="34" charset="0"/>
              </a:rPr>
              <a:t>Disadvantages:</a:t>
            </a:r>
          </a:p>
          <a:p>
            <a:pPr lvl="1">
              <a:buFont typeface="Wingdings" pitchFamily="2" charset="2"/>
              <a:buChar char="§"/>
            </a:pPr>
            <a:r>
              <a:rPr lang="en-US" dirty="0">
                <a:latin typeface="Arial" panose="020B0604020202020204" pitchFamily="34" charset="0"/>
                <a:cs typeface="Arial" panose="020B0604020202020204" pitchFamily="34" charset="0"/>
              </a:rPr>
              <a:t>Loss of control/independence</a:t>
            </a:r>
          </a:p>
          <a:p>
            <a:pPr lvl="1">
              <a:buFont typeface="Wingdings" pitchFamily="2" charset="2"/>
              <a:buChar char="§"/>
            </a:pPr>
            <a:r>
              <a:rPr lang="en-US" dirty="0">
                <a:latin typeface="Arial" panose="020B0604020202020204" pitchFamily="34" charset="0"/>
                <a:cs typeface="Arial" panose="020B0604020202020204" pitchFamily="34" charset="0"/>
              </a:rPr>
              <a:t>More costly / complicated</a:t>
            </a:r>
          </a:p>
          <a:p>
            <a:pPr lvl="1">
              <a:buFont typeface="Wingdings" pitchFamily="2" charset="2"/>
              <a:buChar char="§"/>
            </a:pPr>
            <a:r>
              <a:rPr lang="en-US" dirty="0">
                <a:latin typeface="Arial" panose="020B0604020202020204" pitchFamily="34" charset="0"/>
                <a:cs typeface="Arial" panose="020B0604020202020204" pitchFamily="34" charset="0"/>
              </a:rPr>
              <a:t>Difficult to mortgage real estate</a:t>
            </a:r>
          </a:p>
          <a:p>
            <a:pPr lvl="1">
              <a:buFont typeface="Wingdings" pitchFamily="2" charset="2"/>
              <a:buChar char="§"/>
            </a:pPr>
            <a:r>
              <a:rPr lang="en-US" dirty="0">
                <a:latin typeface="Arial" panose="020B0604020202020204" pitchFamily="34" charset="0"/>
                <a:cs typeface="Arial" panose="020B0604020202020204" pitchFamily="34" charset="0"/>
              </a:rPr>
              <a:t>Excess income considerations – i.e. Does the trust provide income to the Settlor? Will that result in high spend-down if Medicaid is needed at a later date </a:t>
            </a:r>
          </a:p>
          <a:p>
            <a:pPr lvl="2">
              <a:buFont typeface="Wingdings" pitchFamily="2" charset="2"/>
              <a:buChar char="§"/>
            </a:pPr>
            <a:r>
              <a:rPr lang="en-US" dirty="0">
                <a:latin typeface="Arial" panose="020B0604020202020204" pitchFamily="34" charset="0"/>
                <a:cs typeface="Arial" panose="020B0604020202020204" pitchFamily="34" charset="0"/>
              </a:rPr>
              <a:t>If so, consider giving income to another beneficiary</a:t>
            </a:r>
          </a:p>
          <a:p>
            <a:pPr lvl="2">
              <a:buFont typeface="Wingdings" pitchFamily="2" charset="2"/>
              <a:buChar char="§"/>
            </a:pPr>
            <a:r>
              <a:rPr lang="en-US" dirty="0">
                <a:latin typeface="Arial" panose="020B0604020202020204" pitchFamily="34" charset="0"/>
                <a:cs typeface="Arial" panose="020B0604020202020204" pitchFamily="34" charset="0"/>
              </a:rPr>
              <a:t>Beware high trust income tax rates</a:t>
            </a:r>
          </a:p>
          <a:p>
            <a:endParaRPr lang="en-US" dirty="0"/>
          </a:p>
        </p:txBody>
      </p:sp>
      <p:sp>
        <p:nvSpPr>
          <p:cNvPr id="6" name="Footer Placeholder 5">
            <a:extLst>
              <a:ext uri="{FF2B5EF4-FFF2-40B4-BE49-F238E27FC236}">
                <a16:creationId xmlns:a16="http://schemas.microsoft.com/office/drawing/2014/main" id="{D9E0E2F0-0743-48F9-A24C-8670589E841B}"/>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25759291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Transfers of Real Property Including Principal Residence to a Trust</a:t>
            </a:r>
          </a:p>
        </p:txBody>
      </p:sp>
      <p:sp>
        <p:nvSpPr>
          <p:cNvPr id="3" name="Content Placeholder 2"/>
          <p:cNvSpPr>
            <a:spLocks noGrp="1"/>
          </p:cNvSpPr>
          <p:nvPr>
            <p:ph idx="1"/>
          </p:nvPr>
        </p:nvSpPr>
        <p:spPr/>
        <p:txBody>
          <a:bodyPr>
            <a:normAutofit lnSpcReduction="10000"/>
          </a:bodyPr>
          <a:lstStyle/>
          <a:p>
            <a:pPr lvl="1"/>
            <a:r>
              <a:rPr lang="en-US" dirty="0">
                <a:latin typeface="Arial" panose="020B0604020202020204" pitchFamily="34" charset="0"/>
                <a:cs typeface="Arial" panose="020B0604020202020204" pitchFamily="34" charset="0"/>
              </a:rPr>
              <a:t>Ability to live in home</a:t>
            </a:r>
          </a:p>
          <a:p>
            <a:pPr lvl="1"/>
            <a:r>
              <a:rPr lang="en-US" dirty="0">
                <a:latin typeface="Arial" panose="020B0604020202020204" pitchFamily="34" charset="0"/>
                <a:cs typeface="Arial" panose="020B0604020202020204" pitchFamily="34" charset="0"/>
              </a:rPr>
              <a:t>Ability to receive rental income (if desired)</a:t>
            </a:r>
          </a:p>
          <a:p>
            <a:pPr lvl="1"/>
            <a:r>
              <a:rPr lang="en-US" dirty="0">
                <a:latin typeface="Arial" panose="020B0604020202020204" pitchFamily="34" charset="0"/>
                <a:cs typeface="Arial" panose="020B0604020202020204" pitchFamily="34" charset="0"/>
              </a:rPr>
              <a:t>May direct Trustees to sell property and exchange for new property</a:t>
            </a:r>
          </a:p>
          <a:p>
            <a:pPr lvl="1"/>
            <a:r>
              <a:rPr lang="en-US" dirty="0">
                <a:latin typeface="Arial" panose="020B0604020202020204" pitchFamily="34" charset="0"/>
                <a:cs typeface="Arial" panose="020B0604020202020204" pitchFamily="34" charset="0"/>
              </a:rPr>
              <a:t>Section 121 Exclusion</a:t>
            </a:r>
          </a:p>
          <a:p>
            <a:pPr lvl="1"/>
            <a:r>
              <a:rPr lang="en-US" dirty="0">
                <a:latin typeface="Arial" panose="020B0604020202020204" pitchFamily="34" charset="0"/>
                <a:cs typeface="Arial" panose="020B0604020202020204" pitchFamily="34" charset="0"/>
              </a:rPr>
              <a:t>Maintain basis step-up </a:t>
            </a:r>
          </a:p>
          <a:p>
            <a:pPr lvl="1"/>
            <a:r>
              <a:rPr lang="en-US" dirty="0">
                <a:latin typeface="Arial" panose="020B0604020202020204" pitchFamily="34" charset="0"/>
                <a:cs typeface="Arial" panose="020B0604020202020204" pitchFamily="34" charset="0"/>
              </a:rPr>
              <a:t>Asset included in estate of Settlor</a:t>
            </a:r>
          </a:p>
          <a:p>
            <a:pPr lvl="1"/>
            <a:r>
              <a:rPr lang="en-US" dirty="0">
                <a:latin typeface="Arial" panose="020B0604020202020204" pitchFamily="34" charset="0"/>
                <a:cs typeface="Arial" panose="020B0604020202020204" pitchFamily="34" charset="0"/>
              </a:rPr>
              <a:t>Limited Power of Appointment</a:t>
            </a:r>
          </a:p>
          <a:p>
            <a:pPr lvl="1"/>
            <a:r>
              <a:rPr lang="en-US" dirty="0">
                <a:latin typeface="Arial" panose="020B0604020202020204" pitchFamily="34" charset="0"/>
                <a:cs typeface="Arial" panose="020B0604020202020204" pitchFamily="34" charset="0"/>
              </a:rPr>
              <a:t>Maintain degree of control/independence</a:t>
            </a:r>
          </a:p>
          <a:p>
            <a:endParaRPr lang="en-US" dirty="0"/>
          </a:p>
        </p:txBody>
      </p:sp>
      <p:sp>
        <p:nvSpPr>
          <p:cNvPr id="6" name="Footer Placeholder 5">
            <a:extLst>
              <a:ext uri="{FF2B5EF4-FFF2-40B4-BE49-F238E27FC236}">
                <a16:creationId xmlns:a16="http://schemas.microsoft.com/office/drawing/2014/main" id="{6C2E8173-F09B-4C1B-B775-6432F980F98C}"/>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33856199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Arial" panose="020B0604020202020204" pitchFamily="34" charset="0"/>
                <a:cs typeface="Arial" panose="020B0604020202020204" pitchFamily="34" charset="0"/>
              </a:rPr>
              <a:t>IRC Section 121(a)</a:t>
            </a:r>
            <a:endParaRPr lang="en-US" dirty="0"/>
          </a:p>
        </p:txBody>
      </p:sp>
      <p:sp>
        <p:nvSpPr>
          <p:cNvPr id="3" name="Content Placeholder 2"/>
          <p:cNvSpPr>
            <a:spLocks noGrp="1"/>
          </p:cNvSpPr>
          <p:nvPr>
            <p:ph idx="1"/>
          </p:nvPr>
        </p:nvSpPr>
        <p:spPr/>
        <p:txBody>
          <a:bodyPr/>
          <a:lstStyle/>
          <a:p>
            <a:r>
              <a:rPr lang="en-US" dirty="0">
                <a:latin typeface="Arial" panose="020B0604020202020204" pitchFamily="34" charset="0"/>
                <a:cs typeface="Arial" panose="020B0604020202020204" pitchFamily="34" charset="0"/>
              </a:rPr>
              <a:t>Up to $250,000.00 of gain excluded from gross income </a:t>
            </a:r>
          </a:p>
          <a:p>
            <a:r>
              <a:rPr lang="en-US" dirty="0">
                <a:latin typeface="Arial" panose="020B0604020202020204" pitchFamily="34" charset="0"/>
                <a:cs typeface="Arial" panose="020B0604020202020204" pitchFamily="34" charset="0"/>
              </a:rPr>
              <a:t>On sale/exchange of property</a:t>
            </a:r>
          </a:p>
          <a:p>
            <a:r>
              <a:rPr lang="en-US" dirty="0">
                <a:latin typeface="Arial" panose="020B0604020202020204" pitchFamily="34" charset="0"/>
                <a:cs typeface="Arial" panose="020B0604020202020204" pitchFamily="34" charset="0"/>
              </a:rPr>
              <a:t>Property </a:t>
            </a:r>
            <a:r>
              <a:rPr lang="en-US" b="1" dirty="0">
                <a:latin typeface="Arial" panose="020B0604020202020204" pitchFamily="34" charset="0"/>
                <a:cs typeface="Arial" panose="020B0604020202020204" pitchFamily="34" charset="0"/>
              </a:rPr>
              <a:t>owned</a:t>
            </a:r>
            <a:r>
              <a:rPr lang="en-US" dirty="0">
                <a:latin typeface="Arial" panose="020B0604020202020204" pitchFamily="34" charset="0"/>
                <a:cs typeface="Arial" panose="020B0604020202020204" pitchFamily="34" charset="0"/>
              </a:rPr>
              <a:t> and used as principal residence for periods aggregating 2 years or more</a:t>
            </a:r>
          </a:p>
          <a:p>
            <a:endParaRPr lang="en-US" dirty="0"/>
          </a:p>
        </p:txBody>
      </p:sp>
      <p:sp>
        <p:nvSpPr>
          <p:cNvPr id="6" name="Footer Placeholder 5">
            <a:extLst>
              <a:ext uri="{FF2B5EF4-FFF2-40B4-BE49-F238E27FC236}">
                <a16:creationId xmlns:a16="http://schemas.microsoft.com/office/drawing/2014/main" id="{59699A9D-3F6E-4B7E-8BEC-08547C69DB09}"/>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17063539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Arial" panose="020B0604020202020204" pitchFamily="34" charset="0"/>
                <a:cs typeface="Arial" panose="020B0604020202020204" pitchFamily="34" charset="0"/>
              </a:rPr>
              <a:t>Section 121- Ownership Requirement</a:t>
            </a:r>
            <a:endParaRPr lang="en-US" dirty="0"/>
          </a:p>
        </p:txBody>
      </p:sp>
      <p:sp>
        <p:nvSpPr>
          <p:cNvPr id="3" name="Content Placeholder 2"/>
          <p:cNvSpPr>
            <a:spLocks noGrp="1"/>
          </p:cNvSpPr>
          <p:nvPr>
            <p:ph idx="1"/>
          </p:nvPr>
        </p:nvSpPr>
        <p:spPr/>
        <p:txBody>
          <a:bodyPr/>
          <a:lstStyle/>
          <a:p>
            <a:r>
              <a:rPr lang="en-US" dirty="0">
                <a:latin typeface="Arial" panose="020B0604020202020204" pitchFamily="34" charset="0"/>
                <a:cs typeface="Arial" panose="020B0604020202020204" pitchFamily="34" charset="0"/>
              </a:rPr>
              <a:t>Single owner entity disregarded for federal tax purposes (i.e. single member LLC) satisfies requirement</a:t>
            </a:r>
          </a:p>
          <a:p>
            <a:r>
              <a:rPr lang="en-US" dirty="0">
                <a:latin typeface="Arial" panose="020B0604020202020204" pitchFamily="34" charset="0"/>
                <a:cs typeface="Arial" panose="020B0604020202020204" pitchFamily="34" charset="0"/>
              </a:rPr>
              <a:t>Grantor trusts – satisfies requirement </a:t>
            </a:r>
          </a:p>
          <a:p>
            <a:r>
              <a:rPr lang="en-US" dirty="0">
                <a:latin typeface="Arial" panose="020B0604020202020204" pitchFamily="34" charset="0"/>
                <a:cs typeface="Arial" panose="020B0604020202020204" pitchFamily="34" charset="0"/>
              </a:rPr>
              <a:t>Limited partnership – does not satisfy requirement </a:t>
            </a:r>
          </a:p>
          <a:p>
            <a:r>
              <a:rPr lang="en-US" dirty="0">
                <a:latin typeface="Arial" panose="020B0604020202020204" pitchFamily="34" charset="0"/>
                <a:cs typeface="Arial" panose="020B0604020202020204" pitchFamily="34" charset="0"/>
              </a:rPr>
              <a:t>Regs 1.121-1(c)(3)</a:t>
            </a:r>
          </a:p>
          <a:p>
            <a:endParaRPr lang="en-US" dirty="0"/>
          </a:p>
        </p:txBody>
      </p:sp>
      <p:sp>
        <p:nvSpPr>
          <p:cNvPr id="6" name="Footer Placeholder 5">
            <a:extLst>
              <a:ext uri="{FF2B5EF4-FFF2-40B4-BE49-F238E27FC236}">
                <a16:creationId xmlns:a16="http://schemas.microsoft.com/office/drawing/2014/main" id="{53D4AC0B-D3A0-44AC-9725-AAEA9D5CE5F3}"/>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33100382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Transfers of Liquid Assets</a:t>
            </a:r>
          </a:p>
        </p:txBody>
      </p:sp>
      <p:sp>
        <p:nvSpPr>
          <p:cNvPr id="3" name="Content Placeholder 2"/>
          <p:cNvSpPr>
            <a:spLocks noGrp="1"/>
          </p:cNvSpPr>
          <p:nvPr>
            <p:ph idx="1"/>
          </p:nvPr>
        </p:nvSpPr>
        <p:spPr/>
        <p:txBody>
          <a:bodyPr>
            <a:normAutofit fontScale="85000" lnSpcReduction="10000"/>
          </a:bodyPr>
          <a:lstStyle/>
          <a:p>
            <a:r>
              <a:rPr lang="en-US" b="1" dirty="0">
                <a:latin typeface="Arial" panose="020B0604020202020204" pitchFamily="34" charset="0"/>
                <a:cs typeface="Arial" panose="020B0604020202020204" pitchFamily="34" charset="0"/>
              </a:rPr>
              <a:t>Transferring Brokerage Accounts to a Trust</a:t>
            </a:r>
          </a:p>
          <a:p>
            <a:r>
              <a:rPr lang="en-US" dirty="0">
                <a:latin typeface="Arial" panose="020B0604020202020204" pitchFamily="34" charset="0"/>
                <a:cs typeface="Arial" panose="020B0604020202020204" pitchFamily="34" charset="0"/>
              </a:rPr>
              <a:t>Low basis versus high basis assets will inform decision in many cases</a:t>
            </a:r>
          </a:p>
          <a:p>
            <a:pPr lvl="1"/>
            <a:r>
              <a:rPr lang="en-US" dirty="0">
                <a:latin typeface="Arial" panose="020B0604020202020204" pitchFamily="34" charset="0"/>
                <a:cs typeface="Arial" panose="020B0604020202020204" pitchFamily="34" charset="0"/>
              </a:rPr>
              <a:t>Maintain step-up for low basis assets</a:t>
            </a:r>
          </a:p>
          <a:p>
            <a:pPr lvl="1"/>
            <a:r>
              <a:rPr lang="en-US" dirty="0">
                <a:latin typeface="Arial" panose="020B0604020202020204" pitchFamily="34" charset="0"/>
                <a:cs typeface="Arial" panose="020B0604020202020204" pitchFamily="34" charset="0"/>
              </a:rPr>
              <a:t>Consider income tax consequences for beneficiaries</a:t>
            </a:r>
          </a:p>
          <a:p>
            <a:r>
              <a:rPr lang="en-US" dirty="0">
                <a:latin typeface="Arial" panose="020B0604020202020204" pitchFamily="34" charset="0"/>
                <a:cs typeface="Arial" panose="020B0604020202020204" pitchFamily="34" charset="0"/>
              </a:rPr>
              <a:t>Consider Grantor Trust so Grantor will pay income taxes regardless of who receives income</a:t>
            </a:r>
          </a:p>
          <a:p>
            <a:r>
              <a:rPr lang="en-US" dirty="0">
                <a:latin typeface="Arial" panose="020B0604020202020204" pitchFamily="34" charset="0"/>
                <a:cs typeface="Arial" panose="020B0604020202020204" pitchFamily="34" charset="0"/>
              </a:rPr>
              <a:t>Consider income being generated for Medicaid purposes</a:t>
            </a:r>
          </a:p>
          <a:p>
            <a:endParaRPr lang="en-US" dirty="0"/>
          </a:p>
        </p:txBody>
      </p:sp>
      <p:sp>
        <p:nvSpPr>
          <p:cNvPr id="6" name="Footer Placeholder 5">
            <a:extLst>
              <a:ext uri="{FF2B5EF4-FFF2-40B4-BE49-F238E27FC236}">
                <a16:creationId xmlns:a16="http://schemas.microsoft.com/office/drawing/2014/main" id="{160B2CA1-A155-40A6-B457-4D46F7BCD5CA}"/>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8435889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Transfers of Liquid Assets</a:t>
            </a:r>
          </a:p>
        </p:txBody>
      </p:sp>
      <p:sp>
        <p:nvSpPr>
          <p:cNvPr id="3" name="Content Placeholder 2"/>
          <p:cNvSpPr>
            <a:spLocks noGrp="1"/>
          </p:cNvSpPr>
          <p:nvPr>
            <p:ph idx="1"/>
          </p:nvPr>
        </p:nvSpPr>
        <p:spPr/>
        <p:txBody>
          <a:bodyPr>
            <a:normAutofit fontScale="92500" lnSpcReduction="20000"/>
          </a:bodyPr>
          <a:lstStyle/>
          <a:p>
            <a:r>
              <a:rPr lang="en-US" b="1" dirty="0">
                <a:latin typeface="Arial" panose="020B0604020202020204" pitchFamily="34" charset="0"/>
                <a:cs typeface="Arial" panose="020B0604020202020204" pitchFamily="34" charset="0"/>
              </a:rPr>
              <a:t>Transferring a Non-qualified Annuity to a Trust</a:t>
            </a:r>
          </a:p>
          <a:p>
            <a:r>
              <a:rPr lang="en-US" dirty="0">
                <a:latin typeface="Arial" panose="020B0604020202020204" pitchFamily="34" charset="0"/>
                <a:cs typeface="Arial" panose="020B0604020202020204" pitchFamily="34" charset="0"/>
              </a:rPr>
              <a:t>Cash value is considered an asset for Medicaid purposes: non-exempt asset</a:t>
            </a:r>
          </a:p>
          <a:p>
            <a:r>
              <a:rPr lang="en-US" dirty="0">
                <a:latin typeface="Arial" panose="020B0604020202020204" pitchFamily="34" charset="0"/>
                <a:cs typeface="Arial" panose="020B0604020202020204" pitchFamily="34" charset="0"/>
              </a:rPr>
              <a:t>Certain pre-DRA 2005 annuity rules apply: Medicaid may treat as income stream and not asset, but must meet DRA requirements </a:t>
            </a:r>
          </a:p>
          <a:p>
            <a:r>
              <a:rPr lang="en-US" dirty="0">
                <a:latin typeface="Arial" panose="020B0604020202020204" pitchFamily="34" charset="0"/>
                <a:cs typeface="Arial" panose="020B0604020202020204" pitchFamily="34" charset="0"/>
              </a:rPr>
              <a:t>Goal is to maintain tax-deferred status</a:t>
            </a:r>
          </a:p>
          <a:p>
            <a:r>
              <a:rPr lang="en-US" dirty="0">
                <a:latin typeface="Arial" panose="020B0604020202020204" pitchFamily="34" charset="0"/>
                <a:cs typeface="Arial" panose="020B0604020202020204" pitchFamily="34" charset="0"/>
              </a:rPr>
              <a:t>May only be transferred to a grantor trust</a:t>
            </a:r>
          </a:p>
          <a:p>
            <a:r>
              <a:rPr lang="en-US" dirty="0">
                <a:latin typeface="Arial" panose="020B0604020202020204" pitchFamily="34" charset="0"/>
                <a:cs typeface="Arial" panose="020B0604020202020204" pitchFamily="34" charset="0"/>
              </a:rPr>
              <a:t>IRC Section 72(u)</a:t>
            </a:r>
          </a:p>
          <a:p>
            <a:endParaRPr lang="en-US" dirty="0"/>
          </a:p>
        </p:txBody>
      </p:sp>
      <p:sp>
        <p:nvSpPr>
          <p:cNvPr id="6" name="Footer Placeholder 5">
            <a:extLst>
              <a:ext uri="{FF2B5EF4-FFF2-40B4-BE49-F238E27FC236}">
                <a16:creationId xmlns:a16="http://schemas.microsoft.com/office/drawing/2014/main" id="{87EAE2BA-D14B-485E-877C-441CAD277B4D}"/>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35929806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cs typeface="Arial" panose="020B0604020202020204" pitchFamily="34" charset="0"/>
              </a:rPr>
              <a:t>Annuity Contract- IRC 72(u) </a:t>
            </a:r>
            <a:endParaRPr lang="en-US" dirty="0"/>
          </a:p>
        </p:txBody>
      </p:sp>
      <p:sp>
        <p:nvSpPr>
          <p:cNvPr id="3" name="Content Placeholder 2"/>
          <p:cNvSpPr>
            <a:spLocks noGrp="1"/>
          </p:cNvSpPr>
          <p:nvPr>
            <p:ph idx="1"/>
          </p:nvPr>
        </p:nvSpPr>
        <p:spPr/>
        <p:txBody>
          <a:bodyPr>
            <a:normAutofit fontScale="70000" lnSpcReduction="20000"/>
          </a:bodyPr>
          <a:lstStyle/>
          <a:p>
            <a:r>
              <a:rPr lang="en-US" dirty="0">
                <a:latin typeface="Arial" panose="020B0604020202020204" pitchFamily="34" charset="0"/>
                <a:cs typeface="Arial" panose="020B0604020202020204" pitchFamily="34" charset="0"/>
              </a:rPr>
              <a:t>If held by a person who is </a:t>
            </a:r>
            <a:r>
              <a:rPr lang="en-US" b="1" dirty="0">
                <a:latin typeface="Arial" panose="020B0604020202020204" pitchFamily="34" charset="0"/>
                <a:cs typeface="Arial" panose="020B0604020202020204" pitchFamily="34" charset="0"/>
              </a:rPr>
              <a:t>NOT A NATURAL PERSON, </a:t>
            </a:r>
            <a:r>
              <a:rPr lang="en-US" dirty="0">
                <a:latin typeface="Arial" panose="020B0604020202020204" pitchFamily="34" charset="0"/>
                <a:cs typeface="Arial" panose="020B0604020202020204" pitchFamily="34" charset="0"/>
              </a:rPr>
              <a:t>generally not treated as an annuity contract </a:t>
            </a:r>
          </a:p>
          <a:p>
            <a:r>
              <a:rPr lang="en-US" b="1" dirty="0">
                <a:latin typeface="Arial" panose="020B0604020202020204" pitchFamily="34" charset="0"/>
                <a:cs typeface="Arial" panose="020B0604020202020204" pitchFamily="34" charset="0"/>
              </a:rPr>
              <a:t>TRAP: </a:t>
            </a:r>
            <a:r>
              <a:rPr lang="en-US" dirty="0">
                <a:latin typeface="Arial" panose="020B0604020202020204" pitchFamily="34" charset="0"/>
                <a:cs typeface="Arial" panose="020B0604020202020204" pitchFamily="34" charset="0"/>
              </a:rPr>
              <a:t>Income on the contract for any taxable year of the policyholder shall be treated as ordinary income received or accrued by the owner during such taxable year</a:t>
            </a:r>
          </a:p>
          <a:p>
            <a:r>
              <a:rPr lang="en-US" dirty="0">
                <a:latin typeface="Arial" panose="020B0604020202020204" pitchFamily="34" charset="0"/>
                <a:cs typeface="Arial" panose="020B0604020202020204" pitchFamily="34" charset="0"/>
              </a:rPr>
              <a:t>Exception: Will remain tax deferred if held by a trust “as an </a:t>
            </a:r>
            <a:r>
              <a:rPr lang="en-US" b="1" dirty="0">
                <a:latin typeface="Arial" panose="020B0604020202020204" pitchFamily="34" charset="0"/>
                <a:cs typeface="Arial" panose="020B0604020202020204" pitchFamily="34" charset="0"/>
              </a:rPr>
              <a:t>agent</a:t>
            </a:r>
            <a:r>
              <a:rPr lang="en-US" dirty="0">
                <a:latin typeface="Arial" panose="020B0604020202020204" pitchFamily="34" charset="0"/>
                <a:cs typeface="Arial" panose="020B0604020202020204" pitchFamily="34" charset="0"/>
              </a:rPr>
              <a:t> for a natural person.”</a:t>
            </a:r>
          </a:p>
          <a:p>
            <a:pPr lvl="1">
              <a:buFont typeface="Wingdings" pitchFamily="2" charset="2"/>
              <a:buChar char="§"/>
            </a:pPr>
            <a:r>
              <a:rPr lang="en-US" dirty="0">
                <a:latin typeface="Arial" panose="020B0604020202020204" pitchFamily="34" charset="0"/>
                <a:cs typeface="Arial" panose="020B0604020202020204" pitchFamily="34" charset="0"/>
              </a:rPr>
              <a:t>Will depend on the beneficial ownership – i.e. is the beneficial owner a natural person? </a:t>
            </a:r>
          </a:p>
          <a:p>
            <a:pPr lvl="1">
              <a:buFont typeface="Wingdings" pitchFamily="2" charset="2"/>
              <a:buChar char="§"/>
            </a:pPr>
            <a:r>
              <a:rPr lang="en-US" dirty="0">
                <a:latin typeface="Arial" panose="020B0604020202020204" pitchFamily="34" charset="0"/>
                <a:cs typeface="Arial" panose="020B0604020202020204" pitchFamily="34" charset="0"/>
              </a:rPr>
              <a:t>Legislative history and multiple PLRs suggest that where annuity held in trust for the benefit of a natural person, annuity is treated as owned by the natural person for tax deferral purposes.  </a:t>
            </a:r>
          </a:p>
          <a:p>
            <a:pPr>
              <a:buFont typeface="Wingdings" pitchFamily="2" charset="2"/>
              <a:buChar char="§"/>
            </a:pPr>
            <a:r>
              <a:rPr lang="en-US" dirty="0">
                <a:latin typeface="Arial" panose="020B0604020202020204" pitchFamily="34" charset="0"/>
                <a:cs typeface="Arial" panose="020B0604020202020204" pitchFamily="34" charset="0"/>
              </a:rPr>
              <a:t>Consider two trusts in the case of a married couple</a:t>
            </a:r>
          </a:p>
          <a:p>
            <a:endParaRPr lang="en-US" dirty="0"/>
          </a:p>
        </p:txBody>
      </p:sp>
      <p:sp>
        <p:nvSpPr>
          <p:cNvPr id="6" name="Footer Placeholder 5">
            <a:extLst>
              <a:ext uri="{FF2B5EF4-FFF2-40B4-BE49-F238E27FC236}">
                <a16:creationId xmlns:a16="http://schemas.microsoft.com/office/drawing/2014/main" id="{563D604E-6556-4AE1-8F53-79333C637AE8}"/>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2031800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fontScale="90000"/>
          </a:bodyPr>
          <a:lstStyle/>
          <a:p>
            <a:br>
              <a:rPr lang="en-US" sz="2700" dirty="0">
                <a:latin typeface="Arial" panose="020B0604020202020204" pitchFamily="34" charset="0"/>
                <a:cs typeface="Arial" panose="020B0604020202020204" pitchFamily="34" charset="0"/>
              </a:rPr>
            </a:br>
            <a:endParaRPr lang="en-US" dirty="0"/>
          </a:p>
        </p:txBody>
      </p:sp>
      <p:sp>
        <p:nvSpPr>
          <p:cNvPr id="3" name="Content Placeholder 2"/>
          <p:cNvSpPr>
            <a:spLocks noGrp="1"/>
          </p:cNvSpPr>
          <p:nvPr>
            <p:ph idx="1"/>
          </p:nvPr>
        </p:nvSpPr>
        <p:spPr>
          <a:xfrm>
            <a:off x="457200" y="381000"/>
            <a:ext cx="8229600" cy="6096001"/>
          </a:xfrm>
        </p:spPr>
        <p:txBody>
          <a:bodyPr>
            <a:normAutofit/>
          </a:bodyPr>
          <a:lstStyle/>
          <a:p>
            <a:pPr marL="457200" lvl="1" indent="0" algn="ctr">
              <a:buNone/>
            </a:pPr>
            <a:endParaRPr lang="en-US" dirty="0"/>
          </a:p>
          <a:p>
            <a:pPr marL="457200" lvl="1" indent="0" algn="ctr">
              <a:buNone/>
            </a:pPr>
            <a:endParaRPr lang="en-US" dirty="0"/>
          </a:p>
          <a:p>
            <a:pPr marL="457200" lvl="1" indent="0" algn="ctr">
              <a:buNone/>
            </a:pPr>
            <a:endParaRPr lang="en-US" dirty="0"/>
          </a:p>
          <a:p>
            <a:pPr marL="457200" lvl="1" indent="0" algn="ctr">
              <a:buNone/>
            </a:pPr>
            <a:endParaRPr lang="en-US" dirty="0"/>
          </a:p>
          <a:p>
            <a:pPr marL="457200" lvl="1" indent="0" algn="ctr">
              <a:buNone/>
            </a:pPr>
            <a:r>
              <a:rPr lang="en-US" sz="4400" dirty="0"/>
              <a:t>Medicaid Overview</a:t>
            </a:r>
          </a:p>
        </p:txBody>
      </p:sp>
      <p:sp>
        <p:nvSpPr>
          <p:cNvPr id="5" name="Footer Placeholder 4">
            <a:extLst>
              <a:ext uri="{FF2B5EF4-FFF2-40B4-BE49-F238E27FC236}">
                <a16:creationId xmlns:a16="http://schemas.microsoft.com/office/drawing/2014/main" id="{65ADC973-C347-49C7-BB7C-88963878D6EF}"/>
              </a:ext>
            </a:extLst>
          </p:cNvPr>
          <p:cNvSpPr>
            <a:spLocks noGrp="1"/>
          </p:cNvSpPr>
          <p:nvPr>
            <p:ph type="ftr" sz="quarter" idx="11"/>
          </p:nvPr>
        </p:nvSpPr>
        <p:spPr/>
        <p:txBody>
          <a:bodyPr/>
          <a:lstStyle/>
          <a:p>
            <a:r>
              <a:rPr lang="en-US" dirty="0"/>
              <a:t>www.ForspanKlear.com</a:t>
            </a:r>
          </a:p>
        </p:txBody>
      </p:sp>
    </p:spTree>
    <p:extLst>
      <p:ext uri="{BB962C8B-B14F-4D97-AF65-F5344CB8AC3E}">
        <p14:creationId xmlns:p14="http://schemas.microsoft.com/office/powerpoint/2010/main" val="11826723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Tax Consequences of </a:t>
            </a:r>
            <a:r>
              <a:rPr lang="en-US" b="1" u="sng" dirty="0"/>
              <a:t>Medicaid Trusts</a:t>
            </a:r>
          </a:p>
        </p:txBody>
      </p:sp>
      <p:sp>
        <p:nvSpPr>
          <p:cNvPr id="5" name="Content Placeholder 4"/>
          <p:cNvSpPr>
            <a:spLocks noGrp="1"/>
          </p:cNvSpPr>
          <p:nvPr>
            <p:ph idx="1"/>
          </p:nvPr>
        </p:nvSpPr>
        <p:spPr/>
        <p:txBody>
          <a:bodyPr/>
          <a:lstStyle/>
          <a:p>
            <a:r>
              <a:rPr lang="en-US" dirty="0"/>
              <a:t>Income Taxes</a:t>
            </a:r>
          </a:p>
          <a:p>
            <a:pPr lvl="1"/>
            <a:r>
              <a:rPr lang="en-US" dirty="0"/>
              <a:t>Who is paying the income taxes? Almost always structured as Grantor Trusts</a:t>
            </a:r>
          </a:p>
          <a:p>
            <a:r>
              <a:rPr lang="en-US" dirty="0"/>
              <a:t>Estates Taxes</a:t>
            </a:r>
          </a:p>
          <a:p>
            <a:pPr lvl="1"/>
            <a:r>
              <a:rPr lang="en-US" dirty="0"/>
              <a:t>Do people who engage in Medicaid planning </a:t>
            </a:r>
            <a:r>
              <a:rPr lang="en-US" i="1" dirty="0"/>
              <a:t>generally</a:t>
            </a:r>
            <a:r>
              <a:rPr lang="en-US" dirty="0"/>
              <a:t> need to worry about estate taxes???</a:t>
            </a:r>
          </a:p>
          <a:p>
            <a:r>
              <a:rPr lang="en-US" dirty="0"/>
              <a:t>Real Estate Tax Exemptions</a:t>
            </a:r>
          </a:p>
          <a:p>
            <a:pPr lvl="1"/>
            <a:r>
              <a:rPr lang="en-US" dirty="0"/>
              <a:t>Can be a significant help with expenses for seniors</a:t>
            </a:r>
          </a:p>
        </p:txBody>
      </p:sp>
      <p:sp>
        <p:nvSpPr>
          <p:cNvPr id="6" name="Footer Placeholder 5">
            <a:extLst>
              <a:ext uri="{FF2B5EF4-FFF2-40B4-BE49-F238E27FC236}">
                <a16:creationId xmlns:a16="http://schemas.microsoft.com/office/drawing/2014/main" id="{426B3B0C-629D-4C3E-815E-884D6AC0D23C}"/>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23720235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Real Estate Tax Exemptions</a:t>
            </a:r>
          </a:p>
        </p:txBody>
      </p:sp>
      <p:sp>
        <p:nvSpPr>
          <p:cNvPr id="3" name="Content Placeholder 2"/>
          <p:cNvSpPr>
            <a:spLocks noGrp="1"/>
          </p:cNvSpPr>
          <p:nvPr>
            <p:ph idx="1"/>
          </p:nvPr>
        </p:nvSpPr>
        <p:spPr/>
        <p:txBody>
          <a:bodyPr/>
          <a:lstStyle/>
          <a:p>
            <a:r>
              <a:rPr lang="en-US" dirty="0"/>
              <a:t>Veteran’s Exemption</a:t>
            </a:r>
          </a:p>
          <a:p>
            <a:r>
              <a:rPr lang="en-US" dirty="0"/>
              <a:t>Senior Citizen’s Exemption</a:t>
            </a:r>
          </a:p>
          <a:p>
            <a:r>
              <a:rPr lang="en-US" dirty="0"/>
              <a:t>Enhanced STAR Exemption</a:t>
            </a:r>
          </a:p>
        </p:txBody>
      </p:sp>
      <p:sp>
        <p:nvSpPr>
          <p:cNvPr id="6" name="Footer Placeholder 5">
            <a:extLst>
              <a:ext uri="{FF2B5EF4-FFF2-40B4-BE49-F238E27FC236}">
                <a16:creationId xmlns:a16="http://schemas.microsoft.com/office/drawing/2014/main" id="{CB7AE7B8-EC2C-4E01-AC56-C84FB807BA93}"/>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40979906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Estate Tax Exclusions </a:t>
            </a:r>
          </a:p>
        </p:txBody>
      </p:sp>
      <p:sp>
        <p:nvSpPr>
          <p:cNvPr id="3" name="Content Placeholder 2"/>
          <p:cNvSpPr>
            <a:spLocks noGrp="1"/>
          </p:cNvSpPr>
          <p:nvPr>
            <p:ph idx="1"/>
          </p:nvPr>
        </p:nvSpPr>
        <p:spPr/>
        <p:txBody>
          <a:bodyPr/>
          <a:lstStyle/>
          <a:p>
            <a:r>
              <a:rPr lang="en-US" dirty="0">
                <a:latin typeface="Arial" panose="020B0604020202020204" pitchFamily="34" charset="0"/>
                <a:cs typeface="Arial" panose="020B0604020202020204" pitchFamily="34" charset="0"/>
              </a:rPr>
              <a:t>Federal: $12,920,000 per person </a:t>
            </a:r>
          </a:p>
          <a:p>
            <a:pPr lvl="1"/>
            <a:r>
              <a:rPr lang="en-US" dirty="0">
                <a:latin typeface="Arial" panose="020B0604020202020204" pitchFamily="34" charset="0"/>
                <a:cs typeface="Arial" panose="020B0604020202020204" pitchFamily="34" charset="0"/>
              </a:rPr>
              <a:t>12/31/2025 Sunset</a:t>
            </a:r>
          </a:p>
          <a:p>
            <a:pPr lvl="1"/>
            <a:r>
              <a:rPr lang="en-US" dirty="0">
                <a:latin typeface="Arial" panose="020B0604020202020204" pitchFamily="34" charset="0"/>
                <a:cs typeface="Arial" panose="020B0604020202020204" pitchFamily="34" charset="0"/>
              </a:rPr>
              <a:t>Portability </a:t>
            </a:r>
          </a:p>
          <a:p>
            <a:pPr lvl="1"/>
            <a:r>
              <a:rPr lang="en-US" dirty="0">
                <a:latin typeface="Arial" panose="020B0604020202020204" pitchFamily="34" charset="0"/>
                <a:cs typeface="Arial" panose="020B0604020202020204" pitchFamily="34" charset="0"/>
              </a:rPr>
              <a:t>Unified Credit</a:t>
            </a:r>
          </a:p>
          <a:p>
            <a:r>
              <a:rPr lang="en-US" dirty="0">
                <a:latin typeface="Arial" panose="020B0604020202020204" pitchFamily="34" charset="0"/>
                <a:cs typeface="Arial" panose="020B0604020202020204" pitchFamily="34" charset="0"/>
              </a:rPr>
              <a:t>New York: $6,540,000</a:t>
            </a:r>
          </a:p>
          <a:p>
            <a:pPr lvl="1"/>
            <a:r>
              <a:rPr lang="en-US" dirty="0">
                <a:latin typeface="Arial" panose="020B0604020202020204" pitchFamily="34" charset="0"/>
                <a:cs typeface="Arial" panose="020B0604020202020204" pitchFamily="34" charset="0"/>
              </a:rPr>
              <a:t>Cliff</a:t>
            </a:r>
          </a:p>
          <a:p>
            <a:pPr lvl="1"/>
            <a:r>
              <a:rPr lang="en-US" dirty="0">
                <a:latin typeface="Arial" panose="020B0604020202020204" pitchFamily="34" charset="0"/>
                <a:cs typeface="Arial" panose="020B0604020202020204" pitchFamily="34" charset="0"/>
              </a:rPr>
              <a:t>No Portability</a:t>
            </a:r>
          </a:p>
          <a:p>
            <a:pPr lvl="1"/>
            <a:r>
              <a:rPr lang="en-US" dirty="0">
                <a:latin typeface="Arial" panose="020B0604020202020204" pitchFamily="34" charset="0"/>
                <a:cs typeface="Arial" panose="020B0604020202020204" pitchFamily="34" charset="0"/>
              </a:rPr>
              <a:t>Three year </a:t>
            </a:r>
            <a:r>
              <a:rPr lang="en-US" dirty="0" err="1">
                <a:latin typeface="Arial" panose="020B0604020202020204" pitchFamily="34" charset="0"/>
                <a:cs typeface="Arial" panose="020B0604020202020204" pitchFamily="34" charset="0"/>
              </a:rPr>
              <a:t>clawback</a:t>
            </a:r>
            <a:r>
              <a:rPr lang="en-US" dirty="0">
                <a:latin typeface="Arial" panose="020B0604020202020204" pitchFamily="34" charset="0"/>
                <a:cs typeface="Arial" panose="020B0604020202020204" pitchFamily="34" charset="0"/>
              </a:rPr>
              <a:t> on gifts </a:t>
            </a:r>
          </a:p>
          <a:p>
            <a:endParaRPr lang="en-US" dirty="0"/>
          </a:p>
        </p:txBody>
      </p:sp>
      <p:sp>
        <p:nvSpPr>
          <p:cNvPr id="6" name="Footer Placeholder 5">
            <a:extLst>
              <a:ext uri="{FF2B5EF4-FFF2-40B4-BE49-F238E27FC236}">
                <a16:creationId xmlns:a16="http://schemas.microsoft.com/office/drawing/2014/main" id="{4A230482-1FB9-4270-B7B9-A915274D0ECD}"/>
              </a:ext>
            </a:extLst>
          </p:cNvPr>
          <p:cNvSpPr>
            <a:spLocks noGrp="1"/>
          </p:cNvSpPr>
          <p:nvPr>
            <p:ph type="ftr" sz="quarter" idx="11"/>
          </p:nvPr>
        </p:nvSpPr>
        <p:spPr/>
        <p:txBody>
          <a:bodyPr/>
          <a:lstStyle/>
          <a:p>
            <a:r>
              <a:rPr lang="en-US" dirty="0"/>
              <a:t>www.ForspanKlear.com</a:t>
            </a:r>
          </a:p>
        </p:txBody>
      </p:sp>
    </p:spTree>
    <p:extLst>
      <p:ext uri="{BB962C8B-B14F-4D97-AF65-F5344CB8AC3E}">
        <p14:creationId xmlns:p14="http://schemas.microsoft.com/office/powerpoint/2010/main" val="4652661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Annual Gift Tax Exclusion </a:t>
            </a:r>
          </a:p>
        </p:txBody>
      </p:sp>
      <p:sp>
        <p:nvSpPr>
          <p:cNvPr id="3" name="Content Placeholder 2"/>
          <p:cNvSpPr>
            <a:spLocks noGrp="1"/>
          </p:cNvSpPr>
          <p:nvPr>
            <p:ph idx="1"/>
          </p:nvPr>
        </p:nvSpPr>
        <p:spPr/>
        <p:txBody>
          <a:bodyPr/>
          <a:lstStyle/>
          <a:p>
            <a:r>
              <a:rPr lang="en-US" dirty="0">
                <a:latin typeface="Arial" panose="020B0604020202020204" pitchFamily="34" charset="0"/>
                <a:cs typeface="Arial" panose="020B0604020202020204" pitchFamily="34" charset="0"/>
              </a:rPr>
              <a:t>Annual Gift Exclusion:$17,000 ($34,000 for a married couple)</a:t>
            </a:r>
          </a:p>
          <a:p>
            <a:r>
              <a:rPr lang="en-US" dirty="0">
                <a:latin typeface="Arial" panose="020B0604020202020204" pitchFamily="34" charset="0"/>
                <a:cs typeface="Arial" panose="020B0604020202020204" pitchFamily="34" charset="0"/>
              </a:rPr>
              <a:t>However, this amount is considered a “gift” for Medicaid purposes and will cause a period of ineligibility </a:t>
            </a:r>
          </a:p>
          <a:p>
            <a:endParaRPr lang="en-US" dirty="0"/>
          </a:p>
        </p:txBody>
      </p:sp>
      <p:sp>
        <p:nvSpPr>
          <p:cNvPr id="6" name="Footer Placeholder 5">
            <a:extLst>
              <a:ext uri="{FF2B5EF4-FFF2-40B4-BE49-F238E27FC236}">
                <a16:creationId xmlns:a16="http://schemas.microsoft.com/office/drawing/2014/main" id="{4A230482-1FB9-4270-B7B9-A915274D0ECD}"/>
              </a:ext>
            </a:extLst>
          </p:cNvPr>
          <p:cNvSpPr>
            <a:spLocks noGrp="1"/>
          </p:cNvSpPr>
          <p:nvPr>
            <p:ph type="ftr" sz="quarter" idx="11"/>
          </p:nvPr>
        </p:nvSpPr>
        <p:spPr/>
        <p:txBody>
          <a:bodyPr/>
          <a:lstStyle/>
          <a:p>
            <a:r>
              <a:rPr lang="en-US" dirty="0"/>
              <a:t>www.ForspanKlear.com</a:t>
            </a:r>
          </a:p>
        </p:txBody>
      </p:sp>
    </p:spTree>
    <p:extLst>
      <p:ext uri="{BB962C8B-B14F-4D97-AF65-F5344CB8AC3E}">
        <p14:creationId xmlns:p14="http://schemas.microsoft.com/office/powerpoint/2010/main" val="100461593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Where Good Estate Planning Equals Bad Medicaid Planning</a:t>
            </a:r>
          </a:p>
        </p:txBody>
      </p:sp>
      <p:sp>
        <p:nvSpPr>
          <p:cNvPr id="3" name="Content Placeholder 2"/>
          <p:cNvSpPr>
            <a:spLocks noGrp="1"/>
          </p:cNvSpPr>
          <p:nvPr>
            <p:ph idx="1"/>
          </p:nvPr>
        </p:nvSpPr>
        <p:spPr/>
        <p:txBody>
          <a:bodyPr>
            <a:normAutofit fontScale="92500" lnSpcReduction="10000"/>
          </a:bodyPr>
          <a:lstStyle/>
          <a:p>
            <a:r>
              <a:rPr lang="en-US" dirty="0"/>
              <a:t>Annual Gift Tax Exclusion – Be careful!</a:t>
            </a:r>
          </a:p>
          <a:p>
            <a:r>
              <a:rPr lang="en-US" dirty="0"/>
              <a:t>Revocable Trusts</a:t>
            </a:r>
          </a:p>
          <a:p>
            <a:r>
              <a:rPr lang="en-US" dirty="0"/>
              <a:t>Irrevocable Trusts</a:t>
            </a:r>
          </a:p>
          <a:p>
            <a:r>
              <a:rPr lang="en-US" dirty="0"/>
              <a:t>Life Estates </a:t>
            </a:r>
          </a:p>
          <a:p>
            <a:r>
              <a:rPr lang="en-US" dirty="0"/>
              <a:t>CSTs</a:t>
            </a:r>
          </a:p>
          <a:p>
            <a:r>
              <a:rPr lang="en-US" dirty="0"/>
              <a:t>Certain Powers</a:t>
            </a:r>
          </a:p>
          <a:p>
            <a:pPr lvl="1"/>
            <a:r>
              <a:rPr lang="en-US" dirty="0"/>
              <a:t>Trustee Discretion </a:t>
            </a:r>
          </a:p>
          <a:p>
            <a:pPr lvl="1"/>
            <a:r>
              <a:rPr lang="en-US" dirty="0"/>
              <a:t>5X5 Power </a:t>
            </a:r>
          </a:p>
          <a:p>
            <a:pPr lvl="1"/>
            <a:r>
              <a:rPr lang="en-US" dirty="0"/>
              <a:t>HEMS</a:t>
            </a:r>
          </a:p>
          <a:p>
            <a:pPr marL="0" indent="0">
              <a:buNone/>
            </a:pPr>
            <a:endParaRPr lang="en-US" dirty="0"/>
          </a:p>
        </p:txBody>
      </p:sp>
      <p:sp>
        <p:nvSpPr>
          <p:cNvPr id="6" name="Footer Placeholder 5">
            <a:extLst>
              <a:ext uri="{FF2B5EF4-FFF2-40B4-BE49-F238E27FC236}">
                <a16:creationId xmlns:a16="http://schemas.microsoft.com/office/drawing/2014/main" id="{5326ACAA-D9F4-4D58-B75E-D04BB14BF3D7}"/>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38929852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Revocable Trusts</a:t>
            </a:r>
          </a:p>
        </p:txBody>
      </p:sp>
      <p:sp>
        <p:nvSpPr>
          <p:cNvPr id="3" name="Content Placeholder 2"/>
          <p:cNvSpPr>
            <a:spLocks noGrp="1"/>
          </p:cNvSpPr>
          <p:nvPr>
            <p:ph idx="1"/>
          </p:nvPr>
        </p:nvSpPr>
        <p:spPr/>
        <p:txBody>
          <a:bodyPr/>
          <a:lstStyle/>
          <a:p>
            <a:r>
              <a:rPr lang="en-US" dirty="0"/>
              <a:t>General Purposes: Avoiding Probate and Privacy</a:t>
            </a:r>
          </a:p>
          <a:p>
            <a:r>
              <a:rPr lang="en-US" dirty="0"/>
              <a:t>Assets held in a revocable trust are considered “available” assets for Medicaid purposes as if the Grantor owned the property outright </a:t>
            </a:r>
          </a:p>
          <a:p>
            <a:r>
              <a:rPr lang="en-US" dirty="0"/>
              <a:t>Will it be the new norm for protection against Medicaid Estate Recovery? </a:t>
            </a:r>
          </a:p>
          <a:p>
            <a:pPr marL="0" indent="0">
              <a:buNone/>
            </a:pPr>
            <a:endParaRPr lang="en-US" dirty="0"/>
          </a:p>
        </p:txBody>
      </p:sp>
      <p:sp>
        <p:nvSpPr>
          <p:cNvPr id="6" name="Footer Placeholder 5">
            <a:extLst>
              <a:ext uri="{FF2B5EF4-FFF2-40B4-BE49-F238E27FC236}">
                <a16:creationId xmlns:a16="http://schemas.microsoft.com/office/drawing/2014/main" id="{190F9547-B277-462B-A896-DEE624755EFC}"/>
              </a:ext>
            </a:extLst>
          </p:cNvPr>
          <p:cNvSpPr>
            <a:spLocks noGrp="1"/>
          </p:cNvSpPr>
          <p:nvPr>
            <p:ph type="ftr" sz="quarter" idx="11"/>
          </p:nvPr>
        </p:nvSpPr>
        <p:spPr/>
        <p:txBody>
          <a:bodyPr/>
          <a:lstStyle/>
          <a:p>
            <a:r>
              <a:rPr lang="en-US" dirty="0"/>
              <a:t>www.ForspanKlear.com</a:t>
            </a:r>
          </a:p>
        </p:txBody>
      </p:sp>
    </p:spTree>
    <p:extLst>
      <p:ext uri="{BB962C8B-B14F-4D97-AF65-F5344CB8AC3E}">
        <p14:creationId xmlns:p14="http://schemas.microsoft.com/office/powerpoint/2010/main" val="2557143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Irrevocable Trusts</a:t>
            </a:r>
          </a:p>
        </p:txBody>
      </p:sp>
      <p:sp>
        <p:nvSpPr>
          <p:cNvPr id="3" name="Content Placeholder 2"/>
          <p:cNvSpPr>
            <a:spLocks noGrp="1"/>
          </p:cNvSpPr>
          <p:nvPr>
            <p:ph idx="1"/>
          </p:nvPr>
        </p:nvSpPr>
        <p:spPr/>
        <p:txBody>
          <a:bodyPr>
            <a:normAutofit/>
          </a:bodyPr>
          <a:lstStyle/>
          <a:p>
            <a:r>
              <a:rPr lang="en-US" dirty="0"/>
              <a:t>Ensure that no principal goes to the Grantor</a:t>
            </a:r>
          </a:p>
          <a:p>
            <a:r>
              <a:rPr lang="en-US" dirty="0"/>
              <a:t>HEMS (health, education, maintenance and support) is not good</a:t>
            </a:r>
          </a:p>
          <a:p>
            <a:r>
              <a:rPr lang="en-US" dirty="0"/>
              <a:t>5 x 5 power is not good</a:t>
            </a:r>
          </a:p>
          <a:p>
            <a:r>
              <a:rPr lang="en-US" dirty="0"/>
              <a:t>Ensure Trustee discretion</a:t>
            </a:r>
          </a:p>
          <a:p>
            <a:r>
              <a:rPr lang="en-US" dirty="0"/>
              <a:t>Be careful with the ability to swap assets and changing Trustees</a:t>
            </a:r>
          </a:p>
        </p:txBody>
      </p:sp>
      <p:sp>
        <p:nvSpPr>
          <p:cNvPr id="6" name="Footer Placeholder 5">
            <a:extLst>
              <a:ext uri="{FF2B5EF4-FFF2-40B4-BE49-F238E27FC236}">
                <a16:creationId xmlns:a16="http://schemas.microsoft.com/office/drawing/2014/main" id="{CAE29883-9F2D-4A9C-B121-A2567372E41A}"/>
              </a:ext>
            </a:extLst>
          </p:cNvPr>
          <p:cNvSpPr>
            <a:spLocks noGrp="1"/>
          </p:cNvSpPr>
          <p:nvPr>
            <p:ph type="ftr" sz="quarter" idx="11"/>
          </p:nvPr>
        </p:nvSpPr>
        <p:spPr/>
        <p:txBody>
          <a:bodyPr/>
          <a:lstStyle/>
          <a:p>
            <a:r>
              <a:rPr lang="en-US" dirty="0"/>
              <a:t>www.ForspanKlear.com</a:t>
            </a:r>
          </a:p>
        </p:txBody>
      </p:sp>
    </p:spTree>
    <p:extLst>
      <p:ext uri="{BB962C8B-B14F-4D97-AF65-F5344CB8AC3E}">
        <p14:creationId xmlns:p14="http://schemas.microsoft.com/office/powerpoint/2010/main" val="7019643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Life Estates </a:t>
            </a:r>
          </a:p>
        </p:txBody>
      </p:sp>
      <p:sp>
        <p:nvSpPr>
          <p:cNvPr id="3" name="Content Placeholder 2"/>
          <p:cNvSpPr>
            <a:spLocks noGrp="1"/>
          </p:cNvSpPr>
          <p:nvPr>
            <p:ph idx="1"/>
          </p:nvPr>
        </p:nvSpPr>
        <p:spPr/>
        <p:txBody>
          <a:bodyPr/>
          <a:lstStyle/>
          <a:p>
            <a:r>
              <a:rPr lang="en-US" dirty="0"/>
              <a:t>Basis Step-up </a:t>
            </a:r>
          </a:p>
          <a:p>
            <a:r>
              <a:rPr lang="en-US" dirty="0"/>
              <a:t>Section 121(a) is limited</a:t>
            </a:r>
          </a:p>
          <a:p>
            <a:r>
              <a:rPr lang="en-US" dirty="0"/>
              <a:t>If home is sold during life, it can create a Medicaid ineligibility period</a:t>
            </a:r>
          </a:p>
          <a:p>
            <a:r>
              <a:rPr lang="en-US" dirty="0"/>
              <a:t>“Caretaker Child” exemption </a:t>
            </a:r>
          </a:p>
          <a:p>
            <a:r>
              <a:rPr lang="en-US" dirty="0"/>
              <a:t>Transfer between spouses</a:t>
            </a:r>
          </a:p>
        </p:txBody>
      </p:sp>
      <p:sp>
        <p:nvSpPr>
          <p:cNvPr id="6" name="Footer Placeholder 5">
            <a:extLst>
              <a:ext uri="{FF2B5EF4-FFF2-40B4-BE49-F238E27FC236}">
                <a16:creationId xmlns:a16="http://schemas.microsoft.com/office/drawing/2014/main" id="{8DB17D9F-77D1-44BF-A51F-6216296740E2}"/>
              </a:ext>
            </a:extLst>
          </p:cNvPr>
          <p:cNvSpPr>
            <a:spLocks noGrp="1"/>
          </p:cNvSpPr>
          <p:nvPr>
            <p:ph type="ftr" sz="quarter" idx="11"/>
          </p:nvPr>
        </p:nvSpPr>
        <p:spPr/>
        <p:txBody>
          <a:bodyPr/>
          <a:lstStyle/>
          <a:p>
            <a:r>
              <a:rPr lang="en-US" dirty="0"/>
              <a:t>www.ForspanKlear.com</a:t>
            </a:r>
          </a:p>
        </p:txBody>
      </p:sp>
    </p:spTree>
    <p:extLst>
      <p:ext uri="{BB962C8B-B14F-4D97-AF65-F5344CB8AC3E}">
        <p14:creationId xmlns:p14="http://schemas.microsoft.com/office/powerpoint/2010/main" val="13678785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fontScale="90000"/>
          </a:bodyPr>
          <a:lstStyle/>
          <a:p>
            <a:br>
              <a:rPr lang="en-US" sz="2700" dirty="0">
                <a:latin typeface="Arial" panose="020B0604020202020204" pitchFamily="34" charset="0"/>
                <a:cs typeface="Arial" panose="020B0604020202020204" pitchFamily="34" charset="0"/>
              </a:rPr>
            </a:br>
            <a:endParaRPr lang="en-US" dirty="0"/>
          </a:p>
        </p:txBody>
      </p:sp>
      <p:sp>
        <p:nvSpPr>
          <p:cNvPr id="3" name="Content Placeholder 2"/>
          <p:cNvSpPr>
            <a:spLocks noGrp="1"/>
          </p:cNvSpPr>
          <p:nvPr>
            <p:ph idx="1"/>
          </p:nvPr>
        </p:nvSpPr>
        <p:spPr>
          <a:xfrm>
            <a:off x="457200" y="381000"/>
            <a:ext cx="8229600" cy="6096001"/>
          </a:xfrm>
        </p:spPr>
        <p:txBody>
          <a:bodyPr>
            <a:normAutofit/>
          </a:bodyPr>
          <a:lstStyle/>
          <a:p>
            <a:pPr marL="457200" lvl="1" indent="0" algn="ctr">
              <a:buNone/>
            </a:pPr>
            <a:endParaRPr lang="en-US" dirty="0"/>
          </a:p>
          <a:p>
            <a:pPr marL="457200" lvl="1" indent="0" algn="ctr">
              <a:buNone/>
            </a:pPr>
            <a:endParaRPr lang="en-US" dirty="0"/>
          </a:p>
          <a:p>
            <a:pPr marL="457200" lvl="1" indent="0" algn="ctr">
              <a:buNone/>
            </a:pPr>
            <a:endParaRPr lang="en-US" dirty="0"/>
          </a:p>
          <a:p>
            <a:pPr marL="457200" lvl="1" indent="0" algn="ctr">
              <a:buNone/>
            </a:pPr>
            <a:endParaRPr lang="en-US" dirty="0"/>
          </a:p>
          <a:p>
            <a:pPr marL="457200" lvl="1" indent="0" algn="ctr">
              <a:buNone/>
            </a:pPr>
            <a:r>
              <a:rPr lang="en-US" sz="4400" dirty="0"/>
              <a:t>Questions?</a:t>
            </a:r>
          </a:p>
        </p:txBody>
      </p:sp>
      <p:sp>
        <p:nvSpPr>
          <p:cNvPr id="5" name="Footer Placeholder 4">
            <a:extLst>
              <a:ext uri="{FF2B5EF4-FFF2-40B4-BE49-F238E27FC236}">
                <a16:creationId xmlns:a16="http://schemas.microsoft.com/office/drawing/2014/main" id="{65ADC973-C347-49C7-BB7C-88963878D6EF}"/>
              </a:ext>
            </a:extLst>
          </p:cNvPr>
          <p:cNvSpPr>
            <a:spLocks noGrp="1"/>
          </p:cNvSpPr>
          <p:nvPr>
            <p:ph type="ftr" sz="quarter" idx="11"/>
          </p:nvPr>
        </p:nvSpPr>
        <p:spPr/>
        <p:txBody>
          <a:bodyPr/>
          <a:lstStyle/>
          <a:p>
            <a:r>
              <a:rPr lang="en-US" dirty="0"/>
              <a:t>www.ForspanKlear.com</a:t>
            </a:r>
          </a:p>
        </p:txBody>
      </p:sp>
    </p:spTree>
    <p:extLst>
      <p:ext uri="{BB962C8B-B14F-4D97-AF65-F5344CB8AC3E}">
        <p14:creationId xmlns:p14="http://schemas.microsoft.com/office/powerpoint/2010/main" val="62634155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381000" y="76200"/>
            <a:ext cx="8458200" cy="2057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600" b="1" dirty="0"/>
              <a:t>Elder Care in 2023: The Intersection of Estate and Medicaid Planning</a:t>
            </a:r>
          </a:p>
        </p:txBody>
      </p:sp>
      <p:sp>
        <p:nvSpPr>
          <p:cNvPr id="5" name="Subtitle 2"/>
          <p:cNvSpPr txBox="1">
            <a:spLocks/>
          </p:cNvSpPr>
          <p:nvPr/>
        </p:nvSpPr>
        <p:spPr bwMode="auto">
          <a:xfrm>
            <a:off x="1409700" y="2171700"/>
            <a:ext cx="6400800" cy="1257300"/>
          </a:xfrm>
          <a:prstGeom prst="rect">
            <a:avLst/>
          </a:prstGeom>
          <a:noFill/>
          <a:ln>
            <a:noFill/>
          </a:ln>
        </p:spPr>
        <p:txBody>
          <a:bodyPr>
            <a:normAutofit fontScale="92500" lnSpcReduction="10000"/>
          </a:bodyPr>
          <a:lstStyle>
            <a:lvl1pPr marL="0" indent="0" algn="ctr" rtl="0" eaLnBrk="0" fontAlgn="base" hangingPunct="0">
              <a:spcBef>
                <a:spcPct val="20000"/>
              </a:spcBef>
              <a:spcAft>
                <a:spcPct val="0"/>
              </a:spcAft>
              <a:buFont typeface="Arial" charset="0"/>
              <a:buNone/>
              <a:defRPr sz="3200" kern="1200">
                <a:solidFill>
                  <a:schemeClr val="tx1">
                    <a:tint val="75000"/>
                  </a:schemeClr>
                </a:solidFill>
                <a:latin typeface="+mn-lt"/>
                <a:ea typeface="+mn-ea"/>
                <a:cs typeface="+mn-cs"/>
              </a:defRPr>
            </a:lvl1pPr>
            <a:lvl2pPr marL="457200" indent="0" algn="ctr" rtl="0" eaLnBrk="0" fontAlgn="base" hangingPunct="0">
              <a:spcBef>
                <a:spcPct val="20000"/>
              </a:spcBef>
              <a:spcAft>
                <a:spcPct val="0"/>
              </a:spcAft>
              <a:buFont typeface="Arial" charset="0"/>
              <a:buNone/>
              <a:defRPr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Arial" charset="0"/>
              <a:buNone/>
              <a:defRPr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defRPr/>
            </a:pPr>
            <a:r>
              <a:rPr lang="en-US" sz="3900" b="1" dirty="0">
                <a:solidFill>
                  <a:schemeClr val="tx1"/>
                </a:solidFill>
                <a:latin typeface="+mj-lt"/>
              </a:rPr>
              <a:t>ELIZABETH FORSPAN, ESQ.</a:t>
            </a:r>
          </a:p>
          <a:p>
            <a:pPr>
              <a:defRPr/>
            </a:pPr>
            <a:r>
              <a:rPr lang="en-US" sz="3900" b="1" dirty="0">
                <a:solidFill>
                  <a:schemeClr val="tx1"/>
                </a:solidFill>
                <a:latin typeface="+mj-lt"/>
              </a:rPr>
              <a:t>December 2022</a:t>
            </a:r>
          </a:p>
          <a:p>
            <a:pPr>
              <a:defRPr/>
            </a:pPr>
            <a:endParaRPr lang="en-US" dirty="0"/>
          </a:p>
          <a:p>
            <a:pPr>
              <a:defRPr/>
            </a:pPr>
            <a:endParaRPr lang="en-US" dirty="0"/>
          </a:p>
        </p:txBody>
      </p:sp>
      <p:sp>
        <p:nvSpPr>
          <p:cNvPr id="7" name="TextBox 6"/>
          <p:cNvSpPr txBox="1"/>
          <p:nvPr/>
        </p:nvSpPr>
        <p:spPr>
          <a:xfrm>
            <a:off x="3235325" y="5127625"/>
            <a:ext cx="2385268" cy="369332"/>
          </a:xfrm>
          <a:prstGeom prst="rect">
            <a:avLst/>
          </a:prstGeom>
          <a:noFill/>
        </p:spPr>
        <p:txBody>
          <a:bodyPr wrap="none">
            <a:spAutoFit/>
          </a:bodyPr>
          <a:lstStyle/>
          <a:p>
            <a:pPr eaLnBrk="0" hangingPunct="0">
              <a:defRPr/>
            </a:pPr>
            <a:r>
              <a:rPr lang="en-US" dirty="0">
                <a:latin typeface="+mj-lt"/>
              </a:rPr>
              <a:t>www.ForspanKlear.com</a:t>
            </a:r>
          </a:p>
        </p:txBody>
      </p:sp>
      <p:sp>
        <p:nvSpPr>
          <p:cNvPr id="8" name="TextBox 7"/>
          <p:cNvSpPr txBox="1"/>
          <p:nvPr/>
        </p:nvSpPr>
        <p:spPr>
          <a:xfrm>
            <a:off x="3557283" y="5474074"/>
            <a:ext cx="1700517" cy="369332"/>
          </a:xfrm>
          <a:prstGeom prst="rect">
            <a:avLst/>
          </a:prstGeom>
          <a:noFill/>
        </p:spPr>
        <p:txBody>
          <a:bodyPr wrap="square">
            <a:spAutoFit/>
          </a:bodyPr>
          <a:lstStyle/>
          <a:p>
            <a:pPr algn="ctr" eaLnBrk="0" hangingPunct="0">
              <a:defRPr/>
            </a:pPr>
            <a:r>
              <a:rPr lang="en-US" dirty="0"/>
              <a:t>(516) 765-772</a:t>
            </a:r>
          </a:p>
        </p:txBody>
      </p:sp>
      <p:pic>
        <p:nvPicPr>
          <p:cNvPr id="9" name="Picture 8" descr="A picture containing object&#10;&#10;Description automatically generated">
            <a:extLst>
              <a:ext uri="{FF2B5EF4-FFF2-40B4-BE49-F238E27FC236}">
                <a16:creationId xmlns:a16="http://schemas.microsoft.com/office/drawing/2014/main" id="{D729D543-91D7-4C4F-815C-3B622296C2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52600" y="3619501"/>
            <a:ext cx="5776782" cy="1257299"/>
          </a:xfrm>
          <a:prstGeom prst="rect">
            <a:avLst/>
          </a:prstGeom>
        </p:spPr>
      </p:pic>
      <p:sp>
        <p:nvSpPr>
          <p:cNvPr id="10" name="TextBox 9">
            <a:extLst>
              <a:ext uri="{FF2B5EF4-FFF2-40B4-BE49-F238E27FC236}">
                <a16:creationId xmlns:a16="http://schemas.microsoft.com/office/drawing/2014/main" id="{7E2D9067-33C1-40E1-9ECD-68835C5BF89E}"/>
              </a:ext>
            </a:extLst>
          </p:cNvPr>
          <p:cNvSpPr txBox="1"/>
          <p:nvPr/>
        </p:nvSpPr>
        <p:spPr>
          <a:xfrm>
            <a:off x="2871483" y="5867400"/>
            <a:ext cx="3148317" cy="369332"/>
          </a:xfrm>
          <a:prstGeom prst="rect">
            <a:avLst/>
          </a:prstGeom>
          <a:noFill/>
        </p:spPr>
        <p:txBody>
          <a:bodyPr wrap="square">
            <a:spAutoFit/>
          </a:bodyPr>
          <a:lstStyle/>
          <a:p>
            <a:pPr algn="ctr" eaLnBrk="0" hangingPunct="0">
              <a:defRPr/>
            </a:pPr>
            <a:r>
              <a:rPr lang="en-US" dirty="0">
                <a:latin typeface="+mn-lt"/>
                <a:hlinkClick r:id="rId4"/>
              </a:rPr>
              <a:t>eforspan@ForspanKlear.com</a:t>
            </a:r>
            <a:r>
              <a:rPr lang="en-US" dirty="0">
                <a:latin typeface="+mn-lt"/>
              </a:rPr>
              <a:t> </a:t>
            </a:r>
          </a:p>
        </p:txBody>
      </p:sp>
    </p:spTree>
    <p:extLst>
      <p:ext uri="{BB962C8B-B14F-4D97-AF65-F5344CB8AC3E}">
        <p14:creationId xmlns:p14="http://schemas.microsoft.com/office/powerpoint/2010/main" val="39935979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763000" cy="1143000"/>
          </a:xfrm>
        </p:spPr>
        <p:txBody>
          <a:bodyPr>
            <a:noAutofit/>
          </a:bodyPr>
          <a:lstStyle/>
          <a:p>
            <a:r>
              <a:rPr lang="en-US" sz="3600" dirty="0"/>
              <a:t>Overview of the Medicaid Asset and Income Requirements – New Changes for 2023</a:t>
            </a:r>
          </a:p>
        </p:txBody>
      </p:sp>
      <p:sp>
        <p:nvSpPr>
          <p:cNvPr id="3" name="Content Placeholder 2"/>
          <p:cNvSpPr>
            <a:spLocks noGrp="1"/>
          </p:cNvSpPr>
          <p:nvPr>
            <p:ph idx="1"/>
          </p:nvPr>
        </p:nvSpPr>
        <p:spPr>
          <a:xfrm>
            <a:off x="457200" y="1618431"/>
            <a:ext cx="8229600" cy="5135562"/>
          </a:xfrm>
        </p:spPr>
        <p:txBody>
          <a:bodyPr>
            <a:normAutofit lnSpcReduction="10000"/>
          </a:bodyPr>
          <a:lstStyle/>
          <a:p>
            <a:pPr marL="457200" indent="-457200">
              <a:buAutoNum type="arabicPeriod"/>
            </a:pPr>
            <a:r>
              <a:rPr lang="en-US" sz="2000" dirty="0">
                <a:latin typeface="Arial" panose="020B0604020202020204" pitchFamily="34" charset="0"/>
                <a:cs typeface="Arial" panose="020B0604020202020204" pitchFamily="34" charset="0"/>
              </a:rPr>
              <a:t>Asset Rules</a:t>
            </a:r>
          </a:p>
          <a:p>
            <a:pPr lvl="1"/>
            <a:r>
              <a:rPr lang="en-US" sz="2000" dirty="0">
                <a:latin typeface="Arial" panose="020B0604020202020204" pitchFamily="34" charset="0"/>
                <a:cs typeface="Arial" panose="020B0604020202020204" pitchFamily="34" charset="0"/>
              </a:rPr>
              <a:t>The Medicaid applicant may keep up to the state applicable Medicaid asset threshold ($16,800 in New York) plus exempt assets </a:t>
            </a:r>
            <a:r>
              <a:rPr lang="en-US" sz="2000" dirty="0">
                <a:solidFill>
                  <a:srgbClr val="00B0F0"/>
                </a:solidFill>
                <a:latin typeface="Arial" panose="020B0604020202020204" pitchFamily="34" charset="0"/>
                <a:cs typeface="Arial" panose="020B0604020202020204" pitchFamily="34" charset="0"/>
              </a:rPr>
              <a:t>(Beginning January 1, 2023,this is being increased to </a:t>
            </a:r>
            <a:r>
              <a:rPr lang="en-US" sz="2000" u="sng" dirty="0">
                <a:solidFill>
                  <a:srgbClr val="00B0F0"/>
                </a:solidFill>
                <a:latin typeface="Arial" panose="020B0604020202020204" pitchFamily="34" charset="0"/>
                <a:cs typeface="Arial" panose="020B0604020202020204" pitchFamily="34" charset="0"/>
              </a:rPr>
              <a:t>$28,134</a:t>
            </a:r>
            <a:r>
              <a:rPr lang="en-US" sz="2000" dirty="0">
                <a:solidFill>
                  <a:srgbClr val="00B0F0"/>
                </a:solidFill>
                <a:latin typeface="Arial" panose="020B0604020202020204" pitchFamily="34" charset="0"/>
                <a:cs typeface="Arial" panose="020B0604020202020204" pitchFamily="34" charset="0"/>
              </a:rPr>
              <a:t> per person and $37,908 for a couple)</a:t>
            </a:r>
          </a:p>
          <a:p>
            <a:pPr lvl="1"/>
            <a:r>
              <a:rPr lang="en-US" sz="2000" dirty="0">
                <a:latin typeface="Arial" panose="020B0604020202020204" pitchFamily="34" charset="0"/>
                <a:cs typeface="Arial" panose="020B0604020202020204" pitchFamily="34" charset="0"/>
              </a:rPr>
              <a:t>Community Spouse Resource Allowance</a:t>
            </a:r>
          </a:p>
          <a:p>
            <a:pPr marL="457200" indent="-457200">
              <a:buAutoNum type="arabicPeriod"/>
            </a:pPr>
            <a:r>
              <a:rPr lang="en-US" sz="2000" dirty="0">
                <a:latin typeface="Arial" panose="020B0604020202020204" pitchFamily="34" charset="0"/>
                <a:cs typeface="Arial" panose="020B0604020202020204" pitchFamily="34" charset="0"/>
              </a:rPr>
              <a:t>Income Rules</a:t>
            </a:r>
          </a:p>
          <a:p>
            <a:pPr lvl="1"/>
            <a:r>
              <a:rPr lang="en-US" sz="1600" dirty="0">
                <a:latin typeface="Arial" panose="020B0604020202020204" pitchFamily="34" charset="0"/>
                <a:cs typeface="Arial" panose="020B0604020202020204" pitchFamily="34" charset="0"/>
              </a:rPr>
              <a:t>Varies by state (NY: $50 in Nursing Home; $934 at Home)</a:t>
            </a:r>
          </a:p>
          <a:p>
            <a:pPr lvl="2"/>
            <a:r>
              <a:rPr lang="en-US" sz="1700" dirty="0">
                <a:solidFill>
                  <a:srgbClr val="00B0F0"/>
                </a:solidFill>
                <a:latin typeface="Arial" panose="020B0604020202020204" pitchFamily="34" charset="0"/>
                <a:cs typeface="Arial" panose="020B0604020202020204" pitchFamily="34" charset="0"/>
              </a:rPr>
              <a:t>Beginning January 1, 2023, the at-home income allowance is being increased to $1,563 per month! ($2,106 for a couple)</a:t>
            </a:r>
          </a:p>
          <a:p>
            <a:pPr lvl="1"/>
            <a:r>
              <a:rPr lang="en-US" sz="1600" dirty="0">
                <a:latin typeface="Arial" panose="020B0604020202020204" pitchFamily="34" charset="0"/>
                <a:cs typeface="Arial" panose="020B0604020202020204" pitchFamily="34" charset="0"/>
              </a:rPr>
              <a:t>Pooled Income Trusts (Available for Home Care)/Qualified Income Trusts</a:t>
            </a:r>
          </a:p>
          <a:p>
            <a:pPr marL="457200" indent="-457200">
              <a:buAutoNum type="arabicPeriod"/>
            </a:pPr>
            <a:r>
              <a:rPr lang="en-US" sz="2000" dirty="0">
                <a:latin typeface="Arial" panose="020B0604020202020204" pitchFamily="34" charset="0"/>
                <a:cs typeface="Arial" panose="020B0604020202020204" pitchFamily="34" charset="0"/>
              </a:rPr>
              <a:t>A spouse can sign a Spousal Refusal – but again, beware of spousal suits!</a:t>
            </a:r>
          </a:p>
          <a:p>
            <a:pPr marL="457200" indent="-457200">
              <a:buAutoNum type="arabicPeriod"/>
            </a:pPr>
            <a:r>
              <a:rPr lang="en-US" sz="2000" dirty="0">
                <a:latin typeface="Arial" panose="020B0604020202020204" pitchFamily="34" charset="0"/>
                <a:cs typeface="Arial" panose="020B0604020202020204" pitchFamily="34" charset="0"/>
              </a:rPr>
              <a:t>The five-year look-back period applies to Nursing Home Medicaid</a:t>
            </a:r>
          </a:p>
          <a:p>
            <a:pPr marL="457200" indent="-457200">
              <a:buFont typeface="+mj-lt"/>
              <a:buAutoNum type="arabicPeriod"/>
            </a:pPr>
            <a:r>
              <a:rPr lang="en-US" sz="2000" dirty="0">
                <a:solidFill>
                  <a:srgbClr val="00B0F0"/>
                </a:solidFill>
                <a:latin typeface="Arial" panose="020B0604020202020204" pitchFamily="34" charset="0"/>
                <a:cs typeface="Arial" panose="020B0604020202020204" pitchFamily="34" charset="0"/>
              </a:rPr>
              <a:t>New 30-month look-back for Community-based Medicaid (Home Care) in New York</a:t>
            </a:r>
          </a:p>
          <a:p>
            <a:pPr marL="0" indent="0">
              <a:buNone/>
            </a:pPr>
            <a:endParaRPr lang="en-US" dirty="0">
              <a:latin typeface="Arial" panose="020B0604020202020204" pitchFamily="34" charset="0"/>
              <a:cs typeface="Arial" panose="020B0604020202020204" pitchFamily="34" charset="0"/>
            </a:endParaRPr>
          </a:p>
          <a:p>
            <a:endParaRPr lang="en-US" dirty="0"/>
          </a:p>
        </p:txBody>
      </p:sp>
      <p:sp>
        <p:nvSpPr>
          <p:cNvPr id="6" name="Footer Placeholder 5">
            <a:extLst>
              <a:ext uri="{FF2B5EF4-FFF2-40B4-BE49-F238E27FC236}">
                <a16:creationId xmlns:a16="http://schemas.microsoft.com/office/drawing/2014/main" id="{05376413-B3FD-4501-ACF7-08CC65070FEF}"/>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9875259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Medicaid Transfer Penalties: Nursing Home Applications</a:t>
            </a:r>
          </a:p>
        </p:txBody>
      </p:sp>
      <p:sp>
        <p:nvSpPr>
          <p:cNvPr id="3" name="Content Placeholder 2"/>
          <p:cNvSpPr>
            <a:spLocks noGrp="1"/>
          </p:cNvSpPr>
          <p:nvPr>
            <p:ph idx="1"/>
          </p:nvPr>
        </p:nvSpPr>
        <p:spPr>
          <a:xfrm>
            <a:off x="457200" y="1600200"/>
            <a:ext cx="8229600" cy="4983162"/>
          </a:xfrm>
        </p:spPr>
        <p:txBody>
          <a:bodyPr>
            <a:normAutofit fontScale="70000" lnSpcReduction="20000"/>
          </a:bodyPr>
          <a:lstStyle/>
          <a:p>
            <a:pPr lvl="0"/>
            <a:r>
              <a:rPr lang="en-US" dirty="0">
                <a:solidFill>
                  <a:schemeClr val="tx1"/>
                </a:solidFill>
                <a:latin typeface="Arial" panose="020B0604020202020204" pitchFamily="34" charset="0"/>
                <a:cs typeface="Arial" panose="020B0604020202020204" pitchFamily="34" charset="0"/>
              </a:rPr>
              <a:t>When an individual applies for Medicaid nursing home </a:t>
            </a:r>
            <a:r>
              <a:rPr lang="en-US" dirty="0">
                <a:latin typeface="Arial" panose="020B0604020202020204" pitchFamily="34" charset="0"/>
                <a:cs typeface="Arial" panose="020B0604020202020204" pitchFamily="34" charset="0"/>
              </a:rPr>
              <a:t>care, </a:t>
            </a:r>
            <a:r>
              <a:rPr lang="en-US" dirty="0">
                <a:solidFill>
                  <a:schemeClr val="tx1"/>
                </a:solidFill>
                <a:latin typeface="Arial" panose="020B0604020202020204" pitchFamily="34" charset="0"/>
                <a:cs typeface="Arial" panose="020B0604020202020204" pitchFamily="34" charset="0"/>
              </a:rPr>
              <a:t>Medicaid will look back 5 years to see what assets the applicant and spouse (if any) had, and what assets were gifted away.</a:t>
            </a:r>
            <a:endParaRPr lang="en-US" u="sng" dirty="0">
              <a:solidFill>
                <a:schemeClr val="tx1"/>
              </a:solidFill>
              <a:latin typeface="Arial" panose="020B0604020202020204" pitchFamily="34" charset="0"/>
              <a:cs typeface="Arial" panose="020B0604020202020204" pitchFamily="34" charset="0"/>
            </a:endParaRPr>
          </a:p>
          <a:p>
            <a:pPr lvl="0"/>
            <a:endParaRPr lang="en-US" dirty="0">
              <a:solidFill>
                <a:schemeClr val="tx1"/>
              </a:solidFill>
              <a:latin typeface="Arial" panose="020B0604020202020204" pitchFamily="34" charset="0"/>
              <a:cs typeface="Arial" panose="020B0604020202020204" pitchFamily="34" charset="0"/>
            </a:endParaRPr>
          </a:p>
          <a:p>
            <a:pPr lvl="0"/>
            <a:r>
              <a:rPr lang="en-US" dirty="0">
                <a:solidFill>
                  <a:schemeClr val="tx1"/>
                </a:solidFill>
                <a:latin typeface="Arial" panose="020B0604020202020204" pitchFamily="34" charset="0"/>
                <a:cs typeface="Arial" panose="020B0604020202020204" pitchFamily="34" charset="0"/>
              </a:rPr>
              <a:t>If money was gifted during the look-back, Medicaid calculates a so-called </a:t>
            </a:r>
            <a:r>
              <a:rPr lang="en-US" i="1" dirty="0">
                <a:solidFill>
                  <a:schemeClr val="tx1"/>
                </a:solidFill>
                <a:latin typeface="Arial" panose="020B0604020202020204" pitchFamily="34" charset="0"/>
                <a:cs typeface="Arial" panose="020B0604020202020204" pitchFamily="34" charset="0"/>
              </a:rPr>
              <a:t>“penalty period”</a:t>
            </a:r>
            <a:r>
              <a:rPr lang="en-US" dirty="0">
                <a:solidFill>
                  <a:schemeClr val="tx1"/>
                </a:solidFill>
                <a:latin typeface="Arial" panose="020B0604020202020204" pitchFamily="34" charset="0"/>
                <a:cs typeface="Arial" panose="020B0604020202020204" pitchFamily="34" charset="0"/>
              </a:rPr>
              <a:t> that will cause the applicant to become ineligible for Medicaid coverage for a period of time.</a:t>
            </a:r>
          </a:p>
          <a:p>
            <a:pPr marL="0" lvl="0" indent="0">
              <a:buNone/>
            </a:pPr>
            <a:endParaRPr lang="en-US" dirty="0">
              <a:solidFill>
                <a:schemeClr val="tx1"/>
              </a:solidFill>
              <a:latin typeface="Arial" panose="020B0604020202020204" pitchFamily="34" charset="0"/>
              <a:cs typeface="Arial" panose="020B0604020202020204" pitchFamily="34" charset="0"/>
            </a:endParaRPr>
          </a:p>
          <a:p>
            <a:pPr lvl="0"/>
            <a:r>
              <a:rPr lang="en-US" dirty="0">
                <a:solidFill>
                  <a:schemeClr val="tx1"/>
                </a:solidFill>
                <a:latin typeface="Arial" panose="020B0604020202020204" pitchFamily="34" charset="0"/>
                <a:cs typeface="Arial" panose="020B0604020202020204" pitchFamily="34" charset="0"/>
              </a:rPr>
              <a:t>Period starts when applicant is institutionalized, applies for Medicaid benefits and is “otherwise eligible” except for gifts.</a:t>
            </a:r>
          </a:p>
          <a:p>
            <a:pPr lvl="0"/>
            <a:endParaRPr lang="en-US" dirty="0">
              <a:solidFill>
                <a:schemeClr val="tx1"/>
              </a:solidFill>
              <a:latin typeface="Arial" panose="020B0604020202020204" pitchFamily="34" charset="0"/>
              <a:cs typeface="Arial" panose="020B0604020202020204" pitchFamily="34" charset="0"/>
            </a:endParaRPr>
          </a:p>
          <a:p>
            <a:pPr lvl="0"/>
            <a:r>
              <a:rPr lang="en-US" dirty="0">
                <a:solidFill>
                  <a:schemeClr val="tx1"/>
                </a:solidFill>
                <a:latin typeface="Arial" panose="020B0604020202020204" pitchFamily="34" charset="0"/>
                <a:cs typeface="Arial" panose="020B0604020202020204" pitchFamily="34" charset="0"/>
              </a:rPr>
              <a:t>For example, a transfer of $134,150 within the 5-year lookback period will create a 10-month period of ineligibility (for NYC applicants using the NYC regional rate).</a:t>
            </a:r>
            <a:endParaRPr lang="en-US" sz="2000" dirty="0">
              <a:solidFill>
                <a:schemeClr val="tx1"/>
              </a:solidFill>
              <a:latin typeface="Arial" panose="020B0604020202020204" pitchFamily="34" charset="0"/>
              <a:cs typeface="Arial" panose="020B0604020202020204" pitchFamily="34" charset="0"/>
            </a:endParaRPr>
          </a:p>
          <a:p>
            <a:endParaRPr lang="en-US" dirty="0"/>
          </a:p>
        </p:txBody>
      </p:sp>
      <p:sp>
        <p:nvSpPr>
          <p:cNvPr id="6" name="Footer Placeholder 5">
            <a:extLst>
              <a:ext uri="{FF2B5EF4-FFF2-40B4-BE49-F238E27FC236}">
                <a16:creationId xmlns:a16="http://schemas.microsoft.com/office/drawing/2014/main" id="{CC415CFD-685C-4C47-BAE5-AE0A959924C3}"/>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536268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fontScale="90000"/>
          </a:bodyPr>
          <a:lstStyle/>
          <a:p>
            <a:br>
              <a:rPr lang="en-US" sz="2700" dirty="0">
                <a:latin typeface="Arial" panose="020B0604020202020204" pitchFamily="34" charset="0"/>
                <a:cs typeface="Arial" panose="020B0604020202020204" pitchFamily="34" charset="0"/>
              </a:rPr>
            </a:br>
            <a:endParaRPr lang="en-US" dirty="0"/>
          </a:p>
        </p:txBody>
      </p:sp>
      <p:sp>
        <p:nvSpPr>
          <p:cNvPr id="3" name="Content Placeholder 2"/>
          <p:cNvSpPr>
            <a:spLocks noGrp="1"/>
          </p:cNvSpPr>
          <p:nvPr>
            <p:ph idx="1"/>
          </p:nvPr>
        </p:nvSpPr>
        <p:spPr>
          <a:xfrm>
            <a:off x="457200" y="381000"/>
            <a:ext cx="8229600" cy="6096001"/>
          </a:xfrm>
        </p:spPr>
        <p:txBody>
          <a:bodyPr>
            <a:normAutofit/>
          </a:bodyPr>
          <a:lstStyle/>
          <a:p>
            <a:pPr marL="457200" lvl="1" indent="0" algn="ctr">
              <a:buNone/>
            </a:pPr>
            <a:endParaRPr lang="en-US" dirty="0"/>
          </a:p>
          <a:p>
            <a:pPr marL="457200" lvl="1" indent="0" algn="ctr">
              <a:buNone/>
            </a:pPr>
            <a:endParaRPr lang="en-US" dirty="0"/>
          </a:p>
          <a:p>
            <a:pPr marL="457200" lvl="1" indent="0" algn="ctr">
              <a:buNone/>
            </a:pPr>
            <a:endParaRPr lang="en-US" dirty="0"/>
          </a:p>
          <a:p>
            <a:pPr marL="457200" lvl="1" indent="0" algn="ctr">
              <a:buNone/>
            </a:pPr>
            <a:endParaRPr lang="en-US" dirty="0"/>
          </a:p>
          <a:p>
            <a:pPr marL="457200" lvl="1" indent="0" algn="ctr">
              <a:buNone/>
            </a:pPr>
            <a:r>
              <a:rPr lang="en-US" sz="4400" dirty="0"/>
              <a:t>The “New” Medicaid Home Care Rules</a:t>
            </a:r>
          </a:p>
          <a:p>
            <a:pPr marL="457200" lvl="1" indent="0" algn="ctr">
              <a:buNone/>
            </a:pPr>
            <a:r>
              <a:rPr lang="en-US" sz="4400" u="sng" dirty="0"/>
              <a:t>AGAIN!</a:t>
            </a:r>
          </a:p>
        </p:txBody>
      </p:sp>
      <p:sp>
        <p:nvSpPr>
          <p:cNvPr id="5" name="Footer Placeholder 4">
            <a:extLst>
              <a:ext uri="{FF2B5EF4-FFF2-40B4-BE49-F238E27FC236}">
                <a16:creationId xmlns:a16="http://schemas.microsoft.com/office/drawing/2014/main" id="{65ADC973-C347-49C7-BB7C-88963878D6EF}"/>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31720426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15DC1-D0A1-4110-8286-9A4D7B438196}"/>
              </a:ext>
            </a:extLst>
          </p:cNvPr>
          <p:cNvSpPr>
            <a:spLocks noGrp="1"/>
          </p:cNvSpPr>
          <p:nvPr>
            <p:ph type="title"/>
          </p:nvPr>
        </p:nvSpPr>
        <p:spPr/>
        <p:txBody>
          <a:bodyPr>
            <a:normAutofit/>
          </a:bodyPr>
          <a:lstStyle/>
          <a:p>
            <a:r>
              <a:rPr lang="en-US" dirty="0"/>
              <a:t>“New” Medicaid Home Care Rules</a:t>
            </a:r>
          </a:p>
        </p:txBody>
      </p:sp>
      <p:sp>
        <p:nvSpPr>
          <p:cNvPr id="3" name="Content Placeholder 2">
            <a:extLst>
              <a:ext uri="{FF2B5EF4-FFF2-40B4-BE49-F238E27FC236}">
                <a16:creationId xmlns:a16="http://schemas.microsoft.com/office/drawing/2014/main" id="{181CBB74-07C7-4643-AD72-77C29D3486B6}"/>
              </a:ext>
            </a:extLst>
          </p:cNvPr>
          <p:cNvSpPr>
            <a:spLocks noGrp="1"/>
          </p:cNvSpPr>
          <p:nvPr>
            <p:ph idx="1"/>
          </p:nvPr>
        </p:nvSpPr>
        <p:spPr/>
        <p:txBody>
          <a:bodyPr>
            <a:normAutofit lnSpcReduction="10000"/>
          </a:bodyPr>
          <a:lstStyle/>
          <a:p>
            <a:r>
              <a:rPr lang="en-US" dirty="0"/>
              <a:t>NYS FY 2020-21 Budget Adopted </a:t>
            </a:r>
            <a:r>
              <a:rPr lang="en-US" b="1" u="sng" dirty="0"/>
              <a:t>4/1/2020</a:t>
            </a:r>
          </a:p>
          <a:p>
            <a:r>
              <a:rPr lang="en-US" dirty="0"/>
              <a:t>Covid-19 large factor for changes not taking place immediately</a:t>
            </a:r>
          </a:p>
          <a:p>
            <a:pPr lvl="1"/>
            <a:r>
              <a:rPr lang="en-US" dirty="0"/>
              <a:t>“Maintenance of Effort” requirement, under the Familied First Covid Relief Law</a:t>
            </a:r>
          </a:p>
          <a:p>
            <a:pPr lvl="2"/>
            <a:r>
              <a:rPr lang="en-US" dirty="0"/>
              <a:t>Eligibility standards and procedures can be no more restrictive that those that existed on 1/1/2020 if NYS is to receive funds (Federal Covid-19 Stimulus to NYS)</a:t>
            </a:r>
          </a:p>
          <a:p>
            <a:pPr lvl="1"/>
            <a:r>
              <a:rPr lang="en-US" dirty="0"/>
              <a:t>Thankfully, spousal refusal for home care was not eliminated</a:t>
            </a:r>
          </a:p>
        </p:txBody>
      </p:sp>
      <p:sp>
        <p:nvSpPr>
          <p:cNvPr id="4" name="Footer Placeholder 3">
            <a:extLst>
              <a:ext uri="{FF2B5EF4-FFF2-40B4-BE49-F238E27FC236}">
                <a16:creationId xmlns:a16="http://schemas.microsoft.com/office/drawing/2014/main" id="{39FFE7EF-99BB-4DEF-852D-92F379322CBE}"/>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349479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04B6B0-5B2A-42FD-9B39-2E22352D9E92}"/>
              </a:ext>
            </a:extLst>
          </p:cNvPr>
          <p:cNvSpPr>
            <a:spLocks noGrp="1"/>
          </p:cNvSpPr>
          <p:nvPr>
            <p:ph type="title"/>
          </p:nvPr>
        </p:nvSpPr>
        <p:spPr>
          <a:xfrm>
            <a:off x="762000" y="457200"/>
            <a:ext cx="7696199" cy="990600"/>
          </a:xfrm>
        </p:spPr>
        <p:txBody>
          <a:bodyPr>
            <a:normAutofit/>
          </a:bodyPr>
          <a:lstStyle/>
          <a:p>
            <a:r>
              <a:rPr lang="en-US" sz="3375" i="1" dirty="0"/>
              <a:t>New</a:t>
            </a:r>
            <a:r>
              <a:rPr lang="en-US" sz="3375" dirty="0"/>
              <a:t> Home Care Rules</a:t>
            </a:r>
          </a:p>
        </p:txBody>
      </p:sp>
      <p:sp>
        <p:nvSpPr>
          <p:cNvPr id="3" name="Content Placeholder 2">
            <a:extLst>
              <a:ext uri="{FF2B5EF4-FFF2-40B4-BE49-F238E27FC236}">
                <a16:creationId xmlns:a16="http://schemas.microsoft.com/office/drawing/2014/main" id="{3782E15A-8B4D-441D-A8F8-28637DD730B6}"/>
              </a:ext>
            </a:extLst>
          </p:cNvPr>
          <p:cNvSpPr>
            <a:spLocks noGrp="1"/>
          </p:cNvSpPr>
          <p:nvPr>
            <p:ph idx="1"/>
          </p:nvPr>
        </p:nvSpPr>
        <p:spPr>
          <a:xfrm>
            <a:off x="533400" y="1600200"/>
            <a:ext cx="8001000" cy="4343400"/>
          </a:xfrm>
        </p:spPr>
        <p:txBody>
          <a:bodyPr>
            <a:normAutofit fontScale="77500" lnSpcReduction="20000"/>
          </a:bodyPr>
          <a:lstStyle/>
          <a:p>
            <a:pPr marL="0" indent="0">
              <a:buNone/>
            </a:pPr>
            <a:r>
              <a:rPr lang="en-US" sz="2850" dirty="0"/>
              <a:t>New 30-month (2.5 year) Lookback</a:t>
            </a:r>
          </a:p>
          <a:p>
            <a:r>
              <a:rPr lang="en-US" sz="2850" dirty="0"/>
              <a:t>Effective Date: </a:t>
            </a:r>
            <a:r>
              <a:rPr lang="en-US" sz="2850" strike="sngStrike" dirty="0"/>
              <a:t>October 1, 2020 </a:t>
            </a:r>
            <a:r>
              <a:rPr lang="en-US" sz="2850" dirty="0"/>
              <a:t>or </a:t>
            </a:r>
            <a:r>
              <a:rPr lang="en-US" sz="2850" strike="sngStrike" dirty="0"/>
              <a:t>April 1, 2021</a:t>
            </a:r>
            <a:r>
              <a:rPr lang="en-US" sz="2850" strike="sngStrike" baseline="30000" dirty="0"/>
              <a:t>, </a:t>
            </a:r>
            <a:r>
              <a:rPr lang="en-US" sz="2850" strike="sngStrike" dirty="0"/>
              <a:t>July 1, 2021, </a:t>
            </a:r>
            <a:r>
              <a:rPr lang="en-US" sz="2850" dirty="0"/>
              <a:t>or now </a:t>
            </a:r>
            <a:r>
              <a:rPr lang="en-US" sz="2850" dirty="0">
                <a:solidFill>
                  <a:srgbClr val="00B0F0"/>
                </a:solidFill>
              </a:rPr>
              <a:t>January 1</a:t>
            </a:r>
            <a:r>
              <a:rPr lang="en-US" sz="2850" baseline="30000" dirty="0">
                <a:solidFill>
                  <a:srgbClr val="00B0F0"/>
                </a:solidFill>
              </a:rPr>
              <a:t>st</a:t>
            </a:r>
            <a:r>
              <a:rPr lang="en-US" sz="2850" dirty="0">
                <a:solidFill>
                  <a:srgbClr val="00B0F0"/>
                </a:solidFill>
              </a:rPr>
              <a:t> 2023</a:t>
            </a:r>
            <a:r>
              <a:rPr lang="en-US" sz="2850" dirty="0"/>
              <a:t>??? </a:t>
            </a:r>
            <a:r>
              <a:rPr lang="en-US" sz="2850" b="1" u="sng" dirty="0"/>
              <a:t>WILL THIS ACTUALLY HAPPEN?</a:t>
            </a:r>
          </a:p>
          <a:p>
            <a:pPr lvl="1"/>
            <a:r>
              <a:rPr lang="en-US" sz="2850" dirty="0"/>
              <a:t>Because of Maintenance of Effort requirement under the Federal Stimulus Package, the lookback will NOT start until </a:t>
            </a:r>
            <a:r>
              <a:rPr lang="en-US" sz="2850" strike="sngStrike" dirty="0">
                <a:solidFill>
                  <a:srgbClr val="00B0F0"/>
                </a:solidFill>
              </a:rPr>
              <a:t>most likely </a:t>
            </a:r>
            <a:r>
              <a:rPr lang="en-US" sz="2850" strike="sngStrike" dirty="0"/>
              <a:t>January 1, 2022 </a:t>
            </a:r>
            <a:r>
              <a:rPr lang="en-US" sz="2850" b="1" dirty="0">
                <a:solidFill>
                  <a:srgbClr val="00B0F0"/>
                </a:solidFill>
              </a:rPr>
              <a:t>APRIL 1, 2024 AT THE EARLIEST</a:t>
            </a:r>
          </a:p>
          <a:p>
            <a:pPr lvl="2"/>
            <a:r>
              <a:rPr lang="en-US" sz="2175" dirty="0"/>
              <a:t>Transfers made prior to October 1, 2020 will not be subject to a lookback</a:t>
            </a:r>
          </a:p>
          <a:p>
            <a:pPr lvl="2"/>
            <a:r>
              <a:rPr lang="en-US" sz="2175" dirty="0"/>
              <a:t>What does this mean?</a:t>
            </a:r>
          </a:p>
          <a:p>
            <a:pPr lvl="3"/>
            <a:r>
              <a:rPr lang="en-US" sz="1950" dirty="0"/>
              <a:t>Phased-In Lookback: For Home Care applications submitted after January 1, 2022 (?) and after, there will first be a lookback going back to October 1, 2020 </a:t>
            </a:r>
          </a:p>
          <a:p>
            <a:pPr lvl="3"/>
            <a:r>
              <a:rPr lang="en-US" sz="1950" dirty="0"/>
              <a:t>What about applications that are submitted prior to the new anticipated effective date?</a:t>
            </a:r>
          </a:p>
          <a:p>
            <a:pPr marL="457200" lvl="3" indent="-457200">
              <a:buFont typeface="Arial" panose="020B0604020202020204" pitchFamily="34" charset="0"/>
              <a:buChar char="•"/>
            </a:pPr>
            <a:r>
              <a:rPr lang="en-US" sz="2850" dirty="0"/>
              <a:t>Should we take action? </a:t>
            </a:r>
          </a:p>
          <a:p>
            <a:pPr marL="914400" lvl="4" indent="-457200">
              <a:buFont typeface="Arial" panose="020B0604020202020204" pitchFamily="34" charset="0"/>
              <a:buChar char="•"/>
            </a:pPr>
            <a:r>
              <a:rPr lang="en-US" sz="2900" dirty="0">
                <a:solidFill>
                  <a:srgbClr val="00B0F0"/>
                </a:solidFill>
              </a:rPr>
              <a:t>If there is a Home Care need, or an anticipated need, then applying now is likely still a smart move</a:t>
            </a:r>
          </a:p>
        </p:txBody>
      </p:sp>
      <p:sp>
        <p:nvSpPr>
          <p:cNvPr id="4" name="Footer Placeholder 3">
            <a:extLst>
              <a:ext uri="{FF2B5EF4-FFF2-40B4-BE49-F238E27FC236}">
                <a16:creationId xmlns:a16="http://schemas.microsoft.com/office/drawing/2014/main" id="{CAE2A8F5-2A9D-4BEC-9B8E-9B6B22E13734}"/>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1402238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04B6B0-5B2A-42FD-9B39-2E22352D9E92}"/>
              </a:ext>
            </a:extLst>
          </p:cNvPr>
          <p:cNvSpPr>
            <a:spLocks noGrp="1"/>
          </p:cNvSpPr>
          <p:nvPr>
            <p:ph type="title"/>
          </p:nvPr>
        </p:nvSpPr>
        <p:spPr/>
        <p:txBody>
          <a:bodyPr>
            <a:normAutofit/>
          </a:bodyPr>
          <a:lstStyle/>
          <a:p>
            <a:r>
              <a:rPr lang="en-US" dirty="0"/>
              <a:t>New Home Care Rules</a:t>
            </a:r>
          </a:p>
        </p:txBody>
      </p:sp>
      <p:sp>
        <p:nvSpPr>
          <p:cNvPr id="3" name="Content Placeholder 2">
            <a:extLst>
              <a:ext uri="{FF2B5EF4-FFF2-40B4-BE49-F238E27FC236}">
                <a16:creationId xmlns:a16="http://schemas.microsoft.com/office/drawing/2014/main" id="{3782E15A-8B4D-441D-A8F8-28637DD730B6}"/>
              </a:ext>
            </a:extLst>
          </p:cNvPr>
          <p:cNvSpPr>
            <a:spLocks noGrp="1"/>
          </p:cNvSpPr>
          <p:nvPr>
            <p:ph idx="1"/>
          </p:nvPr>
        </p:nvSpPr>
        <p:spPr/>
        <p:txBody>
          <a:bodyPr>
            <a:normAutofit fontScale="92500" lnSpcReduction="20000"/>
          </a:bodyPr>
          <a:lstStyle/>
          <a:p>
            <a:pPr marL="0" indent="0">
              <a:buNone/>
            </a:pPr>
            <a:r>
              <a:rPr lang="en-US" dirty="0"/>
              <a:t>How does it work?</a:t>
            </a:r>
          </a:p>
          <a:p>
            <a:pPr>
              <a:buFontTx/>
              <a:buChar char="-"/>
            </a:pPr>
            <a:r>
              <a:rPr lang="en-US" dirty="0"/>
              <a:t>For every $13,415 (NYC) in non-exempt transfers made during the lookback there will be a one-month penalty period (uses the regional nursing home rates for now)</a:t>
            </a:r>
          </a:p>
          <a:p>
            <a:pPr>
              <a:buFontTx/>
              <a:buChar char="-"/>
            </a:pPr>
            <a:r>
              <a:rPr lang="en-US" dirty="0"/>
              <a:t>Very similar process to a nursing home application</a:t>
            </a:r>
          </a:p>
          <a:p>
            <a:pPr>
              <a:buFontTx/>
              <a:buChar char="-"/>
            </a:pPr>
            <a:r>
              <a:rPr lang="en-US" dirty="0"/>
              <a:t>This is the first time New York will have a lookback for home care!</a:t>
            </a:r>
          </a:p>
          <a:p>
            <a:pPr>
              <a:buFontTx/>
              <a:buChar char="-"/>
            </a:pPr>
            <a:r>
              <a:rPr lang="en-US" dirty="0"/>
              <a:t>There are no regulations or guidance that have been issued…yet</a:t>
            </a:r>
          </a:p>
        </p:txBody>
      </p:sp>
      <p:sp>
        <p:nvSpPr>
          <p:cNvPr id="4" name="Footer Placeholder 3">
            <a:extLst>
              <a:ext uri="{FF2B5EF4-FFF2-40B4-BE49-F238E27FC236}">
                <a16:creationId xmlns:a16="http://schemas.microsoft.com/office/drawing/2014/main" id="{CAE2A8F5-2A9D-4BEC-9B8E-9B6B22E13734}"/>
              </a:ext>
            </a:extLst>
          </p:cNvPr>
          <p:cNvSpPr>
            <a:spLocks noGrp="1"/>
          </p:cNvSpPr>
          <p:nvPr>
            <p:ph type="ftr" sz="quarter" idx="11"/>
          </p:nvPr>
        </p:nvSpPr>
        <p:spPr/>
        <p:txBody>
          <a:bodyPr/>
          <a:lstStyle/>
          <a:p>
            <a:r>
              <a:rPr lang="en-US"/>
              <a:t>www.ForspanKlear.com</a:t>
            </a:r>
            <a:endParaRPr lang="en-US" dirty="0"/>
          </a:p>
        </p:txBody>
      </p:sp>
    </p:spTree>
    <p:extLst>
      <p:ext uri="{BB962C8B-B14F-4D97-AF65-F5344CB8AC3E}">
        <p14:creationId xmlns:p14="http://schemas.microsoft.com/office/powerpoint/2010/main" val="3078486852"/>
      </p:ext>
    </p:extLst>
  </p:cSld>
  <p:clrMapOvr>
    <a:masterClrMapping/>
  </p:clrMapOvr>
</p:sld>
</file>

<file path=ppt/theme/theme1.xml><?xml version="1.0" encoding="utf-8"?>
<a:theme xmlns:a="http://schemas.openxmlformats.org/drawingml/2006/main" name="Office Theme">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1366A545CB2D04581FFAA9A6D1862EF" ma:contentTypeVersion="16" ma:contentTypeDescription="Create a new document." ma:contentTypeScope="" ma:versionID="021b32efbe0d6d16d225c7888c6e1a26">
  <xsd:schema xmlns:xsd="http://www.w3.org/2001/XMLSchema" xmlns:xs="http://www.w3.org/2001/XMLSchema" xmlns:p="http://schemas.microsoft.com/office/2006/metadata/properties" xmlns:ns2="403d69c7-e214-49b8-9dde-bdccb660f4bb" xmlns:ns3="389f5011-c984-4e46-adc3-0a97291649c6" targetNamespace="http://schemas.microsoft.com/office/2006/metadata/properties" ma:root="true" ma:fieldsID="9ebe0b33db03e01e7f251fee5675f3d2" ns2:_="" ns3:_="">
    <xsd:import namespace="403d69c7-e214-49b8-9dde-bdccb660f4bb"/>
    <xsd:import namespace="389f5011-c984-4e46-adc3-0a97291649c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3d69c7-e214-49b8-9dde-bdccb660f4b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a6fbc41a-a6a5-43f9-b463-68877494387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89f5011-c984-4e46-adc3-0a97291649c6"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c7214e1d-3a21-4b1f-a1f4-1e55236ca175}" ma:internalName="TaxCatchAll" ma:showField="CatchAllData" ma:web="389f5011-c984-4e46-adc3-0a97291649c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03d69c7-e214-49b8-9dde-bdccb660f4bb">
      <Terms xmlns="http://schemas.microsoft.com/office/infopath/2007/PartnerControls"/>
    </lcf76f155ced4ddcb4097134ff3c332f>
    <TaxCatchAll xmlns="389f5011-c984-4e46-adc3-0a97291649c6" xsi:nil="true"/>
  </documentManagement>
</p:properties>
</file>

<file path=customXml/itemProps1.xml><?xml version="1.0" encoding="utf-8"?>
<ds:datastoreItem xmlns:ds="http://schemas.openxmlformats.org/officeDocument/2006/customXml" ds:itemID="{CEDB6991-0419-4CA8-A08E-5D07E62C7233}">
  <ds:schemaRefs>
    <ds:schemaRef ds:uri="http://schemas.microsoft.com/sharepoint/v3/contenttype/forms"/>
  </ds:schemaRefs>
</ds:datastoreItem>
</file>

<file path=customXml/itemProps2.xml><?xml version="1.0" encoding="utf-8"?>
<ds:datastoreItem xmlns:ds="http://schemas.openxmlformats.org/officeDocument/2006/customXml" ds:itemID="{7D73057A-5B16-4DEB-9A6F-2C03EC1B4A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03d69c7-e214-49b8-9dde-bdccb660f4bb"/>
    <ds:schemaRef ds:uri="389f5011-c984-4e46-adc3-0a97291649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4BC609D-D6C2-4EAC-AB56-61EEC3D6F254}">
  <ds:schemaRefs>
    <ds:schemaRef ds:uri="http://schemas.microsoft.com/office/2006/metadata/properties"/>
    <ds:schemaRef ds:uri="http://schemas.microsoft.com/office/infopath/2007/PartnerControls"/>
    <ds:schemaRef ds:uri="403d69c7-e214-49b8-9dde-bdccb660f4bb"/>
    <ds:schemaRef ds:uri="389f5011-c984-4e46-adc3-0a97291649c6"/>
  </ds:schemaRefs>
</ds:datastoreItem>
</file>

<file path=docProps/app.xml><?xml version="1.0" encoding="utf-8"?>
<Properties xmlns="http://schemas.openxmlformats.org/officeDocument/2006/extended-properties" xmlns:vt="http://schemas.openxmlformats.org/officeDocument/2006/docPropsVTypes">
  <Template>TM03457496[[fn=Parallax]]</Template>
  <TotalTime>21064</TotalTime>
  <Words>2821</Words>
  <Application>Microsoft Office PowerPoint</Application>
  <PresentationFormat>On-screen Show (4:3)</PresentationFormat>
  <Paragraphs>324</Paragraphs>
  <Slides>39</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39</vt:i4>
      </vt:variant>
    </vt:vector>
  </HeadingPairs>
  <TitlesOfParts>
    <vt:vector size="43" baseType="lpstr">
      <vt:lpstr>Arial</vt:lpstr>
      <vt:lpstr>Calibri</vt:lpstr>
      <vt:lpstr>Wingdings</vt:lpstr>
      <vt:lpstr>Office Theme</vt:lpstr>
      <vt:lpstr>PowerPoint Presentation</vt:lpstr>
      <vt:lpstr>PowerPoint Presentation</vt:lpstr>
      <vt:lpstr> </vt:lpstr>
      <vt:lpstr>Overview of the Medicaid Asset and Income Requirements – New Changes for 2023</vt:lpstr>
      <vt:lpstr>Medicaid Transfer Penalties: Nursing Home Applications</vt:lpstr>
      <vt:lpstr> </vt:lpstr>
      <vt:lpstr>“New” Medicaid Home Care Rules</vt:lpstr>
      <vt:lpstr>New Home Care Rules</vt:lpstr>
      <vt:lpstr>New Home Care Rules</vt:lpstr>
      <vt:lpstr>New Home Care Rules</vt:lpstr>
      <vt:lpstr>New Home Care Rules – Exempt Transfers</vt:lpstr>
      <vt:lpstr>New Home Care Rules</vt:lpstr>
      <vt:lpstr>Other Key Changes</vt:lpstr>
      <vt:lpstr>Major Key Changes: Medicaid Redesign Team II</vt:lpstr>
      <vt:lpstr>Major Key Changes: Medicaid Redesign Team II</vt:lpstr>
      <vt:lpstr>Major Key Changes: Medicaid Redesign Team II</vt:lpstr>
      <vt:lpstr>Major Key Changes: Medicaid Redesign Team II</vt:lpstr>
      <vt:lpstr> </vt:lpstr>
      <vt:lpstr>Tax Implications of Outright Transfers vs. Transfer to Trusts</vt:lpstr>
      <vt:lpstr>Outright Transfers (Gifts)</vt:lpstr>
      <vt:lpstr>Irrevocable Medicaid Asset Preservation Trust</vt:lpstr>
      <vt:lpstr>Irrevocable Medicaid Asset Preservation Trust cont.</vt:lpstr>
      <vt:lpstr>Irrevocable Medicaid Asset Preservation Trust cont.</vt:lpstr>
      <vt:lpstr>Transfers of Real Property Including Principal Residence to a Trust</vt:lpstr>
      <vt:lpstr>IRC Section 121(a)</vt:lpstr>
      <vt:lpstr>Section 121- Ownership Requirement</vt:lpstr>
      <vt:lpstr>Transfers of Liquid Assets</vt:lpstr>
      <vt:lpstr>Transfers of Liquid Assets</vt:lpstr>
      <vt:lpstr>Annuity Contract- IRC 72(u) </vt:lpstr>
      <vt:lpstr>Tax Consequences of Medicaid Trusts</vt:lpstr>
      <vt:lpstr>Real Estate Tax Exemptions</vt:lpstr>
      <vt:lpstr>Estate Tax Exclusions </vt:lpstr>
      <vt:lpstr>Annual Gift Tax Exclusion </vt:lpstr>
      <vt:lpstr>Where Good Estate Planning Equals Bad Medicaid Planning</vt:lpstr>
      <vt:lpstr>Revocable Trusts</vt:lpstr>
      <vt:lpstr>Irrevocable Trusts</vt:lpstr>
      <vt:lpstr>Life Estates </vt:lpstr>
      <vt:lpstr> </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Eva Schwechter</dc:creator>
  <cp:lastModifiedBy>Lisa Maloney</cp:lastModifiedBy>
  <cp:revision>62</cp:revision>
  <cp:lastPrinted>2018-10-11T15:33:04Z</cp:lastPrinted>
  <dcterms:created xsi:type="dcterms:W3CDTF">2016-07-19T14:45:59Z</dcterms:created>
  <dcterms:modified xsi:type="dcterms:W3CDTF">2022-12-01T18:30:27Z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0x01010001366A545CB2D04581FFAA9A6D1862EF</vt:lpwstr>
  </property>
  <property fmtid="{D5CDD505-2E9C-101B-9397-08002B2CF9AE}" pid="3" name="MediaServiceImageTags">
    <vt:lpwstr/>
  </property>
</Properties>
</file>