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Lst>
  <p:notesMasterIdLst>
    <p:notesMasterId r:id="rId45"/>
  </p:notesMasterIdLst>
  <p:sldIdLst>
    <p:sldId id="256" r:id="rId5"/>
    <p:sldId id="385" r:id="rId6"/>
    <p:sldId id="392" r:id="rId7"/>
    <p:sldId id="388" r:id="rId8"/>
    <p:sldId id="389" r:id="rId9"/>
    <p:sldId id="387" r:id="rId10"/>
    <p:sldId id="386" r:id="rId11"/>
    <p:sldId id="390" r:id="rId12"/>
    <p:sldId id="391" r:id="rId13"/>
    <p:sldId id="267" r:id="rId14"/>
    <p:sldId id="258" r:id="rId15"/>
    <p:sldId id="363" r:id="rId16"/>
    <p:sldId id="261" r:id="rId17"/>
    <p:sldId id="356" r:id="rId18"/>
    <p:sldId id="358" r:id="rId19"/>
    <p:sldId id="360" r:id="rId20"/>
    <p:sldId id="362" r:id="rId21"/>
    <p:sldId id="364" r:id="rId22"/>
    <p:sldId id="365" r:id="rId23"/>
    <p:sldId id="372" r:id="rId24"/>
    <p:sldId id="366" r:id="rId25"/>
    <p:sldId id="367" r:id="rId26"/>
    <p:sldId id="373" r:id="rId27"/>
    <p:sldId id="368" r:id="rId28"/>
    <p:sldId id="369" r:id="rId29"/>
    <p:sldId id="370" r:id="rId30"/>
    <p:sldId id="371" r:id="rId31"/>
    <p:sldId id="374" r:id="rId32"/>
    <p:sldId id="381" r:id="rId33"/>
    <p:sldId id="375" r:id="rId34"/>
    <p:sldId id="376" r:id="rId35"/>
    <p:sldId id="377" r:id="rId36"/>
    <p:sldId id="378" r:id="rId37"/>
    <p:sldId id="379" r:id="rId38"/>
    <p:sldId id="380" r:id="rId39"/>
    <p:sldId id="382" r:id="rId40"/>
    <p:sldId id="383" r:id="rId41"/>
    <p:sldId id="384" r:id="rId42"/>
    <p:sldId id="262" r:id="rId43"/>
    <p:sldId id="263" r:id="rId44"/>
  </p:sldIdLst>
  <p:sldSz cx="9144000" cy="6858000" type="screen4x3"/>
  <p:notesSz cx="6881813"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198BD44A-70D5-4A33-AA0E-63EED56966D0}" type="datetimeFigureOut">
              <a:rPr lang="en-US" smtClean="0"/>
              <a:t>10/9/2024</a:t>
            </a:fld>
            <a:endParaRPr lang="en-US"/>
          </a:p>
        </p:txBody>
      </p:sp>
      <p:sp>
        <p:nvSpPr>
          <p:cNvPr id="4" name="Slide Image Placeholder 3"/>
          <p:cNvSpPr>
            <a:spLocks noGrp="1" noRot="1" noChangeAspect="1"/>
          </p:cNvSpPr>
          <p:nvPr>
            <p:ph type="sldImg" idx="2"/>
          </p:nvPr>
        </p:nvSpPr>
        <p:spPr>
          <a:xfrm>
            <a:off x="1350963" y="1162050"/>
            <a:ext cx="4179887" cy="313690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DC0E781A-68C4-4EF7-8930-C08217C6D449}" type="slidenum">
              <a:rPr lang="en-US" smtClean="0"/>
              <a:t>‹#›</a:t>
            </a:fld>
            <a:endParaRPr lang="en-US"/>
          </a:p>
        </p:txBody>
      </p:sp>
    </p:spTree>
    <p:extLst>
      <p:ext uri="{BB962C8B-B14F-4D97-AF65-F5344CB8AC3E}">
        <p14:creationId xmlns:p14="http://schemas.microsoft.com/office/powerpoint/2010/main" val="3138021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7</a:t>
            </a:fld>
            <a:endParaRPr lang="en-US"/>
          </a:p>
        </p:txBody>
      </p:sp>
    </p:spTree>
    <p:extLst>
      <p:ext uri="{BB962C8B-B14F-4D97-AF65-F5344CB8AC3E}">
        <p14:creationId xmlns:p14="http://schemas.microsoft.com/office/powerpoint/2010/main" val="3392128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8</a:t>
            </a:fld>
            <a:endParaRPr lang="en-US"/>
          </a:p>
        </p:txBody>
      </p:sp>
    </p:spTree>
    <p:extLst>
      <p:ext uri="{BB962C8B-B14F-4D97-AF65-F5344CB8AC3E}">
        <p14:creationId xmlns:p14="http://schemas.microsoft.com/office/powerpoint/2010/main" val="4080129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28</a:t>
            </a:fld>
            <a:endParaRPr lang="en-US"/>
          </a:p>
        </p:txBody>
      </p:sp>
    </p:spTree>
    <p:extLst>
      <p:ext uri="{BB962C8B-B14F-4D97-AF65-F5344CB8AC3E}">
        <p14:creationId xmlns:p14="http://schemas.microsoft.com/office/powerpoint/2010/main" val="28763185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33</a:t>
            </a:fld>
            <a:endParaRPr lang="en-US"/>
          </a:p>
        </p:txBody>
      </p:sp>
    </p:spTree>
    <p:extLst>
      <p:ext uri="{BB962C8B-B14F-4D97-AF65-F5344CB8AC3E}">
        <p14:creationId xmlns:p14="http://schemas.microsoft.com/office/powerpoint/2010/main" val="281824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kumimoji="1" lang="en-US" altLang="en-US"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kumimoji="1" lang="en-US" altLang="en-US" sz="240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9" name="AutoShape 7"/>
            <p:cNvSpPr>
              <a:spLocks noChangeArrowheads="1"/>
            </p:cNvSpPr>
            <p:nvPr/>
          </p:nvSpPr>
          <p:spPr bwMode="auto">
            <a:xfrm>
              <a:off x="5196" y="3080"/>
              <a:ext cx="164"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grpSp>
      <p:sp>
        <p:nvSpPr>
          <p:cNvPr id="512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pPr lvl="0"/>
            <a:r>
              <a:rPr lang="en-US" altLang="en-US" noProof="0"/>
              <a:t>Click to edit Master subtitle style</a:t>
            </a:r>
          </a:p>
        </p:txBody>
      </p:sp>
      <p:sp>
        <p:nvSpPr>
          <p:cNvPr id="513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en-US" altLang="en-US" noProof="0"/>
              <a:t>Click to edit Master title style</a:t>
            </a:r>
          </a:p>
        </p:txBody>
      </p:sp>
      <p:sp>
        <p:nvSpPr>
          <p:cNvPr id="10" name="Rectangle 9"/>
          <p:cNvSpPr>
            <a:spLocks noGrp="1" noChangeArrowheads="1"/>
          </p:cNvSpPr>
          <p:nvPr>
            <p:ph type="dt" sz="quarter" idx="10"/>
          </p:nvPr>
        </p:nvSpPr>
        <p:spPr/>
        <p:txBody>
          <a:bodyPr/>
          <a:lstStyle>
            <a:lvl1pPr>
              <a:defRPr smtClean="0">
                <a:solidFill>
                  <a:schemeClr val="bg1"/>
                </a:solidFill>
              </a:defRPr>
            </a:lvl1pPr>
          </a:lstStyle>
          <a:p>
            <a:pPr>
              <a:defRPr/>
            </a:pPr>
            <a:endParaRPr lang="en-US" altLang="en-US"/>
          </a:p>
        </p:txBody>
      </p:sp>
      <p:sp>
        <p:nvSpPr>
          <p:cNvPr id="11" name="Rectangle 10"/>
          <p:cNvSpPr>
            <a:spLocks noGrp="1" noChangeArrowheads="1"/>
          </p:cNvSpPr>
          <p:nvPr>
            <p:ph type="ftr" sz="quarter" idx="11"/>
          </p:nvPr>
        </p:nvSpPr>
        <p:spPr/>
        <p:txBody>
          <a:bodyPr/>
          <a:lstStyle>
            <a:lvl1pPr algn="r">
              <a:defRPr smtClean="0"/>
            </a:lvl1pPr>
          </a:lstStyle>
          <a:p>
            <a:pPr>
              <a:defRPr/>
            </a:pPr>
            <a:endParaRPr lang="en-US" altLang="en-US"/>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smtClean="0"/>
            </a:lvl1pPr>
          </a:lstStyle>
          <a:p>
            <a:pPr>
              <a:defRPr/>
            </a:pPr>
            <a:fld id="{DF512CA7-9ABB-4E7F-87A3-5B30D1E5FAEE}" type="slidenum">
              <a:rPr lang="en-US" altLang="en-US"/>
              <a:pPr>
                <a:defRPr/>
              </a:pPr>
              <a:t>‹#›</a:t>
            </a:fld>
            <a:endParaRPr lang="en-US" altLang="en-US"/>
          </a:p>
        </p:txBody>
      </p:sp>
    </p:spTree>
    <p:extLst>
      <p:ext uri="{BB962C8B-B14F-4D97-AF65-F5344CB8AC3E}">
        <p14:creationId xmlns:p14="http://schemas.microsoft.com/office/powerpoint/2010/main" val="3089497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B66BBF3C-D27A-44AA-8ED8-75673B0E0CF8}" type="slidenum">
              <a:rPr lang="en-US" altLang="en-US"/>
              <a:pPr>
                <a:defRPr/>
              </a:pPr>
              <a:t>‹#›</a:t>
            </a:fld>
            <a:endParaRPr lang="en-US" altLang="en-US"/>
          </a:p>
        </p:txBody>
      </p:sp>
    </p:spTree>
    <p:extLst>
      <p:ext uri="{BB962C8B-B14F-4D97-AF65-F5344CB8AC3E}">
        <p14:creationId xmlns:p14="http://schemas.microsoft.com/office/powerpoint/2010/main" val="2700794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A17C38C1-0FA9-4D1A-9058-52868ABB9536}" type="slidenum">
              <a:rPr lang="en-US" altLang="en-US"/>
              <a:pPr>
                <a:defRPr/>
              </a:pPr>
              <a:t>‹#›</a:t>
            </a:fld>
            <a:endParaRPr lang="en-US" altLang="en-US"/>
          </a:p>
        </p:txBody>
      </p:sp>
    </p:spTree>
    <p:extLst>
      <p:ext uri="{BB962C8B-B14F-4D97-AF65-F5344CB8AC3E}">
        <p14:creationId xmlns:p14="http://schemas.microsoft.com/office/powerpoint/2010/main" val="732635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5BDBC964-145E-46F2-873C-964447E6BE34}" type="slidenum">
              <a:rPr lang="en-US" altLang="en-US"/>
              <a:pPr>
                <a:defRPr/>
              </a:pPr>
              <a:t>‹#›</a:t>
            </a:fld>
            <a:endParaRPr lang="en-US" altLang="en-US"/>
          </a:p>
        </p:txBody>
      </p:sp>
    </p:spTree>
    <p:extLst>
      <p:ext uri="{BB962C8B-B14F-4D97-AF65-F5344CB8AC3E}">
        <p14:creationId xmlns:p14="http://schemas.microsoft.com/office/powerpoint/2010/main" val="2834075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86C38B29-59C2-4AE4-A78E-7FE05891FE3B}" type="slidenum">
              <a:rPr lang="en-US" altLang="en-US"/>
              <a:pPr>
                <a:defRPr/>
              </a:pPr>
              <a:t>‹#›</a:t>
            </a:fld>
            <a:endParaRPr lang="en-US" altLang="en-US"/>
          </a:p>
        </p:txBody>
      </p:sp>
    </p:spTree>
    <p:extLst>
      <p:ext uri="{BB962C8B-B14F-4D97-AF65-F5344CB8AC3E}">
        <p14:creationId xmlns:p14="http://schemas.microsoft.com/office/powerpoint/2010/main" val="2516997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3"/>
          <p:cNvSpPr>
            <a:spLocks noGrp="1" noChangeArrowheads="1"/>
          </p:cNvSpPr>
          <p:nvPr>
            <p:ph type="sldNum" sz="quarter" idx="12"/>
          </p:nvPr>
        </p:nvSpPr>
        <p:spPr>
          <a:ln/>
        </p:spPr>
        <p:txBody>
          <a:bodyPr/>
          <a:lstStyle>
            <a:lvl1pPr>
              <a:defRPr/>
            </a:lvl1pPr>
          </a:lstStyle>
          <a:p>
            <a:pPr>
              <a:defRPr/>
            </a:pPr>
            <a:fld id="{949AAAF9-9615-4B79-AD41-717300F560BA}" type="slidenum">
              <a:rPr lang="en-US" altLang="en-US"/>
              <a:pPr>
                <a:defRPr/>
              </a:pPr>
              <a:t>‹#›</a:t>
            </a:fld>
            <a:endParaRPr lang="en-US" altLang="en-US"/>
          </a:p>
        </p:txBody>
      </p:sp>
    </p:spTree>
    <p:extLst>
      <p:ext uri="{BB962C8B-B14F-4D97-AF65-F5344CB8AC3E}">
        <p14:creationId xmlns:p14="http://schemas.microsoft.com/office/powerpoint/2010/main" val="1606586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13"/>
          <p:cNvSpPr>
            <a:spLocks noGrp="1" noChangeArrowheads="1"/>
          </p:cNvSpPr>
          <p:nvPr>
            <p:ph type="sldNum" sz="quarter" idx="12"/>
          </p:nvPr>
        </p:nvSpPr>
        <p:spPr>
          <a:ln/>
        </p:spPr>
        <p:txBody>
          <a:bodyPr/>
          <a:lstStyle>
            <a:lvl1pPr>
              <a:defRPr/>
            </a:lvl1pPr>
          </a:lstStyle>
          <a:p>
            <a:pPr>
              <a:defRPr/>
            </a:pPr>
            <a:fld id="{FBF5EFBA-C48B-4660-8B12-D6F80C463A73}" type="slidenum">
              <a:rPr lang="en-US" altLang="en-US"/>
              <a:pPr>
                <a:defRPr/>
              </a:pPr>
              <a:t>‹#›</a:t>
            </a:fld>
            <a:endParaRPr lang="en-US" altLang="en-US"/>
          </a:p>
        </p:txBody>
      </p:sp>
    </p:spTree>
    <p:extLst>
      <p:ext uri="{BB962C8B-B14F-4D97-AF65-F5344CB8AC3E}">
        <p14:creationId xmlns:p14="http://schemas.microsoft.com/office/powerpoint/2010/main" val="744124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13"/>
          <p:cNvSpPr>
            <a:spLocks noGrp="1" noChangeArrowheads="1"/>
          </p:cNvSpPr>
          <p:nvPr>
            <p:ph type="sldNum" sz="quarter" idx="12"/>
          </p:nvPr>
        </p:nvSpPr>
        <p:spPr>
          <a:ln/>
        </p:spPr>
        <p:txBody>
          <a:bodyPr/>
          <a:lstStyle>
            <a:lvl1pPr>
              <a:defRPr/>
            </a:lvl1pPr>
          </a:lstStyle>
          <a:p>
            <a:pPr>
              <a:defRPr/>
            </a:pPr>
            <a:fld id="{F4D04C6B-CB1C-4326-810E-2DFAA6983CD5}" type="slidenum">
              <a:rPr lang="en-US" altLang="en-US"/>
              <a:pPr>
                <a:defRPr/>
              </a:pPr>
              <a:t>‹#›</a:t>
            </a:fld>
            <a:endParaRPr lang="en-US" altLang="en-US"/>
          </a:p>
        </p:txBody>
      </p:sp>
    </p:spTree>
    <p:extLst>
      <p:ext uri="{BB962C8B-B14F-4D97-AF65-F5344CB8AC3E}">
        <p14:creationId xmlns:p14="http://schemas.microsoft.com/office/powerpoint/2010/main" val="1567126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13"/>
          <p:cNvSpPr>
            <a:spLocks noGrp="1" noChangeArrowheads="1"/>
          </p:cNvSpPr>
          <p:nvPr>
            <p:ph type="sldNum" sz="quarter" idx="12"/>
          </p:nvPr>
        </p:nvSpPr>
        <p:spPr>
          <a:ln/>
        </p:spPr>
        <p:txBody>
          <a:bodyPr/>
          <a:lstStyle>
            <a:lvl1pPr>
              <a:defRPr/>
            </a:lvl1pPr>
          </a:lstStyle>
          <a:p>
            <a:pPr>
              <a:defRPr/>
            </a:pPr>
            <a:fld id="{2E427462-C532-4637-BB71-80F603EB3C63}" type="slidenum">
              <a:rPr lang="en-US" altLang="en-US"/>
              <a:pPr>
                <a:defRPr/>
              </a:pPr>
              <a:t>‹#›</a:t>
            </a:fld>
            <a:endParaRPr lang="en-US" altLang="en-US"/>
          </a:p>
        </p:txBody>
      </p:sp>
    </p:spTree>
    <p:extLst>
      <p:ext uri="{BB962C8B-B14F-4D97-AF65-F5344CB8AC3E}">
        <p14:creationId xmlns:p14="http://schemas.microsoft.com/office/powerpoint/2010/main" val="3621000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3"/>
          <p:cNvSpPr>
            <a:spLocks noGrp="1" noChangeArrowheads="1"/>
          </p:cNvSpPr>
          <p:nvPr>
            <p:ph type="sldNum" sz="quarter" idx="12"/>
          </p:nvPr>
        </p:nvSpPr>
        <p:spPr>
          <a:ln/>
        </p:spPr>
        <p:txBody>
          <a:bodyPr/>
          <a:lstStyle>
            <a:lvl1pPr>
              <a:defRPr/>
            </a:lvl1pPr>
          </a:lstStyle>
          <a:p>
            <a:pPr>
              <a:defRPr/>
            </a:pPr>
            <a:fld id="{FC9324C8-6318-4669-83AD-AF02B9DF92CA}" type="slidenum">
              <a:rPr lang="en-US" altLang="en-US"/>
              <a:pPr>
                <a:defRPr/>
              </a:pPr>
              <a:t>‹#›</a:t>
            </a:fld>
            <a:endParaRPr lang="en-US" altLang="en-US"/>
          </a:p>
        </p:txBody>
      </p:sp>
    </p:spTree>
    <p:extLst>
      <p:ext uri="{BB962C8B-B14F-4D97-AF65-F5344CB8AC3E}">
        <p14:creationId xmlns:p14="http://schemas.microsoft.com/office/powerpoint/2010/main" val="1722355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3"/>
          <p:cNvSpPr>
            <a:spLocks noGrp="1" noChangeArrowheads="1"/>
          </p:cNvSpPr>
          <p:nvPr>
            <p:ph type="sldNum" sz="quarter" idx="12"/>
          </p:nvPr>
        </p:nvSpPr>
        <p:spPr>
          <a:ln/>
        </p:spPr>
        <p:txBody>
          <a:bodyPr/>
          <a:lstStyle>
            <a:lvl1pPr>
              <a:defRPr/>
            </a:lvl1pPr>
          </a:lstStyle>
          <a:p>
            <a:pPr>
              <a:defRPr/>
            </a:pPr>
            <a:fld id="{B90A91A0-001A-4949-A9BD-8A70FE535B91}" type="slidenum">
              <a:rPr lang="en-US" altLang="en-US"/>
              <a:pPr>
                <a:defRPr/>
              </a:pPr>
              <a:t>‹#›</a:t>
            </a:fld>
            <a:endParaRPr lang="en-US" altLang="en-US"/>
          </a:p>
        </p:txBody>
      </p:sp>
    </p:spTree>
    <p:extLst>
      <p:ext uri="{BB962C8B-B14F-4D97-AF65-F5344CB8AC3E}">
        <p14:creationId xmlns:p14="http://schemas.microsoft.com/office/powerpoint/2010/main" val="1783007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1036" name="Rectangle 4"/>
              <p:cNvSpPr>
                <a:spLocks noChangeArrowheads="1"/>
              </p:cNvSpPr>
              <p:nvPr userDrawn="1"/>
            </p:nvSpPr>
            <p:spPr bwMode="auto">
              <a:xfrm>
                <a:off x="0" y="0"/>
                <a:ext cx="4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1037"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ffectLst/>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1033" name="Group 6"/>
            <p:cNvGrpSpPr>
              <a:grpSpLocks/>
            </p:cNvGrpSpPr>
            <p:nvPr/>
          </p:nvGrpSpPr>
          <p:grpSpPr bwMode="auto">
            <a:xfrm>
              <a:off x="144" y="1248"/>
              <a:ext cx="4656" cy="201"/>
              <a:chOff x="144" y="1248"/>
              <a:chExt cx="4656" cy="201"/>
            </a:xfrm>
          </p:grpSpPr>
          <p:sp>
            <p:nvSpPr>
              <p:cNvPr id="1034" name="AutoShape 7"/>
              <p:cNvSpPr>
                <a:spLocks noChangeArrowheads="1"/>
              </p:cNvSpPr>
              <p:nvPr/>
            </p:nvSpPr>
            <p:spPr bwMode="auto">
              <a:xfrm>
                <a:off x="384" y="1248"/>
                <a:ext cx="4416"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1035" name="AutoShape 8"/>
              <p:cNvSpPr>
                <a:spLocks noChangeArrowheads="1"/>
              </p:cNvSpPr>
              <p:nvPr/>
            </p:nvSpPr>
            <p:spPr bwMode="auto">
              <a:xfrm flipH="1">
                <a:off x="144" y="1248"/>
                <a:ext cx="248"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7" name="Rectangle 11"/>
          <p:cNvSpPr>
            <a:spLocks noGrp="1" noChangeArrowheads="1"/>
          </p:cNvSpPr>
          <p:nvPr>
            <p:ph type="dt" sz="half" idx="2"/>
          </p:nvPr>
        </p:nvSpPr>
        <p:spPr bwMode="auto">
          <a:xfrm>
            <a:off x="2438400" y="6248400"/>
            <a:ext cx="213042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smtClean="0"/>
            </a:lvl1pPr>
          </a:lstStyle>
          <a:p>
            <a:pPr>
              <a:defRPr/>
            </a:pPr>
            <a:endParaRPr lang="en-US" altLang="en-US"/>
          </a:p>
        </p:txBody>
      </p:sp>
      <p:sp>
        <p:nvSpPr>
          <p:cNvPr id="4108" name="Rectangle 12"/>
          <p:cNvSpPr>
            <a:spLocks noGrp="1" noChangeArrowheads="1"/>
          </p:cNvSpPr>
          <p:nvPr>
            <p:ph type="ftr" sz="quarter" idx="3"/>
          </p:nvPr>
        </p:nvSpPr>
        <p:spPr bwMode="auto">
          <a:xfrm>
            <a:off x="5791200" y="6248400"/>
            <a:ext cx="28971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smtClean="0"/>
            </a:lvl1pPr>
          </a:lstStyle>
          <a:p>
            <a:pPr>
              <a:defRPr/>
            </a:pPr>
            <a:endParaRPr lang="en-US" altLang="en-US"/>
          </a:p>
        </p:txBody>
      </p:sp>
      <p:sp>
        <p:nvSpPr>
          <p:cNvPr id="4109" name="Rectangle 13"/>
          <p:cNvSpPr>
            <a:spLocks noGrp="1" noChangeArrowheads="1"/>
          </p:cNvSpPr>
          <p:nvPr>
            <p:ph type="sldNum" sz="quarter" idx="4"/>
          </p:nvPr>
        </p:nvSpPr>
        <p:spPr bwMode="auto">
          <a:xfrm>
            <a:off x="84138" y="6242050"/>
            <a:ext cx="5873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eaLnBrk="1" hangingPunct="1">
              <a:defRPr sz="2600" b="1" smtClean="0">
                <a:solidFill>
                  <a:schemeClr val="bg1"/>
                </a:solidFill>
              </a:defRPr>
            </a:lvl1pPr>
          </a:lstStyle>
          <a:p>
            <a:pPr>
              <a:defRPr/>
            </a:pPr>
            <a:fld id="{5528130E-CFD2-4187-AD52-014BF5A4C4F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www.laweasy.com/" TargetMode="External"/><Relationship Id="rId2" Type="http://schemas.openxmlformats.org/officeDocument/2006/relationships/hyperlink" Target="http://www.shenkmanlaw.com/webinars"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fincen.gov/boi/small-entity-compliance-guid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800" dirty="0">
                <a:solidFill>
                  <a:schemeClr val="tx2"/>
                </a:solidFill>
              </a:rPr>
              <a:t>CTA: New FAQs</a:t>
            </a:r>
            <a:br>
              <a:rPr lang="en-US" altLang="en-US" sz="4800" dirty="0">
                <a:solidFill>
                  <a:schemeClr val="tx2"/>
                </a:solidFill>
              </a:rPr>
            </a:br>
            <a:r>
              <a:rPr lang="en-US" altLang="en-US" sz="4800" dirty="0">
                <a:solidFill>
                  <a:schemeClr val="tx2"/>
                </a:solidFill>
              </a:rPr>
              <a:t>Sept/October What You Must Know</a:t>
            </a:r>
            <a:endParaRPr lang="en-US" altLang="en-US" sz="4800" dirty="0"/>
          </a:p>
        </p:txBody>
      </p:sp>
      <p:sp>
        <p:nvSpPr>
          <p:cNvPr id="3075" name="Rectangle 3"/>
          <p:cNvSpPr>
            <a:spLocks noGrp="1" noChangeArrowheads="1"/>
          </p:cNvSpPr>
          <p:nvPr>
            <p:ph type="subTitle" idx="1"/>
          </p:nvPr>
        </p:nvSpPr>
        <p:spPr/>
        <p:txBody>
          <a:bodyPr/>
          <a:lstStyle/>
          <a:p>
            <a:pPr eaLnBrk="1" hangingPunct="1"/>
            <a:r>
              <a:rPr lang="en-US" altLang="en-US" sz="2000" b="1" dirty="0"/>
              <a:t>Handout materials are available for download or printing on the HANDOUT TAB on the </a:t>
            </a:r>
            <a:r>
              <a:rPr lang="en-US" altLang="en-US" sz="2000" b="1" dirty="0" err="1"/>
              <a:t>gotowebinar</a:t>
            </a:r>
            <a:r>
              <a:rPr lang="en-US" altLang="en-US" sz="2000" b="1" dirty="0"/>
              <a:t> console. If the tab is not open click on that tab to open it and view the materials.</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85304" y="6096000"/>
            <a:ext cx="1596966" cy="483108"/>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09730" y="5604114"/>
            <a:ext cx="1886527" cy="1220694"/>
          </a:xfrm>
          <a:prstGeom prst="rect">
            <a:avLst/>
          </a:prstGeom>
        </p:spPr>
      </p:pic>
      <p:sp>
        <p:nvSpPr>
          <p:cNvPr id="5" name="Slide Number Placeholder 4"/>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pic>
        <p:nvPicPr>
          <p:cNvPr id="2" name="Picture 1">
            <a:extLst>
              <a:ext uri="{FF2B5EF4-FFF2-40B4-BE49-F238E27FC236}">
                <a16:creationId xmlns:a16="http://schemas.microsoft.com/office/drawing/2014/main" id="{6C1D41A7-3F52-26F6-EBD6-FCBF482260A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63071" y="6096000"/>
            <a:ext cx="1292432" cy="49560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5400" dirty="0">
                <a:solidFill>
                  <a:schemeClr val="tx2"/>
                </a:solidFill>
              </a:rPr>
              <a:t>CTA New FAQs</a:t>
            </a:r>
            <a:br>
              <a:rPr lang="en-US" altLang="en-US" sz="5400" dirty="0">
                <a:solidFill>
                  <a:schemeClr val="tx2"/>
                </a:solidFill>
              </a:rPr>
            </a:br>
            <a:r>
              <a:rPr lang="en-US" altLang="en-US" sz="5400" dirty="0">
                <a:solidFill>
                  <a:schemeClr val="tx2"/>
                </a:solidFill>
              </a:rPr>
              <a:t>October 3, 2024</a:t>
            </a:r>
            <a:endParaRPr lang="en-US" altLang="en-US" sz="5400" dirty="0"/>
          </a:p>
        </p:txBody>
      </p:sp>
      <p:sp>
        <p:nvSpPr>
          <p:cNvPr id="3075" name="Rectangle 3"/>
          <p:cNvSpPr>
            <a:spLocks noGrp="1" noChangeArrowheads="1"/>
          </p:cNvSpPr>
          <p:nvPr>
            <p:ph type="subTitle" idx="1"/>
          </p:nvPr>
        </p:nvSpPr>
        <p:spPr/>
        <p:txBody>
          <a:bodyPr/>
          <a:lstStyle/>
          <a:p>
            <a:pPr eaLnBrk="1" hangingPunct="1"/>
            <a:endParaRPr lang="en-US" altLang="en-US" sz="1800" dirty="0"/>
          </a:p>
        </p:txBody>
      </p:sp>
      <p:sp>
        <p:nvSpPr>
          <p:cNvPr id="5" name="Slide Number Placeholder 4"/>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10</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473697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a:solidFill>
                  <a:schemeClr val="tx2"/>
                </a:solidFill>
                <a:highlight>
                  <a:srgbClr val="FFFF00"/>
                </a:highlight>
              </a:rPr>
              <a:t>A. 3</a:t>
            </a:r>
            <a:r>
              <a:rPr lang="en-US" sz="2600" dirty="0">
                <a:solidFill>
                  <a:schemeClr val="tx2"/>
                </a:solidFill>
              </a:rPr>
              <a:t>. Under the Corporate Transparency Act, who can access beneficial ownership information?</a:t>
            </a:r>
            <a:endParaRPr lang="en-US" sz="2600" dirty="0"/>
          </a:p>
        </p:txBody>
      </p:sp>
      <p:sp>
        <p:nvSpPr>
          <p:cNvPr id="3" name="Content Placeholder 2"/>
          <p:cNvSpPr>
            <a:spLocks noGrp="1"/>
          </p:cNvSpPr>
          <p:nvPr>
            <p:ph idx="1"/>
          </p:nvPr>
        </p:nvSpPr>
        <p:spPr/>
        <p:txBody>
          <a:bodyPr/>
          <a:lstStyle/>
          <a:p>
            <a:r>
              <a:rPr lang="en-US" sz="1600" dirty="0">
                <a:solidFill>
                  <a:schemeClr val="tx2"/>
                </a:solidFill>
              </a:rPr>
              <a:t>In accordance with the Corporate Transparency Act, FinCEN may permit </a:t>
            </a:r>
            <a:r>
              <a:rPr lang="en-US" sz="1600" b="1" dirty="0">
                <a:solidFill>
                  <a:srgbClr val="0070C0"/>
                </a:solidFill>
              </a:rPr>
              <a:t>access to beneficial ownership information </a:t>
            </a:r>
            <a:r>
              <a:rPr lang="en-US" sz="1600" dirty="0">
                <a:solidFill>
                  <a:schemeClr val="tx2"/>
                </a:solidFill>
              </a:rPr>
              <a:t>to:</a:t>
            </a:r>
          </a:p>
          <a:p>
            <a:r>
              <a:rPr lang="en-US" sz="1600" b="1" dirty="0">
                <a:solidFill>
                  <a:srgbClr val="0070C0"/>
                </a:solidFill>
              </a:rPr>
              <a:t>Federal agencies engaged in national security, intelligence, or law enforcement activity</a:t>
            </a:r>
            <a:r>
              <a:rPr lang="en-US" sz="1600" dirty="0">
                <a:solidFill>
                  <a:schemeClr val="tx2"/>
                </a:solidFill>
              </a:rPr>
              <a:t>;</a:t>
            </a:r>
          </a:p>
          <a:p>
            <a:r>
              <a:rPr lang="en-US" sz="1600" dirty="0">
                <a:solidFill>
                  <a:schemeClr val="tx2"/>
                </a:solidFill>
              </a:rPr>
              <a:t>State, local, and Tribal law enforcement agencies with court authorization;</a:t>
            </a:r>
          </a:p>
          <a:p>
            <a:r>
              <a:rPr lang="en-US" sz="1600" dirty="0">
                <a:solidFill>
                  <a:schemeClr val="tx2"/>
                </a:solidFill>
              </a:rPr>
              <a:t>Officials at the Department of the Treasury;</a:t>
            </a:r>
          </a:p>
          <a:p>
            <a:r>
              <a:rPr lang="en-US" sz="1600" dirty="0">
                <a:solidFill>
                  <a:schemeClr val="tx2"/>
                </a:solidFill>
              </a:rPr>
              <a:t>Foreign law enforcement agencies, judges, prosecutors, and other authorities that submit a request through a U.S. Federal agency to obtain beneficial ownership information for authorized activities related to national security, intelligence, and law enforcement;</a:t>
            </a:r>
          </a:p>
          <a:p>
            <a:r>
              <a:rPr lang="en-US" sz="1600" dirty="0">
                <a:solidFill>
                  <a:schemeClr val="tx2"/>
                </a:solidFill>
              </a:rPr>
              <a:t>Financial institutions with customer due diligence requirements under applicable law (in order to facilitate compliance with those requirements); and</a:t>
            </a:r>
          </a:p>
          <a:p>
            <a:r>
              <a:rPr lang="en-US" sz="1600" dirty="0">
                <a:solidFill>
                  <a:schemeClr val="tx2"/>
                </a:solidFill>
              </a:rPr>
              <a:t>Federal functional regulators or other appropriate regulatory agencies that supervise or assess financial institutions with access to beneficial ownership information (in order to supervise such financial institutions’ compliance with customer due diligence requirements).</a:t>
            </a:r>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11</a:t>
            </a:fld>
            <a:endParaRPr lang="en-US" altLang="en-US"/>
          </a:p>
        </p:txBody>
      </p:sp>
    </p:spTree>
    <p:extLst>
      <p:ext uri="{BB962C8B-B14F-4D97-AF65-F5344CB8AC3E}">
        <p14:creationId xmlns:p14="http://schemas.microsoft.com/office/powerpoint/2010/main" val="3170039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0AE591-9875-8D75-B00F-36AFA4FD7F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718354-42C8-4C3C-2963-30804BC9B64C}"/>
              </a:ext>
            </a:extLst>
          </p:cNvPr>
          <p:cNvSpPr>
            <a:spLocks noGrp="1"/>
          </p:cNvSpPr>
          <p:nvPr>
            <p:ph type="title"/>
          </p:nvPr>
        </p:nvSpPr>
        <p:spPr/>
        <p:txBody>
          <a:bodyPr/>
          <a:lstStyle/>
          <a:p>
            <a:r>
              <a:rPr lang="en-US" sz="2600" dirty="0">
                <a:solidFill>
                  <a:schemeClr val="tx2"/>
                </a:solidFill>
                <a:highlight>
                  <a:srgbClr val="FFFF00"/>
                </a:highlight>
              </a:rPr>
              <a:t>A. 3</a:t>
            </a:r>
            <a:r>
              <a:rPr lang="en-US" sz="2600" dirty="0">
                <a:solidFill>
                  <a:schemeClr val="tx2"/>
                </a:solidFill>
              </a:rPr>
              <a:t>. Under the Corporate Transparency Act, who can access beneficial ownership information?</a:t>
            </a:r>
            <a:endParaRPr lang="en-US" sz="2600" dirty="0"/>
          </a:p>
        </p:txBody>
      </p:sp>
      <p:sp>
        <p:nvSpPr>
          <p:cNvPr id="3" name="Content Placeholder 2">
            <a:extLst>
              <a:ext uri="{FF2B5EF4-FFF2-40B4-BE49-F238E27FC236}">
                <a16:creationId xmlns:a16="http://schemas.microsoft.com/office/drawing/2014/main" id="{530E8015-3B38-EE83-8104-456BF4E0F913}"/>
              </a:ext>
            </a:extLst>
          </p:cNvPr>
          <p:cNvSpPr>
            <a:spLocks noGrp="1"/>
          </p:cNvSpPr>
          <p:nvPr>
            <p:ph idx="1"/>
          </p:nvPr>
        </p:nvSpPr>
        <p:spPr/>
        <p:txBody>
          <a:bodyPr/>
          <a:lstStyle/>
          <a:p>
            <a:r>
              <a:rPr lang="en-US" sz="1600" dirty="0">
                <a:solidFill>
                  <a:schemeClr val="tx2"/>
                </a:solidFill>
              </a:rPr>
              <a:t>FinCEN published the rule that will govern access to and protection of beneficial ownership information on December 22, 2023. Beneficial ownership information reported to FinCEN is stored in a secure, non-public database using rigorous information security methods and controls typically used in the Federal government to protect non-classified yet sensitive information systems at the highest security level. FinCEN will continue to work closely with those authorized to access beneficial ownership information to ensure that they understand their roles and responsibilities in using the reported information only for authorized purposes and handling in a way that protects its security and confidentiality.</a:t>
            </a:r>
          </a:p>
          <a:p>
            <a:r>
              <a:rPr lang="en-US" sz="1600" dirty="0">
                <a:solidFill>
                  <a:schemeClr val="tx2"/>
                </a:solidFill>
              </a:rPr>
              <a:t>[Updated October 3, 2024]</a:t>
            </a:r>
          </a:p>
        </p:txBody>
      </p:sp>
      <p:sp>
        <p:nvSpPr>
          <p:cNvPr id="4" name="Slide Number Placeholder 3">
            <a:extLst>
              <a:ext uri="{FF2B5EF4-FFF2-40B4-BE49-F238E27FC236}">
                <a16:creationId xmlns:a16="http://schemas.microsoft.com/office/drawing/2014/main" id="{924FDF73-9BEA-0F1F-66A8-C558D259EC9D}"/>
              </a:ext>
            </a:extLst>
          </p:cNvPr>
          <p:cNvSpPr>
            <a:spLocks noGrp="1"/>
          </p:cNvSpPr>
          <p:nvPr>
            <p:ph type="sldNum" sz="quarter" idx="12"/>
          </p:nvPr>
        </p:nvSpPr>
        <p:spPr/>
        <p:txBody>
          <a:bodyPr/>
          <a:lstStyle/>
          <a:p>
            <a:pPr>
              <a:defRPr/>
            </a:pPr>
            <a:fld id="{5BDBC964-145E-46F2-873C-964447E6BE34}" type="slidenum">
              <a:rPr lang="en-US" altLang="en-US" smtClean="0"/>
              <a:pPr>
                <a:defRPr/>
              </a:pPr>
              <a:t>12</a:t>
            </a:fld>
            <a:endParaRPr lang="en-US" altLang="en-US"/>
          </a:p>
        </p:txBody>
      </p:sp>
    </p:spTree>
    <p:extLst>
      <p:ext uri="{BB962C8B-B14F-4D97-AF65-F5344CB8AC3E}">
        <p14:creationId xmlns:p14="http://schemas.microsoft.com/office/powerpoint/2010/main" val="2204896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a:solidFill>
                  <a:schemeClr val="tx2"/>
                </a:solidFill>
                <a:highlight>
                  <a:srgbClr val="FFFF00"/>
                </a:highlight>
              </a:rPr>
              <a:t>A. 6. </a:t>
            </a:r>
            <a:r>
              <a:rPr lang="en-US" sz="2600" dirty="0">
                <a:solidFill>
                  <a:schemeClr val="tx2"/>
                </a:solidFill>
              </a:rPr>
              <a:t>Is beneficial ownership information reported to FinCEN accessible under the Freedom of Information Act (FOIA)?</a:t>
            </a:r>
            <a:endParaRPr lang="en-US" sz="2600" dirty="0"/>
          </a:p>
        </p:txBody>
      </p:sp>
      <p:sp>
        <p:nvSpPr>
          <p:cNvPr id="3" name="Content Placeholder 2"/>
          <p:cNvSpPr>
            <a:spLocks noGrp="1"/>
          </p:cNvSpPr>
          <p:nvPr>
            <p:ph idx="1"/>
          </p:nvPr>
        </p:nvSpPr>
        <p:spPr/>
        <p:txBody>
          <a:bodyPr/>
          <a:lstStyle/>
          <a:p>
            <a:r>
              <a:rPr lang="en-US" sz="1800" dirty="0">
                <a:solidFill>
                  <a:schemeClr val="tx2"/>
                </a:solidFill>
              </a:rPr>
              <a:t>No. Beneficial ownership information reported to </a:t>
            </a:r>
            <a:r>
              <a:rPr lang="en-US" sz="1800" b="1" dirty="0">
                <a:solidFill>
                  <a:srgbClr val="0070C0"/>
                </a:solidFill>
              </a:rPr>
              <a:t>FinCEN is exempt from disclosure under the Freedom of Information Act (FOIA).</a:t>
            </a:r>
          </a:p>
          <a:p>
            <a:r>
              <a:rPr lang="en-US" sz="1800" dirty="0">
                <a:solidFill>
                  <a:schemeClr val="tx2"/>
                </a:solidFill>
              </a:rPr>
              <a:t>[Issued October 3, 2024]</a:t>
            </a:r>
          </a:p>
          <a:p>
            <a:r>
              <a:rPr lang="en-US" sz="1800" b="1" dirty="0">
                <a:solidFill>
                  <a:srgbClr val="00B050"/>
                </a:solidFill>
              </a:rPr>
              <a:t>While the restrictions on access are appropriate and should be reassuring many people are worried about inadvertent disclosures or hacks and that will upset many people grappling with the reporting requirements. </a:t>
            </a:r>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13</a:t>
            </a:fld>
            <a:endParaRPr lang="en-US" altLang="en-US"/>
          </a:p>
        </p:txBody>
      </p:sp>
    </p:spTree>
    <p:extLst>
      <p:ext uri="{BB962C8B-B14F-4D97-AF65-F5344CB8AC3E}">
        <p14:creationId xmlns:p14="http://schemas.microsoft.com/office/powerpoint/2010/main" val="834020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solidFill>
                  <a:schemeClr val="tx2"/>
                </a:solidFill>
                <a:highlight>
                  <a:srgbClr val="FFFF00"/>
                </a:highlight>
              </a:rPr>
              <a:t>B. 7</a:t>
            </a:r>
            <a:r>
              <a:rPr lang="en-US" sz="2000" dirty="0">
                <a:solidFill>
                  <a:schemeClr val="tx2"/>
                </a:solidFill>
              </a:rPr>
              <a:t>. Is a reporting company required to use an attorney, certified public accountant, enrolled agent, or other service provider to submit beneficial ownership information to FinCEN?</a:t>
            </a:r>
            <a:endParaRPr lang="en-US" sz="2000" dirty="0"/>
          </a:p>
        </p:txBody>
      </p:sp>
      <p:sp>
        <p:nvSpPr>
          <p:cNvPr id="3" name="Content Placeholder 2"/>
          <p:cNvSpPr>
            <a:spLocks noGrp="1"/>
          </p:cNvSpPr>
          <p:nvPr>
            <p:ph idx="1"/>
          </p:nvPr>
        </p:nvSpPr>
        <p:spPr/>
        <p:txBody>
          <a:bodyPr/>
          <a:lstStyle/>
          <a:p>
            <a:r>
              <a:rPr lang="en-US" sz="1600" dirty="0">
                <a:solidFill>
                  <a:schemeClr val="tx2"/>
                </a:solidFill>
              </a:rPr>
              <a:t>No. </a:t>
            </a:r>
            <a:r>
              <a:rPr lang="en-US" sz="1600" b="1" dirty="0">
                <a:solidFill>
                  <a:srgbClr val="0070C0"/>
                </a:solidFill>
              </a:rPr>
              <a:t>FinCEN expects that many, if not most, reporting companies will be able to submit their beneficial ownership information to FinCEN on their own using the guidance FinCEN has issued</a:t>
            </a:r>
            <a:r>
              <a:rPr lang="en-US" sz="1600" dirty="0">
                <a:solidFill>
                  <a:schemeClr val="tx2"/>
                </a:solidFill>
              </a:rPr>
              <a:t>.</a:t>
            </a:r>
          </a:p>
          <a:p>
            <a:r>
              <a:rPr lang="en-US" sz="1600" b="1" dirty="0">
                <a:solidFill>
                  <a:srgbClr val="00B050"/>
                </a:solidFill>
              </a:rPr>
              <a:t>This is a misconception. Many clients are intimidated by the CTA and for any advisers who have tried to study the reporting requirements they are dense, voluminous and often not intuitive or reasonable. Many clients will not be comfortable with the CTA filing and will not be able to figure out what to do.</a:t>
            </a:r>
          </a:p>
          <a:p>
            <a:r>
              <a:rPr lang="en-US" sz="1600" b="1" dirty="0">
                <a:solidFill>
                  <a:srgbClr val="0070C0"/>
                </a:solidFill>
              </a:rPr>
              <a:t>Reporting companies that need help meeting their reporting obligations can consult with professional service providers, such as lawyers, accountants, or enrolled agents</a:t>
            </a:r>
            <a:r>
              <a:rPr lang="en-US" sz="1600" dirty="0">
                <a:solidFill>
                  <a:schemeClr val="tx2"/>
                </a:solidFill>
              </a:rPr>
              <a:t>.</a:t>
            </a:r>
          </a:p>
          <a:p>
            <a:r>
              <a:rPr lang="en-US" sz="1600" b="1" dirty="0">
                <a:solidFill>
                  <a:srgbClr val="00B050"/>
                </a:solidFill>
              </a:rPr>
              <a:t>Not necessarily. CPAs and enrolled agents face unauthorized practice of law (“UPL”) issues. Only 3 states: IA, MD and NJ have issued guidance and that guidance varies dramatically. Wealth advisers often try to educate clients and they face UPL issues and are not even mentioned by FinCEN.  FinCEN has no say in UPL issues, state Courts do.</a:t>
            </a:r>
          </a:p>
          <a:p>
            <a:r>
              <a:rPr lang="en-US" sz="1600" dirty="0">
                <a:solidFill>
                  <a:schemeClr val="tx2"/>
                </a:solidFill>
              </a:rPr>
              <a:t>[Updated October 3, 2024]</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14</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8918838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a:solidFill>
                  <a:schemeClr val="tx2"/>
                </a:solidFill>
                <a:highlight>
                  <a:srgbClr val="FFFF00"/>
                </a:highlight>
              </a:rPr>
              <a:t>B. 8. </a:t>
            </a:r>
            <a:r>
              <a:rPr lang="en-US" sz="2600" dirty="0">
                <a:solidFill>
                  <a:schemeClr val="tx2"/>
                </a:solidFill>
              </a:rPr>
              <a:t>Who can file a BOI report on behalf of a reporting company, and what information will be collected on filers?</a:t>
            </a:r>
            <a:endParaRPr lang="en-US" sz="2600" dirty="0"/>
          </a:p>
        </p:txBody>
      </p:sp>
      <p:sp>
        <p:nvSpPr>
          <p:cNvPr id="3" name="Content Placeholder 2"/>
          <p:cNvSpPr>
            <a:spLocks noGrp="1"/>
          </p:cNvSpPr>
          <p:nvPr>
            <p:ph idx="1"/>
          </p:nvPr>
        </p:nvSpPr>
        <p:spPr/>
        <p:txBody>
          <a:bodyPr/>
          <a:lstStyle/>
          <a:p>
            <a:r>
              <a:rPr lang="en-US" sz="1800" b="1" dirty="0">
                <a:solidFill>
                  <a:srgbClr val="0070C0"/>
                </a:solidFill>
              </a:rPr>
              <a:t>Anyone a reporting company authorizes to act on its behalf</a:t>
            </a:r>
            <a:r>
              <a:rPr lang="en-US" sz="1800" dirty="0">
                <a:solidFill>
                  <a:schemeClr val="tx2"/>
                </a:solidFill>
              </a:rPr>
              <a:t>—such as an employee, owner, or third-party service provider—</a:t>
            </a:r>
            <a:r>
              <a:rPr lang="en-US" sz="1800" b="1" dirty="0">
                <a:solidFill>
                  <a:srgbClr val="0070C0"/>
                </a:solidFill>
              </a:rPr>
              <a:t>may file a BOI </a:t>
            </a:r>
            <a:r>
              <a:rPr lang="en-US" sz="1800" dirty="0">
                <a:solidFill>
                  <a:schemeClr val="tx2"/>
                </a:solidFill>
              </a:rPr>
              <a:t>report on the reporting company’s behalf. </a:t>
            </a:r>
          </a:p>
          <a:p>
            <a:r>
              <a:rPr lang="en-US" sz="1800" b="1" dirty="0">
                <a:solidFill>
                  <a:srgbClr val="00B050"/>
                </a:solidFill>
              </a:rPr>
              <a:t>What is required for a Reporting Company to “authorize” a person to file? If not “authorized” is the filing invalid? See FAQ </a:t>
            </a:r>
            <a:r>
              <a:rPr lang="en-US" sz="1800" b="1" dirty="0">
                <a:solidFill>
                  <a:srgbClr val="00B050"/>
                </a:solidFill>
                <a:highlight>
                  <a:srgbClr val="FFFF00"/>
                </a:highlight>
              </a:rPr>
              <a:t>N.4. </a:t>
            </a:r>
            <a:r>
              <a:rPr lang="en-US" sz="1800" b="1" dirty="0">
                <a:solidFill>
                  <a:srgbClr val="00B050"/>
                </a:solidFill>
              </a:rPr>
              <a:t>that seems to suggest nothing is required. Inconsistent?</a:t>
            </a:r>
          </a:p>
          <a:p>
            <a:r>
              <a:rPr lang="en-US" sz="1800" dirty="0">
                <a:solidFill>
                  <a:schemeClr val="tx2"/>
                </a:solidFill>
              </a:rPr>
              <a:t>When submitting the BOI report, individual filers should be prepared to provide basic contact information about themselves, including their name and email address. The person filing the BOI report, including a third-party service provider, </a:t>
            </a:r>
            <a:r>
              <a:rPr lang="en-US" sz="1800" b="1" dirty="0">
                <a:solidFill>
                  <a:srgbClr val="0070C0"/>
                </a:solidFill>
              </a:rPr>
              <a:t>must certify on behalf of the reporting company that the information is true, correct, and complete</a:t>
            </a:r>
            <a:r>
              <a:rPr lang="en-US" sz="1800" dirty="0">
                <a:solidFill>
                  <a:schemeClr val="tx2"/>
                </a:solidFill>
              </a:rPr>
              <a:t>. (See Question C.15 regarding who can file a BOI report for a reporting company that ceases to exist before its initial BOI report is due to FinCEN.)</a:t>
            </a:r>
            <a:r>
              <a:rPr lang="en-US" sz="1800" b="1" dirty="0">
                <a:solidFill>
                  <a:schemeClr val="tx2"/>
                </a:solidFill>
              </a:rPr>
              <a:t> #</a:t>
            </a:r>
            <a:r>
              <a:rPr lang="en-US" sz="1800" b="1" dirty="0">
                <a:solidFill>
                  <a:srgbClr val="00B050"/>
                </a:solidFill>
              </a:rPr>
              <a:t>What liability exposure does this create for the filer?</a:t>
            </a:r>
            <a:endParaRPr lang="en-US" sz="1800" dirty="0">
              <a:solidFill>
                <a:srgbClr val="00B050"/>
              </a:solidFill>
            </a:endParaRPr>
          </a:p>
          <a:p>
            <a:r>
              <a:rPr lang="en-US" sz="1800" dirty="0">
                <a:solidFill>
                  <a:schemeClr val="tx2"/>
                </a:solidFill>
              </a:rPr>
              <a:t>[Updated October 3, 2024]</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15</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36031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b="1" kern="100" dirty="0">
                <a:solidFill>
                  <a:schemeClr val="tx2"/>
                </a:solidFill>
                <a:effectLst/>
                <a:highlight>
                  <a:srgbClr val="FFFF00"/>
                </a:highlight>
                <a:latin typeface="Aptos" panose="020B0004020202020204" pitchFamily="34" charset="0"/>
                <a:ea typeface="Aptos" panose="020B0004020202020204" pitchFamily="34" charset="0"/>
                <a:cs typeface="Times New Roman" panose="02020603050405020304" pitchFamily="18" charset="0"/>
              </a:rPr>
              <a:t>B. 9</a:t>
            </a:r>
            <a:r>
              <a:rPr lang="en-US" sz="2000" b="1"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 If a third-party service provider who is not an attorney submits a reporting company’s beneficial ownership information to FinCEN, has that provider engaged in the unauthorized practice of law?</a:t>
            </a:r>
            <a:endParaRPr lang="en-US" sz="2000" dirty="0"/>
          </a:p>
        </p:txBody>
      </p:sp>
      <p:sp>
        <p:nvSpPr>
          <p:cNvPr id="3" name="Content Placeholder 2"/>
          <p:cNvSpPr>
            <a:spLocks noGrp="1"/>
          </p:cNvSpPr>
          <p:nvPr>
            <p:ph idx="1"/>
          </p:nvPr>
        </p:nvSpPr>
        <p:spPr/>
        <p:txBody>
          <a:bodyPr/>
          <a:lstStyle/>
          <a:p>
            <a:pPr marL="0" marR="0">
              <a:lnSpc>
                <a:spcPct val="115000"/>
              </a:lnSpc>
              <a:spcBef>
                <a:spcPts val="0"/>
              </a:spcBef>
              <a:spcAft>
                <a:spcPts val="800"/>
              </a:spcAft>
            </a:pPr>
            <a:r>
              <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Nothing in the Corporate Transparency Act or FinCEN’s regulations prevents a third-party service provider who is not an attorney from submitting a reporting company’s beneficial ownership information (if authorized by the company to do so) or otherwise assisting a reporting company with preparing or submitting a BOI report. </a:t>
            </a:r>
            <a:r>
              <a:rPr lang="en-US" sz="18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Whether an action qualifies as the unauthorized practice of law, however, is generally determined by state law, and thus may vary</a:t>
            </a:r>
            <a:r>
              <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 #</a:t>
            </a:r>
            <a:r>
              <a:rPr lang="en-US" sz="1800" b="1"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It does vary, dramatically, and only 3 states have provided guidance. FinCEN is ignoring a significant issue that affects the ability of filers to get the necessary guidance.</a:t>
            </a:r>
          </a:p>
          <a:p>
            <a:pPr marL="0" marR="0">
              <a:lnSpc>
                <a:spcPct val="115000"/>
              </a:lnSpc>
              <a:spcBef>
                <a:spcPts val="0"/>
              </a:spcBef>
              <a:spcAft>
                <a:spcPts val="800"/>
              </a:spcAft>
            </a:pPr>
            <a:r>
              <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[Issued October 3, 2024]</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16</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7134558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solidFill>
                  <a:schemeClr val="tx2"/>
                </a:solidFill>
                <a:highlight>
                  <a:srgbClr val="FFFF00"/>
                </a:highlight>
              </a:rPr>
              <a:t>B. 10. </a:t>
            </a:r>
            <a:r>
              <a:rPr lang="en-US" sz="2800" dirty="0">
                <a:solidFill>
                  <a:schemeClr val="tx2"/>
                </a:solidFill>
              </a:rPr>
              <a:t>How do I </a:t>
            </a:r>
            <a:r>
              <a:rPr lang="en-US" sz="2800" dirty="0">
                <a:solidFill>
                  <a:srgbClr val="0070C0"/>
                </a:solidFill>
              </a:rPr>
              <a:t>report multiple beneficial owners or company applicants </a:t>
            </a:r>
            <a:r>
              <a:rPr lang="en-US" sz="2800" dirty="0">
                <a:solidFill>
                  <a:schemeClr val="tx2"/>
                </a:solidFill>
              </a:rPr>
              <a:t>on one report?</a:t>
            </a:r>
            <a:endParaRPr lang="en-US" sz="2800" dirty="0"/>
          </a:p>
        </p:txBody>
      </p:sp>
      <p:sp>
        <p:nvSpPr>
          <p:cNvPr id="3" name="Content Placeholder 2"/>
          <p:cNvSpPr>
            <a:spLocks noGrp="1"/>
          </p:cNvSpPr>
          <p:nvPr>
            <p:ph idx="1"/>
          </p:nvPr>
        </p:nvSpPr>
        <p:spPr/>
        <p:txBody>
          <a:bodyPr/>
          <a:lstStyle/>
          <a:p>
            <a:r>
              <a:rPr lang="en-US" sz="1800" dirty="0">
                <a:solidFill>
                  <a:schemeClr val="tx2"/>
                </a:solidFill>
              </a:rPr>
              <a:t>When completing the beneficial ownership information (BOI) report in a PDF, you can add company applicants or beneficial owners by </a:t>
            </a:r>
            <a:r>
              <a:rPr lang="en-US" sz="1800" b="1" dirty="0">
                <a:solidFill>
                  <a:srgbClr val="0070C0"/>
                </a:solidFill>
              </a:rPr>
              <a:t>using the “+” button next to the relevant Section title</a:t>
            </a:r>
            <a:r>
              <a:rPr lang="en-US" sz="1800" dirty="0">
                <a:solidFill>
                  <a:schemeClr val="tx2"/>
                </a:solidFill>
              </a:rPr>
              <a:t>:</a:t>
            </a:r>
          </a:p>
          <a:p>
            <a:r>
              <a:rPr lang="en-US" sz="1800" dirty="0">
                <a:solidFill>
                  <a:schemeClr val="tx2"/>
                </a:solidFill>
              </a:rPr>
              <a:t>When completing the BOI report online rather than as a PDF, you can add company applicants or beneficial owners by </a:t>
            </a:r>
            <a:r>
              <a:rPr lang="en-US" sz="1800" b="1" dirty="0">
                <a:solidFill>
                  <a:srgbClr val="0070C0"/>
                </a:solidFill>
              </a:rPr>
              <a:t>using the “Add Company Applicant” or “Add Beneficial Owner” button </a:t>
            </a:r>
            <a:r>
              <a:rPr lang="en-US" sz="1800" dirty="0">
                <a:solidFill>
                  <a:schemeClr val="tx2"/>
                </a:solidFill>
              </a:rPr>
              <a:t>in the relevant Section title:</a:t>
            </a:r>
          </a:p>
          <a:p>
            <a:r>
              <a:rPr lang="en-US" sz="1800" dirty="0">
                <a:solidFill>
                  <a:schemeClr val="tx2"/>
                </a:solidFill>
              </a:rPr>
              <a:t>[Issued October 3, 2024]</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17</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941955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242817-34D2-9839-5784-4DE1452B60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EE07A3-5897-BB40-6CDF-41C99B884CCF}"/>
              </a:ext>
            </a:extLst>
          </p:cNvPr>
          <p:cNvSpPr>
            <a:spLocks noGrp="1"/>
          </p:cNvSpPr>
          <p:nvPr>
            <p:ph type="title"/>
          </p:nvPr>
        </p:nvSpPr>
        <p:spPr/>
        <p:txBody>
          <a:bodyPr/>
          <a:lstStyle/>
          <a:p>
            <a:r>
              <a:rPr lang="en-US" sz="1600" dirty="0">
                <a:solidFill>
                  <a:schemeClr val="tx2"/>
                </a:solidFill>
                <a:highlight>
                  <a:srgbClr val="FFFF00"/>
                </a:highlight>
              </a:rPr>
              <a:t>C. 17. </a:t>
            </a:r>
            <a:r>
              <a:rPr lang="en-US" sz="1600" dirty="0">
                <a:solidFill>
                  <a:schemeClr val="tx2"/>
                </a:solidFill>
              </a:rPr>
              <a:t>Reporting companies are created (or, if a foreign company, registered to do business) in the United States by filing a document with a secretary of state or “similar office.” What government offices are “similar offices” to a secretary of state for this purpose?</a:t>
            </a:r>
            <a:endParaRPr lang="en-US" sz="1600" dirty="0"/>
          </a:p>
        </p:txBody>
      </p:sp>
      <p:sp>
        <p:nvSpPr>
          <p:cNvPr id="3" name="Content Placeholder 2">
            <a:extLst>
              <a:ext uri="{FF2B5EF4-FFF2-40B4-BE49-F238E27FC236}">
                <a16:creationId xmlns:a16="http://schemas.microsoft.com/office/drawing/2014/main" id="{D2E00EB5-54DE-0623-D04E-96CA00060028}"/>
              </a:ext>
            </a:extLst>
          </p:cNvPr>
          <p:cNvSpPr>
            <a:spLocks noGrp="1"/>
          </p:cNvSpPr>
          <p:nvPr>
            <p:ph idx="1"/>
          </p:nvPr>
        </p:nvSpPr>
        <p:spPr/>
        <p:txBody>
          <a:bodyPr/>
          <a:lstStyle/>
          <a:p>
            <a:r>
              <a:rPr lang="en-US" sz="1800" b="1" dirty="0">
                <a:solidFill>
                  <a:srgbClr val="0070C0"/>
                </a:solidFill>
              </a:rPr>
              <a:t>A “similar office” is any office (including a department, agency, or bureau) of a governmental authority under the law of a State or Indian Tribe where or through which a domestic entity files a document to be created </a:t>
            </a:r>
            <a:r>
              <a:rPr lang="en-US" sz="1800" dirty="0">
                <a:solidFill>
                  <a:schemeClr val="tx2"/>
                </a:solidFill>
              </a:rPr>
              <a:t>or a foreign entity files a document to be registered to do business in the United States.  Federal agencies are not “similar offices.”</a:t>
            </a:r>
          </a:p>
          <a:p>
            <a:r>
              <a:rPr lang="en-US" sz="1800" dirty="0">
                <a:solidFill>
                  <a:schemeClr val="tx2"/>
                </a:solidFill>
              </a:rPr>
              <a:t>Domestic entities that are created by State or Federal charter are not created by the filing of a document with a secretary of state or similar office.</a:t>
            </a:r>
          </a:p>
          <a:p>
            <a:r>
              <a:rPr lang="en-US" sz="1800" dirty="0">
                <a:solidFill>
                  <a:schemeClr val="tx2"/>
                </a:solidFill>
              </a:rPr>
              <a:t>[Issued October 3, 2024]</a:t>
            </a:r>
          </a:p>
        </p:txBody>
      </p:sp>
      <p:sp>
        <p:nvSpPr>
          <p:cNvPr id="4" name="Slide Number Placeholder 3">
            <a:extLst>
              <a:ext uri="{FF2B5EF4-FFF2-40B4-BE49-F238E27FC236}">
                <a16:creationId xmlns:a16="http://schemas.microsoft.com/office/drawing/2014/main" id="{774EA7BE-1631-2487-24BE-55C68E80CCD1}"/>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18</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7937420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D83AC9-4743-355A-9C70-9FD8787489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76BEA28-929A-8B80-0037-750D9EC22E30}"/>
              </a:ext>
            </a:extLst>
          </p:cNvPr>
          <p:cNvSpPr>
            <a:spLocks noGrp="1"/>
          </p:cNvSpPr>
          <p:nvPr>
            <p:ph type="title"/>
          </p:nvPr>
        </p:nvSpPr>
        <p:spPr/>
        <p:txBody>
          <a:bodyPr/>
          <a:lstStyle/>
          <a:p>
            <a:r>
              <a:rPr lang="en-US" sz="1800" b="1" kern="100" dirty="0">
                <a:solidFill>
                  <a:schemeClr val="tx2"/>
                </a:solidFill>
                <a:effectLst/>
                <a:highlight>
                  <a:srgbClr val="FFFF00"/>
                </a:highlight>
                <a:latin typeface="Aptos" panose="020B0004020202020204" pitchFamily="34" charset="0"/>
                <a:ea typeface="Aptos" panose="020B0004020202020204" pitchFamily="34" charset="0"/>
                <a:cs typeface="Times New Roman" panose="02020603050405020304" pitchFamily="18" charset="0"/>
              </a:rPr>
              <a:t>C. 18. </a:t>
            </a:r>
            <a:r>
              <a:rPr lang="en-US" sz="18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Does a conversion from one corporate type to another (e.g., LLC to corporation) create a new domestic reporting company that must file an initial beneficial ownership information report with FinCEN</a:t>
            </a:r>
            <a:r>
              <a:rPr lang="en-US" sz="1800" b="1"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a:t>
            </a:r>
            <a:endParaRPr lang="en-US" sz="1800" dirty="0"/>
          </a:p>
        </p:txBody>
      </p:sp>
      <p:sp>
        <p:nvSpPr>
          <p:cNvPr id="3" name="Content Placeholder 2">
            <a:extLst>
              <a:ext uri="{FF2B5EF4-FFF2-40B4-BE49-F238E27FC236}">
                <a16:creationId xmlns:a16="http://schemas.microsoft.com/office/drawing/2014/main" id="{4C4E38DB-7DB5-71E1-08FF-DD123D40422F}"/>
              </a:ext>
            </a:extLst>
          </p:cNvPr>
          <p:cNvSpPr>
            <a:spLocks noGrp="1"/>
          </p:cNvSpPr>
          <p:nvPr>
            <p:ph idx="1"/>
          </p:nvPr>
        </p:nvSpPr>
        <p:spPr/>
        <p:txBody>
          <a:bodyPr/>
          <a:lstStyle/>
          <a:p>
            <a:pPr marL="0" marR="0">
              <a:lnSpc>
                <a:spcPct val="115000"/>
              </a:lnSpc>
              <a:spcBef>
                <a:spcPts val="0"/>
              </a:spcBef>
              <a:spcAft>
                <a:spcPts val="0"/>
              </a:spcAft>
            </a:pPr>
            <a:r>
              <a:rPr lang="en-US" sz="15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A domestic reporting company is an entity “created by” the filing of a document with a secretary of state or any similar office under the law of a State or Indian Tribe.</a:t>
            </a:r>
          </a:p>
          <a:p>
            <a:pPr marL="0" marR="0">
              <a:lnSpc>
                <a:spcPct val="115000"/>
              </a:lnSpc>
              <a:spcBef>
                <a:spcPts val="0"/>
              </a:spcBef>
              <a:spcAft>
                <a:spcPts val="0"/>
              </a:spcAft>
            </a:pPr>
            <a:r>
              <a:rPr lang="en-US" sz="15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Depending on the law of the State </a:t>
            </a:r>
            <a:r>
              <a:rPr lang="en-US" sz="15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or Indian Tribe, and the type of entity undergoing a conversion, </a:t>
            </a:r>
            <a:r>
              <a:rPr lang="en-US" sz="15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a conversion filing may result in the creation of a “new” domestic reporting company.</a:t>
            </a:r>
            <a:r>
              <a:rPr lang="en-US" sz="15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 Where a conversion does result in the creation of a new domestic reporting company, </a:t>
            </a:r>
            <a:r>
              <a:rPr lang="en-US" sz="15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the new domestic reporting company is required to file an initial beneficial ownership information (BOI) report</a:t>
            </a:r>
            <a:r>
              <a:rPr lang="en-US" sz="1500"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a:t>
            </a:r>
          </a:p>
          <a:p>
            <a:pPr marL="0" marR="0">
              <a:lnSpc>
                <a:spcPct val="115000"/>
              </a:lnSpc>
              <a:spcBef>
                <a:spcPts val="0"/>
              </a:spcBef>
              <a:spcAft>
                <a:spcPts val="0"/>
              </a:spcAft>
            </a:pPr>
            <a:r>
              <a:rPr lang="en-US" sz="15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Even if a conversion filing does not create a new domestic reporting company, a reporting company that undergoes such a conversion may nonetheless be required to submit an </a:t>
            </a:r>
            <a:r>
              <a:rPr lang="en-US" sz="1500" b="1" i="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updated</a:t>
            </a:r>
            <a:r>
              <a:rPr lang="en-US" sz="15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 BOI report to FinCEN after the conversion. For example, if “Company, Inc.” converted to an LLC, its name may have changed to “Company, LLC,” and thus it may be required to file an updated BOI report because the name change </a:t>
            </a:r>
            <a:r>
              <a:rPr lang="en-US" sz="15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is a change to required information previously submitted to FinCEN.</a:t>
            </a:r>
          </a:p>
          <a:p>
            <a:pPr marL="0" marR="0">
              <a:lnSpc>
                <a:spcPct val="115000"/>
              </a:lnSpc>
              <a:spcBef>
                <a:spcPts val="0"/>
              </a:spcBef>
              <a:spcAft>
                <a:spcPts val="0"/>
              </a:spcAft>
            </a:pPr>
            <a:r>
              <a:rPr lang="en-US" sz="1500" b="1" kern="100" dirty="0">
                <a:solidFill>
                  <a:srgbClr val="00B050"/>
                </a:solidFill>
                <a:latin typeface="Aptos" panose="020B0004020202020204" pitchFamily="34" charset="0"/>
                <a:ea typeface="Aptos" panose="020B0004020202020204" pitchFamily="34" charset="0"/>
                <a:cs typeface="Times New Roman" panose="02020603050405020304" pitchFamily="18" charset="0"/>
              </a:rPr>
              <a:t>Practically, what is a “new” entity under state law? How is that determined? A conversion will almost assuredly have a name change so reporting will almost assuredly be required. </a:t>
            </a:r>
            <a:endParaRPr lang="en-US" sz="1500" b="1"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043629BC-F7C2-24CD-F68B-309945EC1004}"/>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19</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052269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056442-6BA9-A2A4-69DF-F1E4D664A2B9}"/>
            </a:ext>
          </a:extLst>
        </p:cNvPr>
        <p:cNvGrpSpPr/>
        <p:nvPr/>
      </p:nvGrpSpPr>
      <p:grpSpPr>
        <a:xfrm>
          <a:off x="0" y="0"/>
          <a:ext cx="0" cy="0"/>
          <a:chOff x="0" y="0"/>
          <a:chExt cx="0" cy="0"/>
        </a:xfrm>
      </p:grpSpPr>
      <p:sp>
        <p:nvSpPr>
          <p:cNvPr id="3074" name="AutoShape 2">
            <a:extLst>
              <a:ext uri="{FF2B5EF4-FFF2-40B4-BE49-F238E27FC236}">
                <a16:creationId xmlns:a16="http://schemas.microsoft.com/office/drawing/2014/main" id="{22EF1E5A-5F4C-0FC2-7F5B-9E6ADB2A6BB0}"/>
              </a:ext>
            </a:extLst>
          </p:cNvPr>
          <p:cNvSpPr>
            <a:spLocks noGrp="1" noChangeArrowheads="1"/>
          </p:cNvSpPr>
          <p:nvPr>
            <p:ph type="ctrTitle"/>
          </p:nvPr>
        </p:nvSpPr>
        <p:spPr/>
        <p:txBody>
          <a:bodyPr/>
          <a:lstStyle/>
          <a:p>
            <a:pPr eaLnBrk="1" hangingPunct="1"/>
            <a:r>
              <a:rPr lang="en-US" altLang="en-US" sz="4800" dirty="0">
                <a:solidFill>
                  <a:schemeClr val="tx2"/>
                </a:solidFill>
              </a:rPr>
              <a:t>CTA: New FAQs</a:t>
            </a:r>
            <a:br>
              <a:rPr lang="en-US" altLang="en-US" sz="4800" dirty="0">
                <a:solidFill>
                  <a:schemeClr val="tx2"/>
                </a:solidFill>
              </a:rPr>
            </a:br>
            <a:r>
              <a:rPr lang="en-US" altLang="en-US" sz="4800" dirty="0">
                <a:solidFill>
                  <a:schemeClr val="tx2"/>
                </a:solidFill>
              </a:rPr>
              <a:t>Sept/October What You Must Know</a:t>
            </a:r>
            <a:endParaRPr lang="en-US" altLang="en-US" sz="4800" dirty="0"/>
          </a:p>
        </p:txBody>
      </p:sp>
      <p:sp>
        <p:nvSpPr>
          <p:cNvPr id="3075" name="Rectangle 3">
            <a:extLst>
              <a:ext uri="{FF2B5EF4-FFF2-40B4-BE49-F238E27FC236}">
                <a16:creationId xmlns:a16="http://schemas.microsoft.com/office/drawing/2014/main" id="{A526697D-CEA8-34B9-68CC-EF6A339B3BCC}"/>
              </a:ext>
            </a:extLst>
          </p:cNvPr>
          <p:cNvSpPr>
            <a:spLocks noGrp="1" noChangeArrowheads="1"/>
          </p:cNvSpPr>
          <p:nvPr>
            <p:ph type="subTitle" idx="1"/>
          </p:nvPr>
        </p:nvSpPr>
        <p:spPr/>
        <p:txBody>
          <a:bodyPr/>
          <a:lstStyle/>
          <a:p>
            <a:pPr eaLnBrk="1" hangingPunct="1"/>
            <a:r>
              <a:rPr lang="en-US" altLang="en-US" sz="1800" dirty="0"/>
              <a:t>By: Martin M. Shenkman, and Alan Gassman</a:t>
            </a:r>
          </a:p>
        </p:txBody>
      </p:sp>
      <p:pic>
        <p:nvPicPr>
          <p:cNvPr id="2" name="Picture 1">
            <a:extLst>
              <a:ext uri="{FF2B5EF4-FFF2-40B4-BE49-F238E27FC236}">
                <a16:creationId xmlns:a16="http://schemas.microsoft.com/office/drawing/2014/main" id="{759DBBCA-841E-81E3-8050-96D4D15A60B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43200" y="5913283"/>
            <a:ext cx="1292432" cy="495605"/>
          </a:xfrm>
          <a:prstGeom prst="rect">
            <a:avLst/>
          </a:prstGeom>
        </p:spPr>
      </p:pic>
      <p:pic>
        <p:nvPicPr>
          <p:cNvPr id="3" name="Picture 2">
            <a:extLst>
              <a:ext uri="{FF2B5EF4-FFF2-40B4-BE49-F238E27FC236}">
                <a16:creationId xmlns:a16="http://schemas.microsoft.com/office/drawing/2014/main" id="{18F39005-EE61-5684-DA61-7C097EE5BC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00" y="5913283"/>
            <a:ext cx="1596966" cy="483108"/>
          </a:xfrm>
          <a:prstGeom prst="rect">
            <a:avLst/>
          </a:prstGeom>
        </p:spPr>
      </p:pic>
      <p:sp>
        <p:nvSpPr>
          <p:cNvPr id="5" name="Slide Number Placeholder 4">
            <a:extLst>
              <a:ext uri="{FF2B5EF4-FFF2-40B4-BE49-F238E27FC236}">
                <a16:creationId xmlns:a16="http://schemas.microsoft.com/office/drawing/2014/main" id="{986C8D14-68EB-D752-0640-43AC43621136}"/>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939074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912470-2AD5-EB45-8582-ED14FD3DB0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14D9DF-4D6F-766D-DFBB-109601CB00E8}"/>
              </a:ext>
            </a:extLst>
          </p:cNvPr>
          <p:cNvSpPr>
            <a:spLocks noGrp="1"/>
          </p:cNvSpPr>
          <p:nvPr>
            <p:ph type="title"/>
          </p:nvPr>
        </p:nvSpPr>
        <p:spPr/>
        <p:txBody>
          <a:bodyPr/>
          <a:lstStyle/>
          <a:p>
            <a:r>
              <a:rPr lang="en-US" sz="1800" b="1" kern="100" dirty="0">
                <a:solidFill>
                  <a:schemeClr val="tx2"/>
                </a:solidFill>
                <a:effectLst/>
                <a:highlight>
                  <a:srgbClr val="FFFF00"/>
                </a:highlight>
                <a:latin typeface="Aptos" panose="020B0004020202020204" pitchFamily="34" charset="0"/>
                <a:ea typeface="Aptos" panose="020B0004020202020204" pitchFamily="34" charset="0"/>
                <a:cs typeface="Times New Roman" panose="02020603050405020304" pitchFamily="18" charset="0"/>
              </a:rPr>
              <a:t>C. 18. </a:t>
            </a:r>
            <a:r>
              <a:rPr lang="en-US" sz="1800" b="1"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Does a conversion from one corporate type to another (e.g., LLC to corporation) create a new domestic reporting company that must file an initial beneficial ownership information report with FinCEN?</a:t>
            </a:r>
            <a:endParaRPr lang="en-US" sz="1800" dirty="0"/>
          </a:p>
        </p:txBody>
      </p:sp>
      <p:sp>
        <p:nvSpPr>
          <p:cNvPr id="3" name="Content Placeholder 2">
            <a:extLst>
              <a:ext uri="{FF2B5EF4-FFF2-40B4-BE49-F238E27FC236}">
                <a16:creationId xmlns:a16="http://schemas.microsoft.com/office/drawing/2014/main" id="{9480257C-9177-CE9D-624F-C79A1918F802}"/>
              </a:ext>
            </a:extLst>
          </p:cNvPr>
          <p:cNvSpPr>
            <a:spLocks noGrp="1"/>
          </p:cNvSpPr>
          <p:nvPr>
            <p:ph idx="1"/>
          </p:nvPr>
        </p:nvSpPr>
        <p:spPr/>
        <p:txBody>
          <a:bodyPr/>
          <a:lstStyle/>
          <a:p>
            <a:pPr marL="0" marR="0">
              <a:lnSpc>
                <a:spcPct val="115000"/>
              </a:lnSpc>
              <a:spcBef>
                <a:spcPts val="0"/>
              </a:spcBef>
              <a:spcAft>
                <a:spcPts val="0"/>
              </a:spcAft>
            </a:pPr>
            <a:r>
              <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Reporting companies are also required to report their jurisdiction of formation. This is the jurisdiction where the reporting company was originally created. </a:t>
            </a:r>
            <a:r>
              <a:rPr lang="en-US" sz="16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If a reporting company changes its jurisdiction of formation (for example, by ceasing to be a corporation incorporated under California law and becoming instead a corporation incorporated under Texas law), it must submit an updated BOI report to FinCEN</a:t>
            </a:r>
            <a:r>
              <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a:t>
            </a:r>
          </a:p>
          <a:p>
            <a:pPr marL="0" marR="0">
              <a:lnSpc>
                <a:spcPct val="115000"/>
              </a:lnSpc>
              <a:spcBef>
                <a:spcPts val="0"/>
              </a:spcBef>
              <a:spcAft>
                <a:spcPts val="0"/>
              </a:spcAft>
            </a:pPr>
            <a:r>
              <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[Issued October 3, 2024]</a:t>
            </a:r>
          </a:p>
        </p:txBody>
      </p:sp>
      <p:sp>
        <p:nvSpPr>
          <p:cNvPr id="4" name="Slide Number Placeholder 3">
            <a:extLst>
              <a:ext uri="{FF2B5EF4-FFF2-40B4-BE49-F238E27FC236}">
                <a16:creationId xmlns:a16="http://schemas.microsoft.com/office/drawing/2014/main" id="{67B3F38A-03F1-3AEA-BBB0-FD854BBB46CB}"/>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721164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D7F5A5-A518-1322-E35F-CA241BEEE7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37893A-5DDE-3A27-E5C1-9B5F64C329AC}"/>
              </a:ext>
            </a:extLst>
          </p:cNvPr>
          <p:cNvSpPr>
            <a:spLocks noGrp="1"/>
          </p:cNvSpPr>
          <p:nvPr>
            <p:ph type="title"/>
          </p:nvPr>
        </p:nvSpPr>
        <p:spPr/>
        <p:txBody>
          <a:bodyPr/>
          <a:lstStyle/>
          <a:p>
            <a:r>
              <a:rPr lang="en-US" sz="2200" dirty="0">
                <a:solidFill>
                  <a:schemeClr val="tx2"/>
                </a:solidFill>
                <a:highlight>
                  <a:srgbClr val="FFFF00"/>
                </a:highlight>
              </a:rPr>
              <a:t>C. 19. </a:t>
            </a:r>
            <a:r>
              <a:rPr lang="en-US" sz="2200" dirty="0">
                <a:solidFill>
                  <a:schemeClr val="tx2"/>
                </a:solidFill>
              </a:rPr>
              <a:t>Does a reporting company need to file a beneficial ownership information report each time it </a:t>
            </a:r>
            <a:r>
              <a:rPr lang="en-US" sz="2200" dirty="0">
                <a:solidFill>
                  <a:srgbClr val="0070C0"/>
                </a:solidFill>
              </a:rPr>
              <a:t>registers to do business in a different state</a:t>
            </a:r>
            <a:r>
              <a:rPr lang="en-US" sz="2200" dirty="0">
                <a:solidFill>
                  <a:schemeClr val="tx2"/>
                </a:solidFill>
              </a:rPr>
              <a:t>?</a:t>
            </a:r>
            <a:endParaRPr lang="en-US" sz="2200" dirty="0"/>
          </a:p>
        </p:txBody>
      </p:sp>
      <p:sp>
        <p:nvSpPr>
          <p:cNvPr id="3" name="Content Placeholder 2">
            <a:extLst>
              <a:ext uri="{FF2B5EF4-FFF2-40B4-BE49-F238E27FC236}">
                <a16:creationId xmlns:a16="http://schemas.microsoft.com/office/drawing/2014/main" id="{D88105FA-55EC-0D46-A420-D2AA110B68DE}"/>
              </a:ext>
            </a:extLst>
          </p:cNvPr>
          <p:cNvSpPr>
            <a:spLocks noGrp="1"/>
          </p:cNvSpPr>
          <p:nvPr>
            <p:ph idx="1"/>
          </p:nvPr>
        </p:nvSpPr>
        <p:spPr/>
        <p:txBody>
          <a:bodyPr/>
          <a:lstStyle/>
          <a:p>
            <a:r>
              <a:rPr lang="en-US" sz="1600" dirty="0">
                <a:solidFill>
                  <a:schemeClr val="tx2"/>
                </a:solidFill>
              </a:rPr>
              <a:t>No. Reporting companies must file initial beneficial ownership information (BOI) reports within certain timeframes. For example, a reporting company created (if domestic) or registered to do business (if foreign) in the United States on or after January 1, 2024, must file an initial BOI report after it has received actual notice that its creation or registration has become effective or the date on which a secretary of state or similar office first provides public notice, such as through a publicly accessible registry, that the reporting company has been created or registered.</a:t>
            </a:r>
          </a:p>
          <a:p>
            <a:r>
              <a:rPr lang="en-US" sz="1600" dirty="0">
                <a:solidFill>
                  <a:schemeClr val="tx2"/>
                </a:solidFill>
              </a:rPr>
              <a:t>A reporting company </a:t>
            </a:r>
            <a:r>
              <a:rPr lang="en-US" sz="1600" b="1" dirty="0">
                <a:solidFill>
                  <a:srgbClr val="0070C0"/>
                </a:solidFill>
              </a:rPr>
              <a:t>does not need to file additional BOI reports </a:t>
            </a:r>
            <a:r>
              <a:rPr lang="en-US" sz="1600" dirty="0">
                <a:solidFill>
                  <a:schemeClr val="tx2"/>
                </a:solidFill>
              </a:rPr>
              <a:t>in connection with subsequent filings with secretaries of state or similar offices that merely:</a:t>
            </a:r>
          </a:p>
          <a:p>
            <a:r>
              <a:rPr lang="en-US" sz="1600" dirty="0">
                <a:solidFill>
                  <a:schemeClr val="tx2"/>
                </a:solidFill>
              </a:rPr>
              <a:t>(1) </a:t>
            </a:r>
            <a:r>
              <a:rPr lang="en-US" sz="1600" b="1" dirty="0">
                <a:solidFill>
                  <a:srgbClr val="0070C0"/>
                </a:solidFill>
              </a:rPr>
              <a:t>authorize a domestic reporting company </a:t>
            </a:r>
            <a:r>
              <a:rPr lang="en-US" sz="1600" dirty="0">
                <a:solidFill>
                  <a:schemeClr val="tx2"/>
                </a:solidFill>
              </a:rPr>
              <a:t>that already exists under the laws of one State or Tribe to do business </a:t>
            </a:r>
            <a:r>
              <a:rPr lang="en-US" sz="1600" b="1" dirty="0">
                <a:solidFill>
                  <a:srgbClr val="0070C0"/>
                </a:solidFill>
              </a:rPr>
              <a:t>under the laws of another State </a:t>
            </a:r>
            <a:r>
              <a:rPr lang="en-US" sz="1600" dirty="0">
                <a:solidFill>
                  <a:schemeClr val="tx2"/>
                </a:solidFill>
              </a:rPr>
              <a:t>or Tribe; or</a:t>
            </a:r>
          </a:p>
          <a:p>
            <a:r>
              <a:rPr lang="en-US" sz="1600" dirty="0">
                <a:solidFill>
                  <a:schemeClr val="tx2"/>
                </a:solidFill>
              </a:rPr>
              <a:t>(2) authorize a foreign reporting company that is already registered under the laws of one State or Tribe to do business under the laws of another State or Tribe. [Issued October 3, 2024]</a:t>
            </a:r>
          </a:p>
        </p:txBody>
      </p:sp>
      <p:sp>
        <p:nvSpPr>
          <p:cNvPr id="4" name="Slide Number Placeholder 3">
            <a:extLst>
              <a:ext uri="{FF2B5EF4-FFF2-40B4-BE49-F238E27FC236}">
                <a16:creationId xmlns:a16="http://schemas.microsoft.com/office/drawing/2014/main" id="{314750D1-C574-7499-908B-3869108AD0BA}"/>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21</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7823641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59062C-DB9C-D113-A275-E23E90ADFA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07DFCB-3AFE-CAA5-F7F2-770D9A79A55B}"/>
              </a:ext>
            </a:extLst>
          </p:cNvPr>
          <p:cNvSpPr>
            <a:spLocks noGrp="1"/>
          </p:cNvSpPr>
          <p:nvPr>
            <p:ph type="title"/>
          </p:nvPr>
        </p:nvSpPr>
        <p:spPr/>
        <p:txBody>
          <a:bodyPr/>
          <a:lstStyle/>
          <a:p>
            <a:r>
              <a:rPr lang="en-US" sz="3600" b="1" kern="100" dirty="0">
                <a:solidFill>
                  <a:schemeClr val="tx2"/>
                </a:solidFill>
                <a:effectLst/>
                <a:highlight>
                  <a:srgbClr val="FFFF00"/>
                </a:highlight>
                <a:latin typeface="Aptos" panose="020B0004020202020204" pitchFamily="34" charset="0"/>
                <a:ea typeface="Aptos" panose="020B0004020202020204" pitchFamily="34" charset="0"/>
                <a:cs typeface="Times New Roman" panose="02020603050405020304" pitchFamily="18" charset="0"/>
              </a:rPr>
              <a:t>D.1.i. </a:t>
            </a:r>
            <a:r>
              <a:rPr lang="en-US" sz="36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How many beneficial owners can a reporting company have</a:t>
            </a:r>
            <a:r>
              <a:rPr lang="en-US" sz="3600" b="1"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a:t>
            </a:r>
            <a:endParaRPr lang="en-US" dirty="0"/>
          </a:p>
        </p:txBody>
      </p:sp>
      <p:sp>
        <p:nvSpPr>
          <p:cNvPr id="3" name="Content Placeholder 2">
            <a:extLst>
              <a:ext uri="{FF2B5EF4-FFF2-40B4-BE49-F238E27FC236}">
                <a16:creationId xmlns:a16="http://schemas.microsoft.com/office/drawing/2014/main" id="{80326E9D-BC65-A1AE-D507-DF8E490BD932}"/>
              </a:ext>
            </a:extLst>
          </p:cNvPr>
          <p:cNvSpPr>
            <a:spLocks noGrp="1"/>
          </p:cNvSpPr>
          <p:nvPr>
            <p:ph idx="1"/>
          </p:nvPr>
        </p:nvSpPr>
        <p:spPr/>
        <p:txBody>
          <a:bodyPr/>
          <a:lstStyle/>
          <a:p>
            <a:pPr marL="0" marR="0">
              <a:lnSpc>
                <a:spcPct val="115000"/>
              </a:lnSpc>
              <a:spcBef>
                <a:spcPts val="0"/>
              </a:spcBef>
              <a:spcAft>
                <a:spcPts val="800"/>
              </a:spcAft>
            </a:pPr>
            <a:r>
              <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An individual might be a beneficial owner through substantial control, ownership interests, or both. A reporting company can have multiple beneficial owners; </a:t>
            </a:r>
            <a:r>
              <a:rPr lang="en-US" sz="18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there is no maximum </a:t>
            </a:r>
            <a:r>
              <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number of beneficial owners who must be reported. #</a:t>
            </a:r>
            <a:r>
              <a:rPr lang="en-US" sz="1800" b="1"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This is part of the complexity and problem with compliance. Anyone who passes the ownership or “substantial control” tests must rep</a:t>
            </a:r>
            <a:r>
              <a:rPr lang="en-US" sz="1800" b="1" kern="100" dirty="0">
                <a:solidFill>
                  <a:srgbClr val="00B050"/>
                </a:solidFill>
                <a:latin typeface="Aptos" panose="020B0004020202020204" pitchFamily="34" charset="0"/>
                <a:ea typeface="Aptos" panose="020B0004020202020204" pitchFamily="34" charset="0"/>
                <a:cs typeface="Times New Roman" panose="02020603050405020304" pitchFamily="18" charset="0"/>
              </a:rPr>
              <a:t>ort and that may be a large number of people. In a modern irrevocable trust there may easily be five+ different people. So, and LLC owned by 4 trusts may have 20 people filing, and that is not counting  company applicants that formed the LLC or the persons filing on behalf of each BOI.</a:t>
            </a:r>
            <a:endParaRPr lang="en-US" sz="1800" b="1"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[Issued October 3, 2024] </a:t>
            </a:r>
          </a:p>
          <a:p>
            <a:pPr marL="342900" marR="0" lvl="0" indent="-342900">
              <a:lnSpc>
                <a:spcPct val="115000"/>
              </a:lnSpc>
              <a:spcBef>
                <a:spcPts val="0"/>
              </a:spcBef>
              <a:spcAft>
                <a:spcPts val="800"/>
              </a:spcAft>
              <a:buFont typeface="+mj-lt"/>
              <a:buAutoNum type="romanLcPeriod"/>
              <a:tabLst>
                <a:tab pos="457200" algn="l"/>
              </a:tabLst>
            </a:pPr>
            <a:endPar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FCB686AC-A481-BF42-A743-2ED0708D4599}"/>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22</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4791578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C6F790-497F-F0D1-E25A-BE39021939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657BCE-2354-1F84-6C4B-9069DD92AD77}"/>
              </a:ext>
            </a:extLst>
          </p:cNvPr>
          <p:cNvSpPr>
            <a:spLocks noGrp="1"/>
          </p:cNvSpPr>
          <p:nvPr>
            <p:ph type="title"/>
          </p:nvPr>
        </p:nvSpPr>
        <p:spPr/>
        <p:txBody>
          <a:bodyPr/>
          <a:lstStyle/>
          <a:p>
            <a:r>
              <a:rPr lang="en-US" sz="2800" b="1" kern="100" dirty="0">
                <a:solidFill>
                  <a:schemeClr val="tx2"/>
                </a:solidFill>
                <a:effectLst/>
                <a:highlight>
                  <a:srgbClr val="FFFF00"/>
                </a:highlight>
                <a:latin typeface="Aptos" panose="020B0004020202020204" pitchFamily="34" charset="0"/>
                <a:ea typeface="Aptos" panose="020B0004020202020204" pitchFamily="34" charset="0"/>
                <a:cs typeface="Times New Roman" panose="02020603050405020304" pitchFamily="18" charset="0"/>
              </a:rPr>
              <a:t>D.1.ii. </a:t>
            </a:r>
            <a:r>
              <a:rPr lang="en-US" sz="2800" b="1"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What if a reporting company does not have any individuals who own or control at least 25 percent?</a:t>
            </a:r>
            <a:endParaRPr lang="en-US" sz="2800" dirty="0"/>
          </a:p>
        </p:txBody>
      </p:sp>
      <p:sp>
        <p:nvSpPr>
          <p:cNvPr id="3" name="Content Placeholder 2">
            <a:extLst>
              <a:ext uri="{FF2B5EF4-FFF2-40B4-BE49-F238E27FC236}">
                <a16:creationId xmlns:a16="http://schemas.microsoft.com/office/drawing/2014/main" id="{E5731D11-4949-5B73-54C6-F7E3105E22E3}"/>
              </a:ext>
            </a:extLst>
          </p:cNvPr>
          <p:cNvSpPr>
            <a:spLocks noGrp="1"/>
          </p:cNvSpPr>
          <p:nvPr>
            <p:ph idx="1"/>
          </p:nvPr>
        </p:nvSpPr>
        <p:spPr/>
        <p:txBody>
          <a:bodyPr/>
          <a:lstStyle/>
          <a:p>
            <a:pPr marL="0" marR="0">
              <a:lnSpc>
                <a:spcPct val="115000"/>
              </a:lnSpc>
              <a:spcBef>
                <a:spcPts val="0"/>
              </a:spcBef>
              <a:spcAft>
                <a:spcPts val="800"/>
              </a:spcAft>
            </a:pPr>
            <a:r>
              <a:rPr lang="en-US" sz="18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FinCEN expects that every reporting company will be substantially controlled by one or more individuals, and therefore that every reporting company will be able to identify and report at least one beneficial owner </a:t>
            </a:r>
            <a:r>
              <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to FinCEN. </a:t>
            </a:r>
          </a:p>
          <a:p>
            <a:pPr marL="0" marR="0">
              <a:lnSpc>
                <a:spcPct val="115000"/>
              </a:lnSpc>
              <a:spcBef>
                <a:spcPts val="0"/>
              </a:spcBef>
              <a:spcAft>
                <a:spcPts val="800"/>
              </a:spcAft>
            </a:pPr>
            <a:r>
              <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[Issued October 3, 2024]</a:t>
            </a:r>
          </a:p>
        </p:txBody>
      </p:sp>
      <p:sp>
        <p:nvSpPr>
          <p:cNvPr id="4" name="Slide Number Placeholder 3">
            <a:extLst>
              <a:ext uri="{FF2B5EF4-FFF2-40B4-BE49-F238E27FC236}">
                <a16:creationId xmlns:a16="http://schemas.microsoft.com/office/drawing/2014/main" id="{B903FE64-4A90-3454-080C-87EB06EAB8CF}"/>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23</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461571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E91F7E-FE36-C0DA-097B-EEA19E5365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417A76-0575-C94F-660E-B544DA0818A1}"/>
              </a:ext>
            </a:extLst>
          </p:cNvPr>
          <p:cNvSpPr>
            <a:spLocks noGrp="1"/>
          </p:cNvSpPr>
          <p:nvPr>
            <p:ph type="title"/>
          </p:nvPr>
        </p:nvSpPr>
        <p:spPr/>
        <p:txBody>
          <a:bodyPr/>
          <a:lstStyle/>
          <a:p>
            <a:r>
              <a:rPr lang="en-US" dirty="0">
                <a:solidFill>
                  <a:schemeClr val="tx2"/>
                </a:solidFill>
                <a:highlight>
                  <a:srgbClr val="FFFF00"/>
                </a:highlight>
              </a:rPr>
              <a:t>D. 2. </a:t>
            </a:r>
            <a:r>
              <a:rPr lang="en-US" dirty="0">
                <a:solidFill>
                  <a:schemeClr val="tx2"/>
                </a:solidFill>
              </a:rPr>
              <a:t>What is substantial control?</a:t>
            </a:r>
            <a:endParaRPr lang="en-US" dirty="0"/>
          </a:p>
        </p:txBody>
      </p:sp>
      <p:sp>
        <p:nvSpPr>
          <p:cNvPr id="3" name="Content Placeholder 2">
            <a:extLst>
              <a:ext uri="{FF2B5EF4-FFF2-40B4-BE49-F238E27FC236}">
                <a16:creationId xmlns:a16="http://schemas.microsoft.com/office/drawing/2014/main" id="{42E0A88F-E3EB-8AF1-CE4A-6D25E6707B41}"/>
              </a:ext>
            </a:extLst>
          </p:cNvPr>
          <p:cNvSpPr>
            <a:spLocks noGrp="1"/>
          </p:cNvSpPr>
          <p:nvPr>
            <p:ph idx="1"/>
          </p:nvPr>
        </p:nvSpPr>
        <p:spPr/>
        <p:txBody>
          <a:bodyPr/>
          <a:lstStyle/>
          <a:p>
            <a:r>
              <a:rPr lang="en-US" sz="1600" dirty="0">
                <a:solidFill>
                  <a:schemeClr val="tx2"/>
                </a:solidFill>
              </a:rPr>
              <a:t>An individual can </a:t>
            </a:r>
            <a:r>
              <a:rPr lang="en-US" sz="1600" b="1" dirty="0">
                <a:solidFill>
                  <a:srgbClr val="0070C0"/>
                </a:solidFill>
              </a:rPr>
              <a:t>exercise substantial control </a:t>
            </a:r>
            <a:r>
              <a:rPr lang="en-US" sz="1600" dirty="0">
                <a:solidFill>
                  <a:schemeClr val="tx2"/>
                </a:solidFill>
              </a:rPr>
              <a:t>over a reporting company in </a:t>
            </a:r>
            <a:r>
              <a:rPr lang="en-US" sz="1600" b="1" dirty="0">
                <a:solidFill>
                  <a:srgbClr val="0070C0"/>
                </a:solidFill>
              </a:rPr>
              <a:t>four different ways</a:t>
            </a:r>
            <a:r>
              <a:rPr lang="en-US" sz="1600" dirty="0">
                <a:solidFill>
                  <a:schemeClr val="tx2"/>
                </a:solidFill>
              </a:rPr>
              <a:t>. If the individual falls into any of the categories below, the individual is exercising substantial control:</a:t>
            </a:r>
          </a:p>
          <a:p>
            <a:r>
              <a:rPr lang="en-US" sz="1600" dirty="0">
                <a:solidFill>
                  <a:schemeClr val="tx2"/>
                </a:solidFill>
              </a:rPr>
              <a:t>The individual is a </a:t>
            </a:r>
            <a:r>
              <a:rPr lang="en-US" sz="1600" b="1" dirty="0">
                <a:solidFill>
                  <a:srgbClr val="0070C0"/>
                </a:solidFill>
              </a:rPr>
              <a:t>senior officer </a:t>
            </a:r>
            <a:r>
              <a:rPr lang="en-US" sz="1600" dirty="0">
                <a:solidFill>
                  <a:schemeClr val="tx2"/>
                </a:solidFill>
              </a:rPr>
              <a:t>(the company’s president, chief financial officer, general counsel, chief executive officer, chief operating officer, or any other officer who performs a similar function).</a:t>
            </a:r>
          </a:p>
          <a:p>
            <a:r>
              <a:rPr lang="en-US" sz="1600" dirty="0">
                <a:solidFill>
                  <a:schemeClr val="tx2"/>
                </a:solidFill>
              </a:rPr>
              <a:t>The individual has </a:t>
            </a:r>
            <a:r>
              <a:rPr lang="en-US" sz="1600" b="1" dirty="0">
                <a:solidFill>
                  <a:srgbClr val="0070C0"/>
                </a:solidFill>
              </a:rPr>
              <a:t>authority to appoint or remove certain officers or a majority of directors </a:t>
            </a:r>
            <a:r>
              <a:rPr lang="en-US" sz="1600" dirty="0">
                <a:solidFill>
                  <a:schemeClr val="tx2"/>
                </a:solidFill>
              </a:rPr>
              <a:t>(or similar body) of the reporting company. </a:t>
            </a:r>
            <a:r>
              <a:rPr lang="en-US" sz="1600" b="1" dirty="0">
                <a:solidFill>
                  <a:srgbClr val="00B050"/>
                </a:solidFill>
              </a:rPr>
              <a:t>A similar “body” may mean the manager(s) of an LLC, etc.</a:t>
            </a:r>
          </a:p>
          <a:p>
            <a:r>
              <a:rPr lang="en-US" sz="1600" dirty="0">
                <a:solidFill>
                  <a:schemeClr val="tx2"/>
                </a:solidFill>
              </a:rPr>
              <a:t>The individual is an </a:t>
            </a:r>
            <a:r>
              <a:rPr lang="en-US" sz="1600" b="1" dirty="0">
                <a:solidFill>
                  <a:srgbClr val="0070C0"/>
                </a:solidFill>
              </a:rPr>
              <a:t>important decision-maker </a:t>
            </a:r>
            <a:r>
              <a:rPr lang="en-US" sz="1600" dirty="0">
                <a:solidFill>
                  <a:schemeClr val="tx2"/>
                </a:solidFill>
              </a:rPr>
              <a:t>for the reporting company. See Question D.3 for more information. </a:t>
            </a:r>
            <a:r>
              <a:rPr lang="en-US" sz="1600" b="1" dirty="0">
                <a:solidFill>
                  <a:srgbClr val="00B050"/>
                </a:solidFill>
              </a:rPr>
              <a:t>How vague and all encompassing is this concept? How many people “might” fall into this definition?</a:t>
            </a:r>
          </a:p>
          <a:p>
            <a:r>
              <a:rPr lang="en-US" sz="1600" dirty="0">
                <a:solidFill>
                  <a:schemeClr val="tx2"/>
                </a:solidFill>
              </a:rPr>
              <a:t>The individual has </a:t>
            </a:r>
            <a:r>
              <a:rPr lang="en-US" sz="1600" b="1" dirty="0">
                <a:solidFill>
                  <a:srgbClr val="0070C0"/>
                </a:solidFill>
              </a:rPr>
              <a:t>any other form of substantial control </a:t>
            </a:r>
            <a:r>
              <a:rPr lang="en-US" sz="1600" dirty="0">
                <a:solidFill>
                  <a:schemeClr val="tx2"/>
                </a:solidFill>
              </a:rPr>
              <a:t>over the reporting company as explained further in FinCEN’s Small Entity Compliance Guide (see Chapter 2.1, “What is substantial control?”). </a:t>
            </a:r>
            <a:r>
              <a:rPr lang="en-US" sz="1600" b="1" dirty="0">
                <a:solidFill>
                  <a:srgbClr val="00B050"/>
                </a:solidFill>
              </a:rPr>
              <a:t>How vague and all encompassing is this concept? How many people “might” fall into this definition? </a:t>
            </a:r>
            <a:r>
              <a:rPr lang="en-US" sz="1600" dirty="0">
                <a:solidFill>
                  <a:schemeClr val="tx2"/>
                </a:solidFill>
              </a:rPr>
              <a:t>[Updated October 3, 2024]</a:t>
            </a:r>
          </a:p>
        </p:txBody>
      </p:sp>
      <p:sp>
        <p:nvSpPr>
          <p:cNvPr id="4" name="Slide Number Placeholder 3">
            <a:extLst>
              <a:ext uri="{FF2B5EF4-FFF2-40B4-BE49-F238E27FC236}">
                <a16:creationId xmlns:a16="http://schemas.microsoft.com/office/drawing/2014/main" id="{7AB76CF7-A489-42BE-E00D-E19345F29AC0}"/>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24</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3326721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144DF5-C936-F047-FBD4-AB119950DD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44FE17-D6E6-7A53-992C-10CE832ABF2D}"/>
              </a:ext>
            </a:extLst>
          </p:cNvPr>
          <p:cNvSpPr>
            <a:spLocks noGrp="1"/>
          </p:cNvSpPr>
          <p:nvPr>
            <p:ph type="title"/>
          </p:nvPr>
        </p:nvSpPr>
        <p:spPr/>
        <p:txBody>
          <a:bodyPr/>
          <a:lstStyle/>
          <a:p>
            <a:r>
              <a:rPr lang="en-US" sz="1800" dirty="0">
                <a:solidFill>
                  <a:schemeClr val="tx2"/>
                </a:solidFill>
                <a:highlight>
                  <a:srgbClr val="FFFF00"/>
                </a:highlight>
              </a:rPr>
              <a:t>D. 18. </a:t>
            </a:r>
            <a:r>
              <a:rPr lang="en-US" sz="1800" dirty="0">
                <a:solidFill>
                  <a:srgbClr val="0070C0"/>
                </a:solidFill>
              </a:rPr>
              <a:t>If one spouse has an ownership interest in a reporting company, is the other spouse also considered a beneficial owner if the reporting company is created or registered in a community property state</a:t>
            </a:r>
            <a:r>
              <a:rPr lang="en-US" sz="1800" dirty="0">
                <a:solidFill>
                  <a:schemeClr val="tx2"/>
                </a:solidFill>
              </a:rPr>
              <a:t>?</a:t>
            </a:r>
            <a:endParaRPr lang="en-US" sz="1800" dirty="0"/>
          </a:p>
        </p:txBody>
      </p:sp>
      <p:sp>
        <p:nvSpPr>
          <p:cNvPr id="3" name="Content Placeholder 2">
            <a:extLst>
              <a:ext uri="{FF2B5EF4-FFF2-40B4-BE49-F238E27FC236}">
                <a16:creationId xmlns:a16="http://schemas.microsoft.com/office/drawing/2014/main" id="{CBDAA072-58A7-5F62-A70F-1B841F979D52}"/>
              </a:ext>
            </a:extLst>
          </p:cNvPr>
          <p:cNvSpPr>
            <a:spLocks noGrp="1"/>
          </p:cNvSpPr>
          <p:nvPr>
            <p:ph idx="1"/>
          </p:nvPr>
        </p:nvSpPr>
        <p:spPr/>
        <p:txBody>
          <a:bodyPr/>
          <a:lstStyle/>
          <a:p>
            <a:r>
              <a:rPr lang="en-US" sz="1600" dirty="0">
                <a:solidFill>
                  <a:schemeClr val="tx2"/>
                </a:solidFill>
              </a:rPr>
              <a:t>Possibly. Whether State community property laws affect a beneficial ownership determination will </a:t>
            </a:r>
            <a:r>
              <a:rPr lang="en-US" sz="1600" b="1" dirty="0">
                <a:solidFill>
                  <a:srgbClr val="0070C0"/>
                </a:solidFill>
              </a:rPr>
              <a:t>depend upon the specific consequences of applying applicable State law</a:t>
            </a:r>
            <a:r>
              <a:rPr lang="en-US" sz="1600" dirty="0">
                <a:solidFill>
                  <a:schemeClr val="tx2"/>
                </a:solidFill>
              </a:rPr>
              <a:t>. </a:t>
            </a:r>
            <a:r>
              <a:rPr lang="en-US" sz="1600" b="1" dirty="0">
                <a:solidFill>
                  <a:srgbClr val="0070C0"/>
                </a:solidFill>
              </a:rPr>
              <a:t>If, applying community property State law, both spouses own or control at least 25 percent of the ownership interests of a reporting company, then both spouses should be reported </a:t>
            </a:r>
            <a:r>
              <a:rPr lang="en-US" sz="1600" dirty="0">
                <a:solidFill>
                  <a:schemeClr val="tx2"/>
                </a:solidFill>
              </a:rPr>
              <a:t>to FinCEN as beneficial owners unless an exception applies.</a:t>
            </a:r>
          </a:p>
          <a:p>
            <a:r>
              <a:rPr lang="en-US" sz="1600" b="1" dirty="0">
                <a:solidFill>
                  <a:srgbClr val="00B050"/>
                </a:solidFill>
              </a:rPr>
              <a:t>Many of the critical issues for CTA reporting decisions depend on state law. Non-lawyers should view any analysis of state law as a red-flag for possible unauthorized practice of law issues. </a:t>
            </a:r>
          </a:p>
          <a:p>
            <a:r>
              <a:rPr lang="en-US" sz="1600" b="1" dirty="0">
                <a:solidFill>
                  <a:srgbClr val="00B050"/>
                </a:solidFill>
              </a:rPr>
              <a:t>The above might require every community spouse to file based on ownership if either community spouse owns 25%+ or perhaps if the 2 community spouses collectively own 25%. Is it worth trying to argue around the broad reading of this to avoid the filing? That would not seem to implicate the community spouse if the other spouse has “substantial control.”</a:t>
            </a:r>
          </a:p>
          <a:p>
            <a:r>
              <a:rPr lang="en-US" sz="1600" dirty="0">
                <a:solidFill>
                  <a:schemeClr val="tx2"/>
                </a:solidFill>
              </a:rPr>
              <a:t>[Issued October 3, 2024]</a:t>
            </a:r>
          </a:p>
        </p:txBody>
      </p:sp>
      <p:sp>
        <p:nvSpPr>
          <p:cNvPr id="4" name="Slide Number Placeholder 3">
            <a:extLst>
              <a:ext uri="{FF2B5EF4-FFF2-40B4-BE49-F238E27FC236}">
                <a16:creationId xmlns:a16="http://schemas.microsoft.com/office/drawing/2014/main" id="{9C09BDFC-5F2B-79AF-4C1C-437BD82B02EE}"/>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25</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3646350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304A7C-7859-BA1E-864A-47F4F4B336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A4B9DA-33EE-A1AB-8C5A-3469D4672E85}"/>
              </a:ext>
            </a:extLst>
          </p:cNvPr>
          <p:cNvSpPr>
            <a:spLocks noGrp="1"/>
          </p:cNvSpPr>
          <p:nvPr>
            <p:ph type="title"/>
          </p:nvPr>
        </p:nvSpPr>
        <p:spPr/>
        <p:txBody>
          <a:bodyPr/>
          <a:lstStyle/>
          <a:p>
            <a:r>
              <a:rPr lang="en-US" sz="2200" dirty="0">
                <a:solidFill>
                  <a:schemeClr val="tx2"/>
                </a:solidFill>
                <a:highlight>
                  <a:srgbClr val="FFFF00"/>
                </a:highlight>
              </a:rPr>
              <a:t>F.5.i. </a:t>
            </a:r>
            <a:r>
              <a:rPr lang="en-US" sz="2200" dirty="0">
                <a:solidFill>
                  <a:schemeClr val="tx2"/>
                </a:solidFill>
              </a:rPr>
              <a:t>What is an example of a “non-expired </a:t>
            </a:r>
            <a:r>
              <a:rPr lang="en-US" sz="2200" dirty="0">
                <a:solidFill>
                  <a:srgbClr val="0070C0"/>
                </a:solidFill>
              </a:rPr>
              <a:t>identification document </a:t>
            </a:r>
            <a:r>
              <a:rPr lang="en-US" sz="2200" dirty="0">
                <a:solidFill>
                  <a:schemeClr val="tx2"/>
                </a:solidFill>
              </a:rPr>
              <a:t>issued by a U.S. State or local government, or Indian Tribe”?</a:t>
            </a:r>
            <a:endParaRPr lang="en-US" sz="2200" dirty="0"/>
          </a:p>
        </p:txBody>
      </p:sp>
      <p:sp>
        <p:nvSpPr>
          <p:cNvPr id="3" name="Content Placeholder 2">
            <a:extLst>
              <a:ext uri="{FF2B5EF4-FFF2-40B4-BE49-F238E27FC236}">
                <a16:creationId xmlns:a16="http://schemas.microsoft.com/office/drawing/2014/main" id="{85F9BE75-AF65-C063-FA84-2ADF91D661EA}"/>
              </a:ext>
            </a:extLst>
          </p:cNvPr>
          <p:cNvSpPr>
            <a:spLocks noGrp="1"/>
          </p:cNvSpPr>
          <p:nvPr>
            <p:ph idx="1"/>
          </p:nvPr>
        </p:nvSpPr>
        <p:spPr/>
        <p:txBody>
          <a:bodyPr/>
          <a:lstStyle/>
          <a:p>
            <a:r>
              <a:rPr lang="en-US" sz="1800" dirty="0">
                <a:solidFill>
                  <a:schemeClr val="tx2"/>
                </a:solidFill>
              </a:rPr>
              <a:t>A “non-expired identification document issued by a U.S. State or local government, or Indian Tribe” is a document issued by such authorities specifically for use as proof of the holder’s identity. Such documents typically, but not always, include a photograph of the holder (see Question F.10). For example, a non-expired identification card issued by a State’s Department of Corrections for the purpose of identifying a currently or previously incarcerated individual is an acceptable identification document. This is distinct from personal documents that serve functions other than use as proof of a holder’s identity, such as recording a birth (a “birth certificate”) or granting the holder access to particular government services (e.g., a “library card”).</a:t>
            </a:r>
          </a:p>
          <a:p>
            <a:r>
              <a:rPr lang="en-US" sz="1800" b="1" dirty="0">
                <a:solidFill>
                  <a:srgbClr val="00B050"/>
                </a:solidFill>
              </a:rPr>
              <a:t>Does this help our understanding of what is required</a:t>
            </a:r>
            <a:r>
              <a:rPr lang="en-US" sz="1800" dirty="0">
                <a:solidFill>
                  <a:schemeClr val="tx2"/>
                </a:solidFill>
              </a:rPr>
              <a:t>?</a:t>
            </a:r>
          </a:p>
          <a:p>
            <a:r>
              <a:rPr lang="en-US" sz="1800" dirty="0">
                <a:solidFill>
                  <a:schemeClr val="tx2"/>
                </a:solidFill>
              </a:rPr>
              <a:t>[Issued October 3, 2024]</a:t>
            </a:r>
          </a:p>
        </p:txBody>
      </p:sp>
      <p:sp>
        <p:nvSpPr>
          <p:cNvPr id="4" name="Slide Number Placeholder 3">
            <a:extLst>
              <a:ext uri="{FF2B5EF4-FFF2-40B4-BE49-F238E27FC236}">
                <a16:creationId xmlns:a16="http://schemas.microsoft.com/office/drawing/2014/main" id="{DF38FFE1-1FF7-B0D3-D351-3CF688CA79BC}"/>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26</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4849881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2ED3D1-2F7E-310E-7682-64242991CC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95E02A-E3F6-80F4-B88F-19C64149857D}"/>
              </a:ext>
            </a:extLst>
          </p:cNvPr>
          <p:cNvSpPr>
            <a:spLocks noGrp="1"/>
          </p:cNvSpPr>
          <p:nvPr>
            <p:ph type="title"/>
          </p:nvPr>
        </p:nvSpPr>
        <p:spPr/>
        <p:txBody>
          <a:bodyPr/>
          <a:lstStyle/>
          <a:p>
            <a:r>
              <a:rPr lang="en-US" dirty="0">
                <a:solidFill>
                  <a:schemeClr val="tx2"/>
                </a:solidFill>
              </a:rPr>
              <a:t>F.5. ii. Is a U.S. passport card an acceptable form of identification?</a:t>
            </a:r>
            <a:endParaRPr lang="en-US" dirty="0"/>
          </a:p>
        </p:txBody>
      </p:sp>
      <p:sp>
        <p:nvSpPr>
          <p:cNvPr id="3" name="Content Placeholder 2">
            <a:extLst>
              <a:ext uri="{FF2B5EF4-FFF2-40B4-BE49-F238E27FC236}">
                <a16:creationId xmlns:a16="http://schemas.microsoft.com/office/drawing/2014/main" id="{E386404C-A685-3992-FE33-322741D94ECC}"/>
              </a:ext>
            </a:extLst>
          </p:cNvPr>
          <p:cNvSpPr>
            <a:spLocks noGrp="1"/>
          </p:cNvSpPr>
          <p:nvPr>
            <p:ph idx="1"/>
          </p:nvPr>
        </p:nvSpPr>
        <p:spPr/>
        <p:txBody>
          <a:bodyPr/>
          <a:lstStyle/>
          <a:p>
            <a:r>
              <a:rPr lang="en-US" dirty="0">
                <a:solidFill>
                  <a:schemeClr val="tx2"/>
                </a:solidFill>
              </a:rPr>
              <a:t>Yes. With respect to Item 3 of the above list, </a:t>
            </a:r>
            <a:r>
              <a:rPr lang="en-US" b="1" dirty="0">
                <a:solidFill>
                  <a:srgbClr val="0070C0"/>
                </a:solidFill>
              </a:rPr>
              <a:t>a U.S. passport card</a:t>
            </a:r>
            <a:r>
              <a:rPr lang="en-US" dirty="0">
                <a:solidFill>
                  <a:schemeClr val="tx2"/>
                </a:solidFill>
              </a:rPr>
              <a:t> is considered a type of passport issued by the U.S. government, and a non-expired U.S. passport card is therefore an </a:t>
            </a:r>
            <a:r>
              <a:rPr lang="en-US" b="1" dirty="0">
                <a:solidFill>
                  <a:srgbClr val="0070C0"/>
                </a:solidFill>
              </a:rPr>
              <a:t>acceptable form of identification</a:t>
            </a:r>
            <a:r>
              <a:rPr lang="en-US" dirty="0">
                <a:solidFill>
                  <a:schemeClr val="tx2"/>
                </a:solidFill>
              </a:rPr>
              <a:t>.</a:t>
            </a:r>
          </a:p>
          <a:p>
            <a:r>
              <a:rPr lang="en-US" b="1" dirty="0">
                <a:solidFill>
                  <a:srgbClr val="00B050"/>
                </a:solidFill>
              </a:rPr>
              <a:t>Did anyone doubt this? Does this help our understanding?</a:t>
            </a:r>
          </a:p>
          <a:p>
            <a:r>
              <a:rPr lang="en-US" dirty="0">
                <a:solidFill>
                  <a:schemeClr val="tx2"/>
                </a:solidFill>
              </a:rPr>
              <a:t>[Issued October 3, 2024]</a:t>
            </a:r>
          </a:p>
          <a:p>
            <a:endParaRPr lang="en-US" dirty="0">
              <a:solidFill>
                <a:schemeClr val="tx2"/>
              </a:solidFill>
            </a:endParaRPr>
          </a:p>
        </p:txBody>
      </p:sp>
      <p:sp>
        <p:nvSpPr>
          <p:cNvPr id="4" name="Slide Number Placeholder 3">
            <a:extLst>
              <a:ext uri="{FF2B5EF4-FFF2-40B4-BE49-F238E27FC236}">
                <a16:creationId xmlns:a16="http://schemas.microsoft.com/office/drawing/2014/main" id="{8BD4546F-FFA7-28B4-5DDD-7D8F66CA98E0}"/>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27</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1328110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8E0946-2983-433B-AC59-4BB54E40A8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4971A2-D373-34FC-6A29-608F5FBE06A8}"/>
              </a:ext>
            </a:extLst>
          </p:cNvPr>
          <p:cNvSpPr>
            <a:spLocks noGrp="1"/>
          </p:cNvSpPr>
          <p:nvPr>
            <p:ph type="title"/>
          </p:nvPr>
        </p:nvSpPr>
        <p:spPr/>
        <p:txBody>
          <a:bodyPr/>
          <a:lstStyle/>
          <a:p>
            <a:r>
              <a:rPr lang="en-US" sz="2600" b="1" kern="100" dirty="0">
                <a:solidFill>
                  <a:schemeClr val="tx2"/>
                </a:solidFill>
                <a:effectLst/>
                <a:highlight>
                  <a:srgbClr val="FFFF00"/>
                </a:highlight>
                <a:latin typeface="Aptos" panose="020B0004020202020204" pitchFamily="34" charset="0"/>
                <a:ea typeface="Aptos" panose="020B0004020202020204" pitchFamily="34" charset="0"/>
                <a:cs typeface="Times New Roman" panose="02020603050405020304" pitchFamily="18" charset="0"/>
              </a:rPr>
              <a:t>F. 12. </a:t>
            </a:r>
            <a:r>
              <a:rPr lang="en-US" sz="2600" b="1"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What address should a reporting company report if it lacks a principal place of business in the United States?</a:t>
            </a:r>
            <a:endParaRPr lang="en-US" sz="2600" dirty="0"/>
          </a:p>
        </p:txBody>
      </p:sp>
      <p:sp>
        <p:nvSpPr>
          <p:cNvPr id="3" name="Content Placeholder 2">
            <a:extLst>
              <a:ext uri="{FF2B5EF4-FFF2-40B4-BE49-F238E27FC236}">
                <a16:creationId xmlns:a16="http://schemas.microsoft.com/office/drawing/2014/main" id="{2B54FB4A-5686-583F-6EE7-428AB8BA25EE}"/>
              </a:ext>
            </a:extLst>
          </p:cNvPr>
          <p:cNvSpPr>
            <a:spLocks noGrp="1"/>
          </p:cNvSpPr>
          <p:nvPr>
            <p:ph idx="1"/>
          </p:nvPr>
        </p:nvSpPr>
        <p:spPr/>
        <p:txBody>
          <a:bodyPr/>
          <a:lstStyle/>
          <a:p>
            <a:pPr marL="0" marR="0">
              <a:lnSpc>
                <a:spcPct val="115000"/>
              </a:lnSpc>
              <a:spcBef>
                <a:spcPts val="0"/>
              </a:spcBef>
              <a:spcAft>
                <a:spcPts val="800"/>
              </a:spcAft>
            </a:pPr>
            <a:r>
              <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If a reporting company does not have a principal place of business in the United States, then the company must report to FinCEN as its address the </a:t>
            </a:r>
            <a:r>
              <a:rPr lang="en-US" sz="18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primary location in the United States where it conducts business</a:t>
            </a:r>
            <a:r>
              <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a:t>
            </a:r>
          </a:p>
          <a:p>
            <a:pPr marL="0" marR="0">
              <a:lnSpc>
                <a:spcPct val="115000"/>
              </a:lnSpc>
              <a:spcBef>
                <a:spcPts val="0"/>
              </a:spcBef>
              <a:spcAft>
                <a:spcPts val="800"/>
              </a:spcAft>
            </a:pPr>
            <a:r>
              <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If a reporting company has no principal place of business in the United States and conducts business at more than one location within the United States, then the reporting company may report as its primary location the address of any of those locations where the reporting company receives important correspondence.</a:t>
            </a:r>
          </a:p>
        </p:txBody>
      </p:sp>
      <p:sp>
        <p:nvSpPr>
          <p:cNvPr id="4" name="Slide Number Placeholder 3">
            <a:extLst>
              <a:ext uri="{FF2B5EF4-FFF2-40B4-BE49-F238E27FC236}">
                <a16:creationId xmlns:a16="http://schemas.microsoft.com/office/drawing/2014/main" id="{9EF23AFC-5F2E-FDF7-AF81-06484E21B723}"/>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28</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3498450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482F8B-00C3-32DF-5D15-27BF66AB49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ADBCB13-E4BD-25A6-E527-4C30E9D919EF}"/>
              </a:ext>
            </a:extLst>
          </p:cNvPr>
          <p:cNvSpPr>
            <a:spLocks noGrp="1"/>
          </p:cNvSpPr>
          <p:nvPr>
            <p:ph type="title"/>
          </p:nvPr>
        </p:nvSpPr>
        <p:spPr/>
        <p:txBody>
          <a:bodyPr/>
          <a:lstStyle/>
          <a:p>
            <a:r>
              <a:rPr lang="en-US" sz="2600" b="1" kern="100" dirty="0">
                <a:solidFill>
                  <a:schemeClr val="tx2"/>
                </a:solidFill>
                <a:effectLst/>
                <a:highlight>
                  <a:srgbClr val="FFFF00"/>
                </a:highlight>
                <a:latin typeface="Aptos" panose="020B0004020202020204" pitchFamily="34" charset="0"/>
                <a:ea typeface="Aptos" panose="020B0004020202020204" pitchFamily="34" charset="0"/>
                <a:cs typeface="Times New Roman" panose="02020603050405020304" pitchFamily="18" charset="0"/>
              </a:rPr>
              <a:t>F. 12. </a:t>
            </a:r>
            <a:r>
              <a:rPr lang="en-US" sz="2600" b="1"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What address should a reporting company report if it lacks a principal place of business in the United States?</a:t>
            </a:r>
            <a:endParaRPr lang="en-US" sz="2600" dirty="0"/>
          </a:p>
        </p:txBody>
      </p:sp>
      <p:sp>
        <p:nvSpPr>
          <p:cNvPr id="3" name="Content Placeholder 2">
            <a:extLst>
              <a:ext uri="{FF2B5EF4-FFF2-40B4-BE49-F238E27FC236}">
                <a16:creationId xmlns:a16="http://schemas.microsoft.com/office/drawing/2014/main" id="{92E9104A-DAB3-7AE7-EAF2-58E3511C816B}"/>
              </a:ext>
            </a:extLst>
          </p:cNvPr>
          <p:cNvSpPr>
            <a:spLocks noGrp="1"/>
          </p:cNvSpPr>
          <p:nvPr>
            <p:ph idx="1"/>
          </p:nvPr>
        </p:nvSpPr>
        <p:spPr/>
        <p:txBody>
          <a:bodyPr/>
          <a:lstStyle/>
          <a:p>
            <a:pPr marL="0" marR="0">
              <a:lnSpc>
                <a:spcPct val="115000"/>
              </a:lnSpc>
              <a:spcBef>
                <a:spcPts val="0"/>
              </a:spcBef>
              <a:spcAft>
                <a:spcPts val="800"/>
              </a:spcAft>
            </a:pPr>
            <a:r>
              <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If a reporting company has no principal place of business in the United States and does not generally conduct business functions at any location in the United States, then its primary location is </a:t>
            </a:r>
            <a:r>
              <a:rPr lang="en-US" sz="18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the address in the United States of the person that the reporting company, under State or other applicable law, has designated to accept service of legal process </a:t>
            </a:r>
            <a:r>
              <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on its behalf. In some jurisdictions, this person is referred to as the reporting company’s registered agent, or the address is referred to as the registered office. Such a reporting company should report this address to FinCEN as its address. FinCEN will understand the use of such an address to mean that: (i) the registered agent or other person at the address designated to accept service of legal process has consented to the use of its address in this capacity, and (ii) the reporting company does not generally conduct business functions at any other location in the United States.</a:t>
            </a:r>
          </a:p>
          <a:p>
            <a:pPr marL="0" marR="0">
              <a:lnSpc>
                <a:spcPct val="115000"/>
              </a:lnSpc>
              <a:spcBef>
                <a:spcPts val="0"/>
              </a:spcBef>
              <a:spcAft>
                <a:spcPts val="800"/>
              </a:spcAft>
            </a:pPr>
            <a:r>
              <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[Updated October 3, 2024]</a:t>
            </a:r>
          </a:p>
        </p:txBody>
      </p:sp>
      <p:sp>
        <p:nvSpPr>
          <p:cNvPr id="4" name="Slide Number Placeholder 3">
            <a:extLst>
              <a:ext uri="{FF2B5EF4-FFF2-40B4-BE49-F238E27FC236}">
                <a16:creationId xmlns:a16="http://schemas.microsoft.com/office/drawing/2014/main" id="{6E674B0E-504B-7131-27D3-42A7B3178099}"/>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29</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363488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BE30A-34CD-0DB4-9AF2-7784AB1CFA79}"/>
              </a:ext>
            </a:extLst>
          </p:cNvPr>
          <p:cNvSpPr>
            <a:spLocks noGrp="1"/>
          </p:cNvSpPr>
          <p:nvPr>
            <p:ph type="title"/>
          </p:nvPr>
        </p:nvSpPr>
        <p:spPr/>
        <p:txBody>
          <a:bodyPr/>
          <a:lstStyle/>
          <a:p>
            <a:r>
              <a:rPr lang="en-US" dirty="0"/>
              <a:t>Color Code</a:t>
            </a:r>
          </a:p>
        </p:txBody>
      </p:sp>
      <p:sp>
        <p:nvSpPr>
          <p:cNvPr id="3" name="Content Placeholder 2">
            <a:extLst>
              <a:ext uri="{FF2B5EF4-FFF2-40B4-BE49-F238E27FC236}">
                <a16:creationId xmlns:a16="http://schemas.microsoft.com/office/drawing/2014/main" id="{9A7E24A4-416E-16DE-1233-DECBCD9F06C4}"/>
              </a:ext>
            </a:extLst>
          </p:cNvPr>
          <p:cNvSpPr>
            <a:spLocks noGrp="1"/>
          </p:cNvSpPr>
          <p:nvPr>
            <p:ph idx="1"/>
          </p:nvPr>
        </p:nvSpPr>
        <p:spPr/>
        <p:txBody>
          <a:bodyPr/>
          <a:lstStyle/>
          <a:p>
            <a:r>
              <a:rPr lang="en-US" dirty="0">
                <a:solidFill>
                  <a:schemeClr val="tx2"/>
                </a:solidFill>
              </a:rPr>
              <a:t>FAQs numbers are highlighted in </a:t>
            </a:r>
            <a:r>
              <a:rPr lang="en-US" dirty="0">
                <a:solidFill>
                  <a:schemeClr val="tx2"/>
                </a:solidFill>
                <a:highlight>
                  <a:srgbClr val="FFFF00"/>
                </a:highlight>
              </a:rPr>
              <a:t>yellow</a:t>
            </a:r>
            <a:r>
              <a:rPr lang="en-US" dirty="0">
                <a:solidFill>
                  <a:schemeClr val="tx2"/>
                </a:solidFill>
              </a:rPr>
              <a:t>.</a:t>
            </a:r>
          </a:p>
          <a:p>
            <a:r>
              <a:rPr lang="en-US" b="1" dirty="0">
                <a:solidFill>
                  <a:srgbClr val="0070C0"/>
                </a:solidFill>
              </a:rPr>
              <a:t>FAQ text is in blue text to facilitate discussion</a:t>
            </a:r>
            <a:r>
              <a:rPr lang="en-US" dirty="0">
                <a:solidFill>
                  <a:schemeClr val="tx2"/>
                </a:solidFill>
              </a:rPr>
              <a:t>.</a:t>
            </a:r>
          </a:p>
          <a:p>
            <a:r>
              <a:rPr lang="en-US" b="1" dirty="0">
                <a:solidFill>
                  <a:srgbClr val="00B050"/>
                </a:solidFill>
              </a:rPr>
              <a:t>Comments on FAQs are green text to differentiate them from the actual text of the FAQs</a:t>
            </a:r>
            <a:r>
              <a:rPr lang="en-US" dirty="0">
                <a:solidFill>
                  <a:schemeClr val="tx2"/>
                </a:solidFill>
              </a:rPr>
              <a:t>.</a:t>
            </a:r>
          </a:p>
        </p:txBody>
      </p:sp>
      <p:sp>
        <p:nvSpPr>
          <p:cNvPr id="4" name="Slide Number Placeholder 3">
            <a:extLst>
              <a:ext uri="{FF2B5EF4-FFF2-40B4-BE49-F238E27FC236}">
                <a16:creationId xmlns:a16="http://schemas.microsoft.com/office/drawing/2014/main" id="{4B8F34BC-9C76-C478-6A0C-7D543B45C354}"/>
              </a:ext>
            </a:extLst>
          </p:cNvPr>
          <p:cNvSpPr>
            <a:spLocks noGrp="1"/>
          </p:cNvSpPr>
          <p:nvPr>
            <p:ph type="sldNum" sz="quarter" idx="12"/>
          </p:nvPr>
        </p:nvSpPr>
        <p:spPr/>
        <p:txBody>
          <a:bodyPr/>
          <a:lstStyle/>
          <a:p>
            <a:pPr>
              <a:defRPr/>
            </a:pPr>
            <a:fld id="{5BDBC964-145E-46F2-873C-964447E6BE34}" type="slidenum">
              <a:rPr lang="en-US" altLang="en-US" smtClean="0"/>
              <a:pPr>
                <a:defRPr/>
              </a:pPr>
              <a:t>3</a:t>
            </a:fld>
            <a:endParaRPr lang="en-US" altLang="en-US"/>
          </a:p>
        </p:txBody>
      </p:sp>
    </p:spTree>
    <p:extLst>
      <p:ext uri="{BB962C8B-B14F-4D97-AF65-F5344CB8AC3E}">
        <p14:creationId xmlns:p14="http://schemas.microsoft.com/office/powerpoint/2010/main" val="2715404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B6D8F0-7EDA-F93C-B2D9-3F91092B39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E71162-5CCF-89A2-81D1-F902A046EB12}"/>
              </a:ext>
            </a:extLst>
          </p:cNvPr>
          <p:cNvSpPr>
            <a:spLocks noGrp="1"/>
          </p:cNvSpPr>
          <p:nvPr>
            <p:ph type="title"/>
          </p:nvPr>
        </p:nvSpPr>
        <p:spPr/>
        <p:txBody>
          <a:bodyPr/>
          <a:lstStyle/>
          <a:p>
            <a:r>
              <a:rPr lang="en-US" sz="1800" b="1" kern="100" dirty="0">
                <a:solidFill>
                  <a:schemeClr val="tx2"/>
                </a:solidFill>
                <a:effectLst/>
                <a:highlight>
                  <a:srgbClr val="FFFF00"/>
                </a:highlight>
                <a:latin typeface="Aptos" panose="020B0004020202020204" pitchFamily="34" charset="0"/>
                <a:ea typeface="Aptos" panose="020B0004020202020204" pitchFamily="34" charset="0"/>
                <a:cs typeface="Times New Roman" panose="02020603050405020304" pitchFamily="18" charset="0"/>
              </a:rPr>
              <a:t>F. 14. </a:t>
            </a:r>
            <a:r>
              <a:rPr lang="en-US" sz="1800" b="1"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Are reporting companies required to report the addresses of beneficial owners or company applicants that participate in an Address Confidentiality Program (ACP)?</a:t>
            </a:r>
            <a:endParaRPr lang="en-US" sz="1800" dirty="0"/>
          </a:p>
        </p:txBody>
      </p:sp>
      <p:sp>
        <p:nvSpPr>
          <p:cNvPr id="3" name="Content Placeholder 2">
            <a:extLst>
              <a:ext uri="{FF2B5EF4-FFF2-40B4-BE49-F238E27FC236}">
                <a16:creationId xmlns:a16="http://schemas.microsoft.com/office/drawing/2014/main" id="{7D23FB79-B512-A82D-7AE2-6E173C05E2A7}"/>
              </a:ext>
            </a:extLst>
          </p:cNvPr>
          <p:cNvSpPr>
            <a:spLocks noGrp="1"/>
          </p:cNvSpPr>
          <p:nvPr>
            <p:ph idx="1"/>
          </p:nvPr>
        </p:nvSpPr>
        <p:spPr/>
        <p:txBody>
          <a:bodyPr/>
          <a:lstStyle/>
          <a:p>
            <a:pPr marL="0" marR="0">
              <a:lnSpc>
                <a:spcPct val="115000"/>
              </a:lnSpc>
              <a:spcBef>
                <a:spcPts val="0"/>
              </a:spcBef>
              <a:spcAft>
                <a:spcPts val="800"/>
              </a:spcAft>
            </a:pPr>
            <a:r>
              <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FinCEN is mindful of the critical privacy interests protected by ACPs. Reporting companies that are required to report a beneficial owner or company applicant registered with a State’s ACP should report to FinCEN the ACP address that the State provided to the individual. As a best practice, individuals registered with a State ACP may consider retaining documentation to demonstrate that they participate in an ACP.</a:t>
            </a:r>
          </a:p>
          <a:p>
            <a:pPr marL="0" marR="0">
              <a:lnSpc>
                <a:spcPct val="115000"/>
              </a:lnSpc>
              <a:spcBef>
                <a:spcPts val="0"/>
              </a:spcBef>
              <a:spcAft>
                <a:spcPts val="800"/>
              </a:spcAft>
            </a:pPr>
            <a:r>
              <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[Issued October 3, 2024]</a:t>
            </a:r>
          </a:p>
          <a:p>
            <a:endParaRPr lang="en-US" dirty="0">
              <a:solidFill>
                <a:schemeClr val="tx2"/>
              </a:solidFill>
            </a:endParaRPr>
          </a:p>
        </p:txBody>
      </p:sp>
      <p:sp>
        <p:nvSpPr>
          <p:cNvPr id="4" name="Slide Number Placeholder 3">
            <a:extLst>
              <a:ext uri="{FF2B5EF4-FFF2-40B4-BE49-F238E27FC236}">
                <a16:creationId xmlns:a16="http://schemas.microsoft.com/office/drawing/2014/main" id="{A20E1FDF-B6D1-1259-5F3A-0764D2CB66C6}"/>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30</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9863690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223633-6CC3-E50E-26F3-BF978A09AB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AB2A22-3D26-4D71-40F0-85C97D3BDB3C}"/>
              </a:ext>
            </a:extLst>
          </p:cNvPr>
          <p:cNvSpPr>
            <a:spLocks noGrp="1"/>
          </p:cNvSpPr>
          <p:nvPr>
            <p:ph type="title"/>
          </p:nvPr>
        </p:nvSpPr>
        <p:spPr/>
        <p:txBody>
          <a:bodyPr/>
          <a:lstStyle/>
          <a:p>
            <a:r>
              <a:rPr lang="en-US" sz="1600" b="1" kern="100" dirty="0">
                <a:solidFill>
                  <a:schemeClr val="tx2"/>
                </a:solidFill>
                <a:effectLst/>
                <a:highlight>
                  <a:srgbClr val="FFFF00"/>
                </a:highlight>
                <a:latin typeface="Aptos" panose="020B0004020202020204" pitchFamily="34" charset="0"/>
                <a:ea typeface="Aptos" panose="020B0004020202020204" pitchFamily="34" charset="0"/>
                <a:cs typeface="Times New Roman" panose="02020603050405020304" pitchFamily="18" charset="0"/>
              </a:rPr>
              <a:t>F. 15. </a:t>
            </a:r>
            <a:r>
              <a:rPr lang="en-US" sz="1600" b="1"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For each beneficial owner or company applicant a company is required to report, the company must provide an identifying number from an acceptable identification document as well as an image of the identification document used to obtain this identifying number. </a:t>
            </a:r>
            <a:r>
              <a:rPr lang="en-US" sz="16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Does the name on an individual’s acceptable identification document need to match the individual’s current full legal name</a:t>
            </a:r>
            <a:r>
              <a:rPr lang="en-US" sz="1600" b="1"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a:t>
            </a:r>
            <a:endParaRPr lang="en-US" sz="1600" dirty="0"/>
          </a:p>
        </p:txBody>
      </p:sp>
      <p:sp>
        <p:nvSpPr>
          <p:cNvPr id="3" name="Content Placeholder 2">
            <a:extLst>
              <a:ext uri="{FF2B5EF4-FFF2-40B4-BE49-F238E27FC236}">
                <a16:creationId xmlns:a16="http://schemas.microsoft.com/office/drawing/2014/main" id="{82857935-9D06-19B8-4940-907388FE080B}"/>
              </a:ext>
            </a:extLst>
          </p:cNvPr>
          <p:cNvSpPr>
            <a:spLocks noGrp="1"/>
          </p:cNvSpPr>
          <p:nvPr>
            <p:ph idx="1"/>
          </p:nvPr>
        </p:nvSpPr>
        <p:spPr/>
        <p:txBody>
          <a:bodyPr/>
          <a:lstStyle/>
          <a:p>
            <a:pPr marL="0" marR="0">
              <a:lnSpc>
                <a:spcPct val="115000"/>
              </a:lnSpc>
              <a:spcBef>
                <a:spcPts val="0"/>
              </a:spcBef>
              <a:spcAft>
                <a:spcPts val="0"/>
              </a:spcAft>
            </a:pPr>
            <a:r>
              <a:rPr lang="en-US" sz="16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No</a:t>
            </a:r>
            <a:r>
              <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 If the name on the identification document of a beneficial owner or company applicant does not match their current full legal name </a:t>
            </a:r>
            <a:r>
              <a:rPr lang="en-US" sz="16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due to a recent legal name change, the individual’s current full legal name should be reported to FinCEN. The individual may report an acceptable identifying document that does not include the updated full legal name</a:t>
            </a:r>
            <a:r>
              <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 This also applies when an individual is requesting a FinCEN identifier.</a:t>
            </a:r>
          </a:p>
          <a:p>
            <a:pPr marL="0" marR="0">
              <a:lnSpc>
                <a:spcPct val="115000"/>
              </a:lnSpc>
              <a:spcBef>
                <a:spcPts val="0"/>
              </a:spcBef>
              <a:spcAft>
                <a:spcPts val="0"/>
              </a:spcAft>
            </a:pPr>
            <a:r>
              <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If the requester obtains a new driver’s license or other acceptable identifying document that includes a changed name, address, or identifying number, the requester should </a:t>
            </a:r>
            <a:r>
              <a:rPr lang="en-US" sz="16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update the information already provided to FinCEN</a:t>
            </a:r>
            <a:r>
              <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 either by filing an updated beneficial ownership information report or updating the previously filed FinCEN identifier information, including by submitting an image of the new identification document.</a:t>
            </a:r>
          </a:p>
          <a:p>
            <a:pPr marL="0" marR="0">
              <a:lnSpc>
                <a:spcPct val="115000"/>
              </a:lnSpc>
              <a:spcBef>
                <a:spcPts val="0"/>
              </a:spcBef>
              <a:spcAft>
                <a:spcPts val="0"/>
              </a:spcAft>
            </a:pPr>
            <a:r>
              <a:rPr lang="en-US" sz="1600" i="1"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See Question F.5 “What are acceptable forms of identification that will meet the reporting requirement?” for a list of the acceptable forms of identification</a:t>
            </a:r>
            <a:endPar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[Issued October 3, 2024]</a:t>
            </a:r>
          </a:p>
        </p:txBody>
      </p:sp>
      <p:sp>
        <p:nvSpPr>
          <p:cNvPr id="4" name="Slide Number Placeholder 3">
            <a:extLst>
              <a:ext uri="{FF2B5EF4-FFF2-40B4-BE49-F238E27FC236}">
                <a16:creationId xmlns:a16="http://schemas.microsoft.com/office/drawing/2014/main" id="{6E87AD14-3AEB-055C-A661-923F986F763A}"/>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31</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896288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5D7AEE-8D89-4CC4-D5B9-5BDB7C39C2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7D2FAA-A256-B26D-0F65-D0BF4250E783}"/>
              </a:ext>
            </a:extLst>
          </p:cNvPr>
          <p:cNvSpPr>
            <a:spLocks noGrp="1"/>
          </p:cNvSpPr>
          <p:nvPr>
            <p:ph type="title"/>
          </p:nvPr>
        </p:nvSpPr>
        <p:spPr/>
        <p:txBody>
          <a:bodyPr/>
          <a:lstStyle/>
          <a:p>
            <a:r>
              <a:rPr lang="en-US" sz="2000" dirty="0">
                <a:solidFill>
                  <a:schemeClr val="tx2"/>
                </a:solidFill>
                <a:highlight>
                  <a:srgbClr val="FFFF00"/>
                </a:highlight>
              </a:rPr>
              <a:t>L.3.i. </a:t>
            </a:r>
            <a:r>
              <a:rPr lang="en-US" sz="2000" b="1"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If a reporting company’s ownership interests are controlled or wholly owned, directly or indirectly, by more than one exempt entity, do the entities need to be affiliated to qualify for the subsidiary exemption?</a:t>
            </a:r>
            <a:endParaRPr lang="en-US" sz="2000" dirty="0"/>
          </a:p>
        </p:txBody>
      </p:sp>
      <p:sp>
        <p:nvSpPr>
          <p:cNvPr id="3" name="Content Placeholder 2">
            <a:extLst>
              <a:ext uri="{FF2B5EF4-FFF2-40B4-BE49-F238E27FC236}">
                <a16:creationId xmlns:a16="http://schemas.microsoft.com/office/drawing/2014/main" id="{673D0E14-A760-B5DA-0540-855731E655E5}"/>
              </a:ext>
            </a:extLst>
          </p:cNvPr>
          <p:cNvSpPr>
            <a:spLocks noGrp="1"/>
          </p:cNvSpPr>
          <p:nvPr>
            <p:ph idx="1"/>
          </p:nvPr>
        </p:nvSpPr>
        <p:spPr/>
        <p:txBody>
          <a:bodyPr/>
          <a:lstStyle/>
          <a:p>
            <a:pPr marL="342900" marR="0" lvl="0" indent="-342900">
              <a:lnSpc>
                <a:spcPct val="115000"/>
              </a:lnSpc>
              <a:spcBef>
                <a:spcPts val="0"/>
              </a:spcBef>
              <a:spcAft>
                <a:spcPts val="800"/>
              </a:spcAft>
              <a:buFont typeface="+mj-lt"/>
              <a:buAutoNum type="romanLcPeriod"/>
              <a:tabLst>
                <a:tab pos="457200" algn="l"/>
              </a:tabLst>
            </a:pPr>
            <a:r>
              <a:rPr lang="en-US" sz="18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No. If a reporting company’s ownership interests are controlled or wholly owned by more than one exempt entity, the reporting company may still qualify for the subsidiary exemption if the entities are unaffiliated; however, every controlling or owning entity must itself be an exempt entity in order for the reporting company to qualify for the subsidiary exemption</a:t>
            </a:r>
            <a:r>
              <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a:t>
            </a:r>
          </a:p>
          <a:p>
            <a:pPr marL="0" marR="0">
              <a:lnSpc>
                <a:spcPct val="115000"/>
              </a:lnSpc>
              <a:spcBef>
                <a:spcPts val="0"/>
              </a:spcBef>
              <a:spcAft>
                <a:spcPts val="800"/>
              </a:spcAft>
            </a:pPr>
            <a:r>
              <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[Issued October 3, 2024]</a:t>
            </a:r>
          </a:p>
          <a:p>
            <a:endParaRPr lang="en-US" dirty="0">
              <a:solidFill>
                <a:schemeClr val="tx2"/>
              </a:solidFill>
            </a:endParaRPr>
          </a:p>
        </p:txBody>
      </p:sp>
      <p:sp>
        <p:nvSpPr>
          <p:cNvPr id="4" name="Slide Number Placeholder 3">
            <a:extLst>
              <a:ext uri="{FF2B5EF4-FFF2-40B4-BE49-F238E27FC236}">
                <a16:creationId xmlns:a16="http://schemas.microsoft.com/office/drawing/2014/main" id="{7B8FBC28-4F15-9917-9805-9403C2D9102E}"/>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32</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5740906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80E63F-C91F-0D04-CE6E-B90593A6CE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4B7553-ADB4-10DF-54EC-1C906F8C08BF}"/>
              </a:ext>
            </a:extLst>
          </p:cNvPr>
          <p:cNvSpPr>
            <a:spLocks noGrp="1"/>
          </p:cNvSpPr>
          <p:nvPr>
            <p:ph type="title"/>
          </p:nvPr>
        </p:nvSpPr>
        <p:spPr/>
        <p:txBody>
          <a:bodyPr/>
          <a:lstStyle/>
          <a:p>
            <a:r>
              <a:rPr lang="en-US" sz="1600" b="1" kern="100" dirty="0">
                <a:solidFill>
                  <a:schemeClr val="tx2"/>
                </a:solidFill>
                <a:effectLst/>
                <a:highlight>
                  <a:srgbClr val="FFFF00"/>
                </a:highlight>
                <a:latin typeface="Aptos" panose="020B0004020202020204" pitchFamily="34" charset="0"/>
                <a:ea typeface="Aptos" panose="020B0004020202020204" pitchFamily="34" charset="0"/>
                <a:cs typeface="Times New Roman" panose="02020603050405020304" pitchFamily="18" charset="0"/>
              </a:rPr>
              <a:t>L. 6. </a:t>
            </a:r>
            <a:r>
              <a:rPr lang="en-US" sz="16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Does a subsidiary whose ownership interests are partially controlled by an exempt entity and partially controlled by a non-exempt entity qualify for the subsidiary exemption</a:t>
            </a:r>
            <a:r>
              <a:rPr lang="en-US" sz="1600" b="1"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a:t>
            </a:r>
            <a:endParaRPr lang="en-US" sz="1600" dirty="0"/>
          </a:p>
        </p:txBody>
      </p:sp>
      <p:sp>
        <p:nvSpPr>
          <p:cNvPr id="3" name="Content Placeholder 2">
            <a:extLst>
              <a:ext uri="{FF2B5EF4-FFF2-40B4-BE49-F238E27FC236}">
                <a16:creationId xmlns:a16="http://schemas.microsoft.com/office/drawing/2014/main" id="{66A2347A-A835-16E8-F46B-8B8AE296A9EA}"/>
              </a:ext>
            </a:extLst>
          </p:cNvPr>
          <p:cNvSpPr>
            <a:spLocks noGrp="1"/>
          </p:cNvSpPr>
          <p:nvPr>
            <p:ph idx="1"/>
          </p:nvPr>
        </p:nvSpPr>
        <p:spPr/>
        <p:txBody>
          <a:bodyPr/>
          <a:lstStyle/>
          <a:p>
            <a:pPr marL="0" marR="0">
              <a:lnSpc>
                <a:spcPct val="115000"/>
              </a:lnSpc>
              <a:spcBef>
                <a:spcPts val="0"/>
              </a:spcBef>
              <a:spcAft>
                <a:spcPts val="800"/>
              </a:spcAft>
            </a:pPr>
            <a:r>
              <a:rPr lang="en-US" sz="16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No</a:t>
            </a:r>
            <a:r>
              <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 If an exempt entity controls some but not all of the ownership interests of the subsidiary and any of remaining interests are controlled by a non-exempt entity or by an individual, the subsidiary does not qualify for the subsidiary exemption. To qualify, a subsidiary’s ownership interests must be fully, 100 percent owned or controlled by one or more entities from the list of exempt entities identified in Question L.3. In cases involving more than one exempt parent entity, the subsidiary exemption applies even if the subsidiary’s parent entities are exempt from the BOI reporting requirements for different reasons (e.g., one parent is an exempt large operating company and the other is an exempt public utility) so long as all of the subsidiary’s ownership interests are owned or controlled by listed exempt entities.</a:t>
            </a:r>
          </a:p>
          <a:p>
            <a:pPr marL="0" marR="0">
              <a:lnSpc>
                <a:spcPct val="115000"/>
              </a:lnSpc>
              <a:spcBef>
                <a:spcPts val="0"/>
              </a:spcBef>
              <a:spcAft>
                <a:spcPts val="800"/>
              </a:spcAft>
            </a:pPr>
            <a:r>
              <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In this context, control of ownership interests means that the exempt entity or entities entirely control all of the ownership interests in the reporting company, in the same way that an exempt entity or entities must wholly own all of a subsidiary’s ownership interests for the exemption to apply.</a:t>
            </a:r>
          </a:p>
          <a:p>
            <a:pPr marL="0" marR="0">
              <a:lnSpc>
                <a:spcPct val="115000"/>
              </a:lnSpc>
              <a:spcBef>
                <a:spcPts val="0"/>
              </a:spcBef>
              <a:spcAft>
                <a:spcPts val="800"/>
              </a:spcAft>
            </a:pPr>
            <a:r>
              <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[Updated October 3, 2024]</a:t>
            </a:r>
          </a:p>
        </p:txBody>
      </p:sp>
      <p:sp>
        <p:nvSpPr>
          <p:cNvPr id="4" name="Slide Number Placeholder 3">
            <a:extLst>
              <a:ext uri="{FF2B5EF4-FFF2-40B4-BE49-F238E27FC236}">
                <a16:creationId xmlns:a16="http://schemas.microsoft.com/office/drawing/2014/main" id="{F3322970-BE29-D0FE-5C1C-404366F1EB91}"/>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33</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4208271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9E0ED9-47D4-5E09-BF96-0B942F451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56FC53-4E89-9926-09D9-3C4DA1E191D8}"/>
              </a:ext>
            </a:extLst>
          </p:cNvPr>
          <p:cNvSpPr>
            <a:spLocks noGrp="1"/>
          </p:cNvSpPr>
          <p:nvPr>
            <p:ph type="title"/>
          </p:nvPr>
        </p:nvSpPr>
        <p:spPr/>
        <p:txBody>
          <a:bodyPr/>
          <a:lstStyle/>
          <a:p>
            <a:r>
              <a:rPr lang="en-US" sz="2200" b="1" kern="100" dirty="0">
                <a:solidFill>
                  <a:schemeClr val="tx2"/>
                </a:solidFill>
                <a:effectLst/>
                <a:highlight>
                  <a:srgbClr val="FFFF00"/>
                </a:highlight>
                <a:latin typeface="Aptos" panose="020B0004020202020204" pitchFamily="34" charset="0"/>
                <a:ea typeface="Aptos" panose="020B0004020202020204" pitchFamily="34" charset="0"/>
                <a:cs typeface="Times New Roman" panose="02020603050405020304" pitchFamily="18" charset="0"/>
              </a:rPr>
              <a:t>L. 10. </a:t>
            </a:r>
            <a:r>
              <a:rPr lang="en-US" sz="2200" b="1"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Would a reporting company qualify for the pooled investment vehicle (PIV) exemption (Exemption # 18) if it is operated or advised by an exempt reporting adviser (ERA)?</a:t>
            </a:r>
            <a:endParaRPr lang="en-US" sz="2200" dirty="0"/>
          </a:p>
        </p:txBody>
      </p:sp>
      <p:sp>
        <p:nvSpPr>
          <p:cNvPr id="3" name="Content Placeholder 2">
            <a:extLst>
              <a:ext uri="{FF2B5EF4-FFF2-40B4-BE49-F238E27FC236}">
                <a16:creationId xmlns:a16="http://schemas.microsoft.com/office/drawing/2014/main" id="{C3B94171-5A7B-6DE8-D584-2C48A2497E0D}"/>
              </a:ext>
            </a:extLst>
          </p:cNvPr>
          <p:cNvSpPr>
            <a:spLocks noGrp="1"/>
          </p:cNvSpPr>
          <p:nvPr>
            <p:ph idx="1"/>
          </p:nvPr>
        </p:nvSpPr>
        <p:spPr/>
        <p:txBody>
          <a:bodyPr/>
          <a:lstStyle/>
          <a:p>
            <a:pPr marL="0" marR="0">
              <a:lnSpc>
                <a:spcPct val="115000"/>
              </a:lnSpc>
              <a:spcBef>
                <a:spcPts val="0"/>
              </a:spcBef>
              <a:spcAft>
                <a:spcPts val="800"/>
              </a:spcAft>
            </a:pPr>
            <a:r>
              <a:rPr lang="en-US" sz="14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The pooled investment vehicle (PIV) exemption from the beneficial ownership information reporting requirements only applies to PIVs operated or advised by certain types of entities.</a:t>
            </a:r>
          </a:p>
          <a:p>
            <a:pPr marL="0" marR="0">
              <a:lnSpc>
                <a:spcPct val="115000"/>
              </a:lnSpc>
              <a:spcBef>
                <a:spcPts val="0"/>
              </a:spcBef>
              <a:spcAft>
                <a:spcPts val="800"/>
              </a:spcAft>
            </a:pPr>
            <a:r>
              <a:rPr lang="en-US" sz="14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One of these types of entities is an investment adviser registered with the Securities and Exchange Commission (SEC) under the Investment Company Act of 1940 or the Investment Advisers Act of 1940. Thus, an adviser, including an exempt reporting adviser (ERA), that is not registered with SEC would not qualify as this type of entity.</a:t>
            </a:r>
          </a:p>
          <a:p>
            <a:pPr marL="0" marR="0">
              <a:lnSpc>
                <a:spcPct val="115000"/>
              </a:lnSpc>
              <a:spcBef>
                <a:spcPts val="0"/>
              </a:spcBef>
              <a:spcAft>
                <a:spcPts val="800"/>
              </a:spcAft>
            </a:pPr>
            <a:r>
              <a:rPr lang="en-US" sz="14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A PIV is also exempt, however, if it is operated or advised by a “venture capital fund adviser,” i.e., an entity that is both described in section 203(l) of the Investment Advisers Act of 1940 (15 U.S.C. 80b-3(l)) and has filed Item 10, Schedule A, and Schedule B of Part 1A of Form ADV (or any successor thereto) with the SEC. PIVs operated by ERAs meeting these “venture capital fund adviser” criteria are exempt from the beneficial ownership information (BOI) reporting requirements. PIVs operated by ERAs that rely on another exemption from registration with the SEC under the Investment Advisers Act are not thereby exempt from the BOI reporting requirements.</a:t>
            </a:r>
          </a:p>
          <a:p>
            <a:pPr marL="0" marR="0">
              <a:lnSpc>
                <a:spcPct val="115000"/>
              </a:lnSpc>
              <a:spcBef>
                <a:spcPts val="0"/>
              </a:spcBef>
              <a:spcAft>
                <a:spcPts val="800"/>
              </a:spcAft>
            </a:pPr>
            <a:r>
              <a:rPr lang="en-US" sz="14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[Issued October 3, 2024]</a:t>
            </a:r>
          </a:p>
        </p:txBody>
      </p:sp>
      <p:sp>
        <p:nvSpPr>
          <p:cNvPr id="4" name="Slide Number Placeholder 3">
            <a:extLst>
              <a:ext uri="{FF2B5EF4-FFF2-40B4-BE49-F238E27FC236}">
                <a16:creationId xmlns:a16="http://schemas.microsoft.com/office/drawing/2014/main" id="{8AB05E06-6850-773D-355A-45A7675290D9}"/>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34</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8732910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49C44-54C6-246C-FE4A-EB314C42A9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F2F0CC-2DDD-24A2-221B-438964F88F66}"/>
              </a:ext>
            </a:extLst>
          </p:cNvPr>
          <p:cNvSpPr>
            <a:spLocks noGrp="1"/>
          </p:cNvSpPr>
          <p:nvPr>
            <p:ph type="title"/>
          </p:nvPr>
        </p:nvSpPr>
        <p:spPr/>
        <p:txBody>
          <a:bodyPr/>
          <a:lstStyle/>
          <a:p>
            <a:r>
              <a:rPr lang="en-US" sz="2600" b="1" kern="100" dirty="0">
                <a:solidFill>
                  <a:schemeClr val="tx2"/>
                </a:solidFill>
                <a:effectLst/>
                <a:highlight>
                  <a:srgbClr val="FFFF00"/>
                </a:highlight>
                <a:latin typeface="Aptos" panose="020B0004020202020204" pitchFamily="34" charset="0"/>
                <a:ea typeface="Aptos" panose="020B0004020202020204" pitchFamily="34" charset="0"/>
                <a:cs typeface="Times New Roman" panose="02020603050405020304" pitchFamily="18" charset="0"/>
              </a:rPr>
              <a:t>L. 11. </a:t>
            </a:r>
            <a:r>
              <a:rPr lang="en-US" sz="2600" b="1"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Does a reporting company qualify for the large operating company exemption if it is run from a personal residence?</a:t>
            </a:r>
            <a:endParaRPr lang="en-US" sz="2600" dirty="0"/>
          </a:p>
        </p:txBody>
      </p:sp>
      <p:sp>
        <p:nvSpPr>
          <p:cNvPr id="3" name="Content Placeholder 2">
            <a:extLst>
              <a:ext uri="{FF2B5EF4-FFF2-40B4-BE49-F238E27FC236}">
                <a16:creationId xmlns:a16="http://schemas.microsoft.com/office/drawing/2014/main" id="{10AFA31F-321E-35D9-105E-4A4CCFDF2ED7}"/>
              </a:ext>
            </a:extLst>
          </p:cNvPr>
          <p:cNvSpPr>
            <a:spLocks noGrp="1"/>
          </p:cNvSpPr>
          <p:nvPr>
            <p:ph idx="1"/>
          </p:nvPr>
        </p:nvSpPr>
        <p:spPr/>
        <p:txBody>
          <a:bodyPr/>
          <a:lstStyle/>
          <a:p>
            <a:pPr marL="0" marR="0">
              <a:lnSpc>
                <a:spcPct val="115000"/>
              </a:lnSpc>
              <a:spcBef>
                <a:spcPts val="0"/>
              </a:spcBef>
              <a:spcAft>
                <a:spcPts val="800"/>
              </a:spcAft>
            </a:pPr>
            <a:r>
              <a:rPr lang="en-US" sz="15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It depends. </a:t>
            </a:r>
            <a:r>
              <a:rPr lang="en-US" sz="15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To qualify for the large operating company exemption, an entity must </a:t>
            </a:r>
            <a:r>
              <a:rPr lang="en-US" sz="15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[1] </a:t>
            </a:r>
            <a:r>
              <a:rPr lang="en-US" sz="15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have more than 20 full time employees in the United States, </a:t>
            </a:r>
            <a:r>
              <a:rPr lang="en-US" sz="15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[2] </a:t>
            </a:r>
            <a:r>
              <a:rPr lang="en-US" sz="15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must have filed a Federal income tax or information return in the United States in the previous year demonstrating more than $5,000,000 in gross receipts or sales</a:t>
            </a:r>
            <a:r>
              <a:rPr lang="en-US" sz="15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 </a:t>
            </a:r>
            <a:r>
              <a:rPr lang="en-US" sz="15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and </a:t>
            </a:r>
            <a:r>
              <a:rPr lang="en-US" sz="15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[3] </a:t>
            </a:r>
            <a:r>
              <a:rPr lang="en-US" sz="15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must have an operating presence at a physical office in the United States</a:t>
            </a:r>
            <a:r>
              <a:rPr lang="en-US" sz="15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a:t>
            </a:r>
          </a:p>
          <a:p>
            <a:pPr marL="0" marR="0">
              <a:lnSpc>
                <a:spcPct val="115000"/>
              </a:lnSpc>
              <a:spcBef>
                <a:spcPts val="0"/>
              </a:spcBef>
              <a:spcAft>
                <a:spcPts val="800"/>
              </a:spcAft>
            </a:pPr>
            <a:r>
              <a:rPr lang="en-US" sz="15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The term “operating presence at a physical office within the United States” means that an entity regularly conducts its business at a physical location in the United States </a:t>
            </a:r>
            <a:r>
              <a:rPr lang="en-US" sz="15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that the entity owns or leases </a:t>
            </a:r>
            <a:r>
              <a:rPr lang="en-US" sz="15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and that is physically distinct from the place of business of any other unaffiliated entity. The definition does not preclude residences from being such a physical office. However, the </a:t>
            </a:r>
            <a:r>
              <a:rPr lang="en-US" sz="15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entity that qualifies for the relevant exemption must itself lease (or own) the physical location, regularly conduct business at that location, and the location must be physically distinct from the place of business of any other unaffiliated entity</a:t>
            </a:r>
            <a:r>
              <a:rPr lang="en-US" sz="15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 Thus, if the company is run from a personal residence, the company must itself actually rent or own the space in the personal residence that it uses to qualify for the large operating company exemption.</a:t>
            </a:r>
          </a:p>
          <a:p>
            <a:pPr marL="0" marR="0">
              <a:lnSpc>
                <a:spcPct val="115000"/>
              </a:lnSpc>
              <a:spcBef>
                <a:spcPts val="0"/>
              </a:spcBef>
              <a:spcAft>
                <a:spcPts val="800"/>
              </a:spcAft>
            </a:pPr>
            <a:r>
              <a:rPr lang="en-US" sz="15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[Issued October 3, 2024]</a:t>
            </a:r>
          </a:p>
        </p:txBody>
      </p:sp>
      <p:sp>
        <p:nvSpPr>
          <p:cNvPr id="4" name="Slide Number Placeholder 3">
            <a:extLst>
              <a:ext uri="{FF2B5EF4-FFF2-40B4-BE49-F238E27FC236}">
                <a16:creationId xmlns:a16="http://schemas.microsoft.com/office/drawing/2014/main" id="{F3D4D463-A23E-E7DA-5D4C-2CE35F5A5775}"/>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35</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8558008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E3390-6563-B029-40DA-EEA4BE2F6857}"/>
              </a:ext>
            </a:extLst>
          </p:cNvPr>
          <p:cNvSpPr>
            <a:spLocks noGrp="1"/>
          </p:cNvSpPr>
          <p:nvPr>
            <p:ph type="title"/>
          </p:nvPr>
        </p:nvSpPr>
        <p:spPr/>
        <p:txBody>
          <a:bodyPr/>
          <a:lstStyle/>
          <a:p>
            <a:r>
              <a:rPr lang="en-US" sz="3600" b="1"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M. 2. How can I use a FinCEN identifier?</a:t>
            </a:r>
            <a:endParaRPr lang="en-US" dirty="0"/>
          </a:p>
        </p:txBody>
      </p:sp>
      <p:sp>
        <p:nvSpPr>
          <p:cNvPr id="3" name="Content Placeholder 2">
            <a:extLst>
              <a:ext uri="{FF2B5EF4-FFF2-40B4-BE49-F238E27FC236}">
                <a16:creationId xmlns:a16="http://schemas.microsoft.com/office/drawing/2014/main" id="{5929998C-B13D-E568-320E-AB92F2F6B516}"/>
              </a:ext>
            </a:extLst>
          </p:cNvPr>
          <p:cNvSpPr>
            <a:spLocks noGrp="1"/>
          </p:cNvSpPr>
          <p:nvPr>
            <p:ph idx="1"/>
          </p:nvPr>
        </p:nvSpPr>
        <p:spPr/>
        <p:txBody>
          <a:bodyPr/>
          <a:lstStyle/>
          <a:p>
            <a:pPr marL="0" marR="0">
              <a:lnSpc>
                <a:spcPct val="115000"/>
              </a:lnSpc>
              <a:spcBef>
                <a:spcPts val="0"/>
              </a:spcBef>
              <a:spcAft>
                <a:spcPts val="800"/>
              </a:spcAft>
            </a:pPr>
            <a:r>
              <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When a beneficial owner or company applicant has obtained a FinCEN identifier, </a:t>
            </a:r>
            <a:r>
              <a:rPr lang="en-US" sz="16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reporting companies may report the FinCEN identifier of that individual in the place of that individual’s otherwise required personal information on a beneficial ownership information report</a:t>
            </a:r>
            <a:r>
              <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 An individual who is both a beneficial owner and a company applicant will receive only one FinCEN identifier.</a:t>
            </a:r>
          </a:p>
          <a:p>
            <a:pPr marL="0" marR="0">
              <a:lnSpc>
                <a:spcPct val="115000"/>
              </a:lnSpc>
              <a:spcBef>
                <a:spcPts val="0"/>
              </a:spcBef>
              <a:spcAft>
                <a:spcPts val="800"/>
              </a:spcAft>
            </a:pPr>
            <a:r>
              <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A reporting company may report another entity’s FinCEN identifier and full legal name in place of information about its beneficial owners when three conditions are met: (1) the other entity obtains a FinCEN identifier and provides it to the reporting company; (2) the beneficial owners hold interests in the reporting company through ownership interests in the other entity; and (3) the beneficial owners of the reporting company and the other entity are the exact same individuals.</a:t>
            </a:r>
          </a:p>
          <a:p>
            <a:pPr marL="0" marR="0">
              <a:lnSpc>
                <a:spcPct val="115000"/>
              </a:lnSpc>
              <a:spcBef>
                <a:spcPts val="0"/>
              </a:spcBef>
              <a:spcAft>
                <a:spcPts val="800"/>
              </a:spcAft>
            </a:pPr>
            <a:r>
              <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[Updated October 3, 2024]</a:t>
            </a:r>
          </a:p>
        </p:txBody>
      </p:sp>
      <p:sp>
        <p:nvSpPr>
          <p:cNvPr id="4" name="Slide Number Placeholder 3">
            <a:extLst>
              <a:ext uri="{FF2B5EF4-FFF2-40B4-BE49-F238E27FC236}">
                <a16:creationId xmlns:a16="http://schemas.microsoft.com/office/drawing/2014/main" id="{512B5FE8-8888-BAB3-8784-EC62D6BA2537}"/>
              </a:ext>
            </a:extLst>
          </p:cNvPr>
          <p:cNvSpPr>
            <a:spLocks noGrp="1"/>
          </p:cNvSpPr>
          <p:nvPr>
            <p:ph type="sldNum" sz="quarter" idx="12"/>
          </p:nvPr>
        </p:nvSpPr>
        <p:spPr/>
        <p:txBody>
          <a:bodyPr/>
          <a:lstStyle/>
          <a:p>
            <a:pPr>
              <a:defRPr/>
            </a:pPr>
            <a:fld id="{5BDBC964-145E-46F2-873C-964447E6BE34}" type="slidenum">
              <a:rPr lang="en-US" altLang="en-US" smtClean="0"/>
              <a:pPr>
                <a:defRPr/>
              </a:pPr>
              <a:t>36</a:t>
            </a:fld>
            <a:endParaRPr lang="en-US" altLang="en-US"/>
          </a:p>
        </p:txBody>
      </p:sp>
    </p:spTree>
    <p:extLst>
      <p:ext uri="{BB962C8B-B14F-4D97-AF65-F5344CB8AC3E}">
        <p14:creationId xmlns:p14="http://schemas.microsoft.com/office/powerpoint/2010/main" val="24719941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73E93-B554-D445-E81A-05FE2CEE6F50}"/>
              </a:ext>
            </a:extLst>
          </p:cNvPr>
          <p:cNvSpPr>
            <a:spLocks noGrp="1"/>
          </p:cNvSpPr>
          <p:nvPr>
            <p:ph type="title"/>
          </p:nvPr>
        </p:nvSpPr>
        <p:spPr/>
        <p:txBody>
          <a:bodyPr/>
          <a:lstStyle/>
          <a:p>
            <a:r>
              <a:rPr lang="en-US" sz="2000" b="1"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M.5.i. </a:t>
            </a:r>
            <a:r>
              <a:rPr lang="en-US" sz="20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Does a reporting company need to update its BOI report if a beneficial owner or company applicant updates the information associated with their individual FinCEN identifier</a:t>
            </a:r>
            <a:r>
              <a:rPr lang="en-US" sz="2000" b="1"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a:t>
            </a:r>
            <a:endParaRPr lang="en-US" sz="2000" dirty="0"/>
          </a:p>
        </p:txBody>
      </p:sp>
      <p:sp>
        <p:nvSpPr>
          <p:cNvPr id="3" name="Content Placeholder 2">
            <a:extLst>
              <a:ext uri="{FF2B5EF4-FFF2-40B4-BE49-F238E27FC236}">
                <a16:creationId xmlns:a16="http://schemas.microsoft.com/office/drawing/2014/main" id="{14834E2A-0397-40A8-7204-E37AACAD7601}"/>
              </a:ext>
            </a:extLst>
          </p:cNvPr>
          <p:cNvSpPr>
            <a:spLocks noGrp="1"/>
          </p:cNvSpPr>
          <p:nvPr>
            <p:ph idx="1"/>
          </p:nvPr>
        </p:nvSpPr>
        <p:spPr/>
        <p:txBody>
          <a:bodyPr/>
          <a:lstStyle/>
          <a:p>
            <a:pPr marL="0" marR="0">
              <a:lnSpc>
                <a:spcPct val="115000"/>
              </a:lnSpc>
              <a:spcBef>
                <a:spcPts val="0"/>
              </a:spcBef>
              <a:spcAft>
                <a:spcPts val="800"/>
              </a:spcAft>
            </a:pPr>
            <a:r>
              <a:rPr lang="en-US" sz="18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No</a:t>
            </a:r>
            <a:r>
              <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 When information for a FinCEN identifier is updated, the BOI reports where that FinCEN identifier appears are automatically updated. When a reporting company provides an individual’s FinCEN identifier for a company applicant or beneficial owner on its BOI report, the Beneficial Ownership IT system automatically links that BOI report to the information provided by the individual when they obtained the identifier, as well as any updates made by the individual to that information.</a:t>
            </a:r>
          </a:p>
          <a:p>
            <a:pPr marL="0" marR="0">
              <a:lnSpc>
                <a:spcPct val="115000"/>
              </a:lnSpc>
              <a:spcBef>
                <a:spcPts val="0"/>
              </a:spcBef>
              <a:spcAft>
                <a:spcPts val="800"/>
              </a:spcAft>
            </a:pPr>
            <a:r>
              <a:rPr lang="en-US" sz="1800" b="1" kern="100" dirty="0">
                <a:solidFill>
                  <a:srgbClr val="00B050"/>
                </a:solidFill>
                <a:latin typeface="Aptos" panose="020B0004020202020204" pitchFamily="34" charset="0"/>
                <a:ea typeface="Aptos" panose="020B0004020202020204" pitchFamily="34" charset="0"/>
                <a:cs typeface="Times New Roman" panose="02020603050405020304" pitchFamily="18" charset="0"/>
              </a:rPr>
              <a:t>Having every BOI obtain a FinCEN Identifier for this reason seems to be the prudent way to handle all filings</a:t>
            </a:r>
            <a:r>
              <a:rPr lang="en-US" sz="1800" kern="100" dirty="0">
                <a:solidFill>
                  <a:schemeClr val="tx2"/>
                </a:solidFill>
                <a:latin typeface="Aptos" panose="020B0004020202020204" pitchFamily="34" charset="0"/>
                <a:ea typeface="Aptos" panose="020B0004020202020204" pitchFamily="34" charset="0"/>
                <a:cs typeface="Times New Roman" panose="02020603050405020304" pitchFamily="18" charset="0"/>
              </a:rPr>
              <a:t>.</a:t>
            </a:r>
            <a:endPar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[Issued October 3, 2024]</a:t>
            </a:r>
          </a:p>
          <a:p>
            <a:endParaRPr lang="en-US" dirty="0">
              <a:solidFill>
                <a:schemeClr val="tx2"/>
              </a:solidFill>
            </a:endParaRPr>
          </a:p>
        </p:txBody>
      </p:sp>
      <p:sp>
        <p:nvSpPr>
          <p:cNvPr id="4" name="Slide Number Placeholder 3">
            <a:extLst>
              <a:ext uri="{FF2B5EF4-FFF2-40B4-BE49-F238E27FC236}">
                <a16:creationId xmlns:a16="http://schemas.microsoft.com/office/drawing/2014/main" id="{E2EC41FB-5540-FC94-6C6C-B35DBC7E97E5}"/>
              </a:ext>
            </a:extLst>
          </p:cNvPr>
          <p:cNvSpPr>
            <a:spLocks noGrp="1"/>
          </p:cNvSpPr>
          <p:nvPr>
            <p:ph type="sldNum" sz="quarter" idx="12"/>
          </p:nvPr>
        </p:nvSpPr>
        <p:spPr/>
        <p:txBody>
          <a:bodyPr/>
          <a:lstStyle/>
          <a:p>
            <a:pPr>
              <a:defRPr/>
            </a:pPr>
            <a:fld id="{5BDBC964-145E-46F2-873C-964447E6BE34}" type="slidenum">
              <a:rPr lang="en-US" altLang="en-US" smtClean="0"/>
              <a:pPr>
                <a:defRPr/>
              </a:pPr>
              <a:t>37</a:t>
            </a:fld>
            <a:endParaRPr lang="en-US" altLang="en-US"/>
          </a:p>
        </p:txBody>
      </p:sp>
    </p:spTree>
    <p:extLst>
      <p:ext uri="{BB962C8B-B14F-4D97-AF65-F5344CB8AC3E}">
        <p14:creationId xmlns:p14="http://schemas.microsoft.com/office/powerpoint/2010/main" val="3383392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07608-CC2E-1447-8246-5CCA7E9DC487}"/>
              </a:ext>
            </a:extLst>
          </p:cNvPr>
          <p:cNvSpPr>
            <a:spLocks noGrp="1"/>
          </p:cNvSpPr>
          <p:nvPr>
            <p:ph type="title"/>
          </p:nvPr>
        </p:nvSpPr>
        <p:spPr/>
        <p:txBody>
          <a:bodyPr/>
          <a:lstStyle/>
          <a:p>
            <a:r>
              <a:rPr lang="en-US" sz="2200" b="1" kern="100" dirty="0">
                <a:solidFill>
                  <a:schemeClr val="tx2"/>
                </a:solidFill>
                <a:effectLst/>
                <a:highlight>
                  <a:srgbClr val="FFFF00"/>
                </a:highlight>
                <a:latin typeface="Aptos" panose="020B0004020202020204" pitchFamily="34" charset="0"/>
                <a:ea typeface="Aptos" panose="020B0004020202020204" pitchFamily="34" charset="0"/>
                <a:cs typeface="Times New Roman" panose="02020603050405020304" pitchFamily="18" charset="0"/>
              </a:rPr>
              <a:t>N. 4. </a:t>
            </a:r>
            <a:r>
              <a:rPr lang="en-US" sz="2200" b="1"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Are third-party service providers required to maintain records validating that they are authorized to file on behalf of a reporting company?</a:t>
            </a:r>
            <a:endParaRPr lang="en-US" sz="2200" dirty="0"/>
          </a:p>
        </p:txBody>
      </p:sp>
      <p:sp>
        <p:nvSpPr>
          <p:cNvPr id="3" name="Content Placeholder 2">
            <a:extLst>
              <a:ext uri="{FF2B5EF4-FFF2-40B4-BE49-F238E27FC236}">
                <a16:creationId xmlns:a16="http://schemas.microsoft.com/office/drawing/2014/main" id="{6D96C21D-663B-829B-2B06-607F386CA27A}"/>
              </a:ext>
            </a:extLst>
          </p:cNvPr>
          <p:cNvSpPr>
            <a:spLocks noGrp="1"/>
          </p:cNvSpPr>
          <p:nvPr>
            <p:ph idx="1"/>
          </p:nvPr>
        </p:nvSpPr>
        <p:spPr/>
        <p:txBody>
          <a:bodyPr/>
          <a:lstStyle/>
          <a:p>
            <a:pPr marL="0" marR="0">
              <a:lnSpc>
                <a:spcPct val="115000"/>
              </a:lnSpc>
              <a:spcBef>
                <a:spcPts val="0"/>
              </a:spcBef>
              <a:spcAft>
                <a:spcPts val="800"/>
              </a:spcAft>
            </a:pPr>
            <a:r>
              <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FinCEN does not require third-party service providers to maintain any specific record validating that they are authorized to file on behalf of a reporting company.  A third-party filer who willfully files a false or fraudulent beneficial ownership information (BOI) report with FinCEN, however, may be subject to civil and criminal penalties.  As a best practice, a third-party filer thus may want to consider </a:t>
            </a:r>
            <a:r>
              <a:rPr lang="en-US" sz="18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maintaining documentary records relevant to BOI reports filed on behalf of reporting companies</a:t>
            </a:r>
            <a:r>
              <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a:t>
            </a:r>
          </a:p>
          <a:p>
            <a:pPr marL="0" marR="0">
              <a:lnSpc>
                <a:spcPct val="115000"/>
              </a:lnSpc>
              <a:spcBef>
                <a:spcPts val="0"/>
              </a:spcBef>
              <a:spcAft>
                <a:spcPts val="800"/>
              </a:spcAft>
            </a:pPr>
            <a:r>
              <a:rPr lang="en-US" sz="1800" kern="100" dirty="0">
                <a:solidFill>
                  <a:schemeClr val="tx2"/>
                </a:solidFill>
                <a:latin typeface="Aptos" panose="020B0004020202020204" pitchFamily="34" charset="0"/>
                <a:ea typeface="Aptos" panose="020B0004020202020204" pitchFamily="34" charset="0"/>
                <a:cs typeface="Times New Roman" panose="02020603050405020304" pitchFamily="18" charset="0"/>
              </a:rPr>
              <a:t>See </a:t>
            </a:r>
            <a:r>
              <a:rPr lang="en-US" sz="1800" b="1" kern="100" dirty="0">
                <a:solidFill>
                  <a:schemeClr val="tx2"/>
                </a:solidFill>
                <a:highlight>
                  <a:srgbClr val="FFFF00"/>
                </a:highlight>
                <a:latin typeface="Aptos" panose="020B0004020202020204" pitchFamily="34" charset="0"/>
                <a:ea typeface="Aptos" panose="020B0004020202020204" pitchFamily="34" charset="0"/>
                <a:cs typeface="Times New Roman" panose="02020603050405020304" pitchFamily="18" charset="0"/>
              </a:rPr>
              <a:t>FAQ B.8 </a:t>
            </a:r>
            <a:r>
              <a:rPr lang="en-US" sz="1800" kern="100" dirty="0">
                <a:solidFill>
                  <a:schemeClr val="tx2"/>
                </a:solidFill>
                <a:latin typeface="Aptos" panose="020B0004020202020204" pitchFamily="34" charset="0"/>
                <a:ea typeface="Aptos" panose="020B0004020202020204" pitchFamily="34" charset="0"/>
                <a:cs typeface="Times New Roman" panose="02020603050405020304" pitchFamily="18" charset="0"/>
              </a:rPr>
              <a:t>which seems inconsistent.</a:t>
            </a:r>
          </a:p>
          <a:p>
            <a:pPr marL="0" marR="0">
              <a:lnSpc>
                <a:spcPct val="115000"/>
              </a:lnSpc>
              <a:spcBef>
                <a:spcPts val="0"/>
              </a:spcBef>
              <a:spcAft>
                <a:spcPts val="800"/>
              </a:spcAft>
            </a:pPr>
            <a:r>
              <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[Issued October 3, 2024]</a:t>
            </a:r>
          </a:p>
        </p:txBody>
      </p:sp>
      <p:sp>
        <p:nvSpPr>
          <p:cNvPr id="4" name="Slide Number Placeholder 3">
            <a:extLst>
              <a:ext uri="{FF2B5EF4-FFF2-40B4-BE49-F238E27FC236}">
                <a16:creationId xmlns:a16="http://schemas.microsoft.com/office/drawing/2014/main" id="{9F948644-1F26-D7F3-DC7A-393780D43597}"/>
              </a:ext>
            </a:extLst>
          </p:cNvPr>
          <p:cNvSpPr>
            <a:spLocks noGrp="1"/>
          </p:cNvSpPr>
          <p:nvPr>
            <p:ph type="sldNum" sz="quarter" idx="12"/>
          </p:nvPr>
        </p:nvSpPr>
        <p:spPr/>
        <p:txBody>
          <a:bodyPr/>
          <a:lstStyle/>
          <a:p>
            <a:pPr>
              <a:defRPr/>
            </a:pPr>
            <a:fld id="{5BDBC964-145E-46F2-873C-964447E6BE34}" type="slidenum">
              <a:rPr lang="en-US" altLang="en-US" smtClean="0"/>
              <a:pPr>
                <a:defRPr/>
              </a:pPr>
              <a:t>38</a:t>
            </a:fld>
            <a:endParaRPr lang="en-US" altLang="en-US"/>
          </a:p>
        </p:txBody>
      </p:sp>
    </p:spTree>
    <p:extLst>
      <p:ext uri="{BB962C8B-B14F-4D97-AF65-F5344CB8AC3E}">
        <p14:creationId xmlns:p14="http://schemas.microsoft.com/office/powerpoint/2010/main" val="19697660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5400" dirty="0">
                <a:solidFill>
                  <a:schemeClr val="tx2"/>
                </a:solidFill>
              </a:rPr>
              <a:t>Conclusion and</a:t>
            </a:r>
            <a:br>
              <a:rPr lang="en-US" altLang="en-US" sz="5400" dirty="0">
                <a:solidFill>
                  <a:schemeClr val="tx2"/>
                </a:solidFill>
              </a:rPr>
            </a:br>
            <a:r>
              <a:rPr lang="en-US" altLang="en-US" sz="5400" dirty="0">
                <a:solidFill>
                  <a:schemeClr val="tx2"/>
                </a:solidFill>
              </a:rPr>
              <a:t>Additional Information</a:t>
            </a:r>
          </a:p>
        </p:txBody>
      </p:sp>
      <p:sp>
        <p:nvSpPr>
          <p:cNvPr id="3075" name="Rectangle 3"/>
          <p:cNvSpPr>
            <a:spLocks noGrp="1" noChangeArrowheads="1"/>
          </p:cNvSpPr>
          <p:nvPr>
            <p:ph type="subTitle" idx="1"/>
          </p:nvPr>
        </p:nvSpPr>
        <p:spPr/>
        <p:txBody>
          <a:bodyPr/>
          <a:lstStyle/>
          <a:p>
            <a:pPr eaLnBrk="1" hangingPunct="1"/>
            <a:r>
              <a:rPr lang="en-US" altLang="en-US" sz="3200" b="1"/>
              <a:t>More Guidance</a:t>
            </a:r>
            <a:endParaRPr lang="en-US" altLang="en-US" sz="3200" b="1" dirty="0"/>
          </a:p>
        </p:txBody>
      </p:sp>
      <p:sp>
        <p:nvSpPr>
          <p:cNvPr id="2" name="Slide Number Placeholder 1"/>
          <p:cNvSpPr>
            <a:spLocks noGrp="1"/>
          </p:cNvSpPr>
          <p:nvPr>
            <p:ph type="sldNum" sz="quarter" idx="12"/>
          </p:nvPr>
        </p:nvSpPr>
        <p:spPr/>
        <p:txBody>
          <a:bodyPr/>
          <a:lstStyle/>
          <a:p>
            <a:pPr>
              <a:defRPr/>
            </a:pPr>
            <a:fld id="{DF512CA7-9ABB-4E7F-87A3-5B30D1E5FAEE}" type="slidenum">
              <a:rPr lang="en-US" altLang="en-US" smtClean="0"/>
              <a:pPr>
                <a:defRPr/>
              </a:pPr>
              <a:t>39</a:t>
            </a:fld>
            <a:endParaRPr lang="en-US" altLang="en-US"/>
          </a:p>
        </p:txBody>
      </p:sp>
    </p:spTree>
    <p:extLst>
      <p:ext uri="{BB962C8B-B14F-4D97-AF65-F5344CB8AC3E}">
        <p14:creationId xmlns:p14="http://schemas.microsoft.com/office/powerpoint/2010/main" val="539961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E7185-A3CE-4B43-8154-5F9CBC97B58C}"/>
              </a:ext>
            </a:extLst>
          </p:cNvPr>
          <p:cNvSpPr>
            <a:spLocks noGrp="1"/>
          </p:cNvSpPr>
          <p:nvPr>
            <p:ph type="title"/>
          </p:nvPr>
        </p:nvSpPr>
        <p:spPr/>
        <p:txBody>
          <a:bodyPr/>
          <a:lstStyle/>
          <a:p>
            <a:r>
              <a:rPr lang="en-US" dirty="0"/>
              <a:t>Some Webinar Pointers</a:t>
            </a:r>
          </a:p>
        </p:txBody>
      </p:sp>
      <p:sp>
        <p:nvSpPr>
          <p:cNvPr id="3" name="Content Placeholder 2">
            <a:extLst>
              <a:ext uri="{FF2B5EF4-FFF2-40B4-BE49-F238E27FC236}">
                <a16:creationId xmlns:a16="http://schemas.microsoft.com/office/drawing/2014/main" id="{7EA2C3F5-F8E6-405B-AD60-ED52903EBE3B}"/>
              </a:ext>
            </a:extLst>
          </p:cNvPr>
          <p:cNvSpPr>
            <a:spLocks noGrp="1"/>
          </p:cNvSpPr>
          <p:nvPr>
            <p:ph idx="1"/>
          </p:nvPr>
        </p:nvSpPr>
        <p:spPr/>
        <p:txBody>
          <a:bodyPr/>
          <a:lstStyle/>
          <a:p>
            <a:r>
              <a:rPr lang="en-US" sz="1600" dirty="0">
                <a:solidFill>
                  <a:schemeClr val="tx2"/>
                </a:solidFill>
              </a:rPr>
              <a:t>All programs hosted by Shenkman Law are free and we focus on providing colleagues with practical and actionable planning ideas. Our goal is to help you, our colleagues, with your practice. </a:t>
            </a:r>
          </a:p>
          <a:p>
            <a:r>
              <a:rPr lang="en-US" sz="1600" dirty="0">
                <a:solidFill>
                  <a:schemeClr val="tx2"/>
                </a:solidFill>
              </a:rPr>
              <a:t>The PowerPoint is available for download from the web console during the program.</a:t>
            </a:r>
          </a:p>
          <a:p>
            <a:r>
              <a:rPr lang="en-US" sz="1600" dirty="0">
                <a:solidFill>
                  <a:schemeClr val="tx2"/>
                </a:solidFill>
              </a:rPr>
              <a:t>A recording of this program and the materials will be posted to </a:t>
            </a:r>
            <a:r>
              <a:rPr lang="en-US" sz="1600" dirty="0">
                <a:solidFill>
                  <a:schemeClr val="tx2"/>
                </a:solidFill>
                <a:hlinkClick r:id="rId2">
                  <a:extLst>
                    <a:ext uri="{A12FA001-AC4F-418D-AE19-62706E023703}">
                      <ahyp:hlinkClr xmlns:ahyp="http://schemas.microsoft.com/office/drawing/2018/hyperlinkcolor" val="tx"/>
                    </a:ext>
                  </a:extLst>
                </a:hlinkClick>
              </a:rPr>
              <a:t>www.shenkmanlaw.com/webinars</a:t>
            </a:r>
            <a:r>
              <a:rPr lang="en-US" sz="1600" dirty="0">
                <a:solidFill>
                  <a:schemeClr val="tx2"/>
                </a:solidFill>
              </a:rPr>
              <a:t> within about a week of the program. There is a growing library of 150+ webinar recordings there.</a:t>
            </a:r>
          </a:p>
          <a:p>
            <a:r>
              <a:rPr lang="en-US" sz="1600" dirty="0">
                <a:solidFill>
                  <a:schemeClr val="tx2"/>
                </a:solidFill>
              </a:rPr>
              <a:t>There is a growing library of 200+ video planning clips on </a:t>
            </a:r>
            <a:r>
              <a:rPr lang="en-US" sz="1600" dirty="0">
                <a:solidFill>
                  <a:schemeClr val="tx2"/>
                </a:solidFill>
                <a:hlinkClick r:id="rId3">
                  <a:extLst>
                    <a:ext uri="{A12FA001-AC4F-418D-AE19-62706E023703}">
                      <ahyp:hlinkClr xmlns:ahyp="http://schemas.microsoft.com/office/drawing/2018/hyperlinkcolor" val="tx"/>
                    </a:ext>
                  </a:extLst>
                </a:hlinkClick>
              </a:rPr>
              <a:t>www.laweasy.com</a:t>
            </a:r>
            <a:r>
              <a:rPr lang="en-US" sz="1600" dirty="0">
                <a:solidFill>
                  <a:schemeClr val="tx2"/>
                </a:solidFill>
              </a:rPr>
              <a:t>.</a:t>
            </a:r>
          </a:p>
          <a:p>
            <a:r>
              <a:rPr lang="en-US" sz="1600" dirty="0">
                <a:solidFill>
                  <a:schemeClr val="tx2"/>
                </a:solidFill>
              </a:rPr>
              <a:t>There is no CLE or CPE for this program, but the webinar system will send you a certificate of attendance. We cannot control those certificates, so if there is an issue, we cannot assist.</a:t>
            </a:r>
          </a:p>
          <a:p>
            <a:r>
              <a:rPr lang="en-US" sz="1600" dirty="0">
                <a:solidFill>
                  <a:schemeClr val="tx2"/>
                </a:solidFill>
              </a:rPr>
              <a:t>If you have questions, please email the panel. All emails are listed near the end of the slide deck.</a:t>
            </a:r>
          </a:p>
        </p:txBody>
      </p:sp>
      <p:sp>
        <p:nvSpPr>
          <p:cNvPr id="4" name="Slide Number Placeholder 3">
            <a:extLst>
              <a:ext uri="{FF2B5EF4-FFF2-40B4-BE49-F238E27FC236}">
                <a16:creationId xmlns:a16="http://schemas.microsoft.com/office/drawing/2014/main" id="{D80E070A-2E9A-4797-A690-C175B9ADA4B2}"/>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3215338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dirty="0">
                <a:solidFill>
                  <a:schemeClr val="tx2"/>
                </a:solidFill>
              </a:rPr>
              <a:t>FinCEN continues to issue ongoing FAQs. While these are intended to make filing more understandable, many of them nonetheless add additional complexity and highlight the highly nuanced nature of many CTA filing decisions.</a:t>
            </a:r>
          </a:p>
          <a:p>
            <a:r>
              <a:rPr lang="en-US" dirty="0">
                <a:solidFill>
                  <a:schemeClr val="tx2"/>
                </a:solidFill>
              </a:rPr>
              <a:t>Practitioners and filers should all be careful and continually review all updated and new guidance.</a:t>
            </a:r>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40</a:t>
            </a:fld>
            <a:endParaRPr lang="en-US" altLang="en-US"/>
          </a:p>
        </p:txBody>
      </p:sp>
    </p:spTree>
    <p:extLst>
      <p:ext uri="{BB962C8B-B14F-4D97-AF65-F5344CB8AC3E}">
        <p14:creationId xmlns:p14="http://schemas.microsoft.com/office/powerpoint/2010/main" val="3327194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p:txBody>
          <a:bodyPr/>
          <a:lstStyle/>
          <a:p>
            <a:pPr eaLnBrk="1" hangingPunct="1"/>
            <a:r>
              <a:rPr lang="en-US" altLang="en-US"/>
              <a:t>General Disclaimer</a:t>
            </a:r>
          </a:p>
        </p:txBody>
      </p:sp>
      <p:sp>
        <p:nvSpPr>
          <p:cNvPr id="4099" name="Rectangle 3"/>
          <p:cNvSpPr>
            <a:spLocks noGrp="1" noChangeArrowheads="1"/>
          </p:cNvSpPr>
          <p:nvPr>
            <p:ph type="body" idx="1"/>
          </p:nvPr>
        </p:nvSpPr>
        <p:spPr/>
        <p:txBody>
          <a:bodyPr/>
          <a:lstStyle/>
          <a:p>
            <a:pPr eaLnBrk="1" hangingPunct="1">
              <a:lnSpc>
                <a:spcPct val="90000"/>
              </a:lnSpc>
            </a:pPr>
            <a:r>
              <a:rPr lang="en-US" altLang="en-US" sz="2000" dirty="0">
                <a:solidFill>
                  <a:schemeClr val="tx2"/>
                </a:solidFill>
              </a:rPr>
              <a:t>The information and/or the materials provided as part of this program are intended and provided solely for informational and educational purposes.  None of the information and/or materials provided as part of this PowerPoint or ancillary materials are intended to be, nor should they be construed to be, the basis of any investment, legal, tax, or other professional advice. Under no circumstances should the audio, PowerPoint, or other materials be considered to be, or used as independent legal, tax, investment, or other professional advice. The discussions are general in nature and not person-specific. Laws vary by state and are subject to constant change. Economic developments could dramatically alter the illustrations or recommendations offered in the program or materials.</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75C3A5-7595-8588-9BE4-05696E2553A6}"/>
            </a:ext>
          </a:extLst>
        </p:cNvPr>
        <p:cNvGrpSpPr/>
        <p:nvPr/>
      </p:nvGrpSpPr>
      <p:grpSpPr>
        <a:xfrm>
          <a:off x="0" y="0"/>
          <a:ext cx="0" cy="0"/>
          <a:chOff x="0" y="0"/>
          <a:chExt cx="0" cy="0"/>
        </a:xfrm>
      </p:grpSpPr>
      <p:sp>
        <p:nvSpPr>
          <p:cNvPr id="3074" name="AutoShape 2">
            <a:extLst>
              <a:ext uri="{FF2B5EF4-FFF2-40B4-BE49-F238E27FC236}">
                <a16:creationId xmlns:a16="http://schemas.microsoft.com/office/drawing/2014/main" id="{D7280193-94BF-C17A-41A3-4DBA9B531251}"/>
              </a:ext>
            </a:extLst>
          </p:cNvPr>
          <p:cNvSpPr>
            <a:spLocks noGrp="1" noChangeArrowheads="1"/>
          </p:cNvSpPr>
          <p:nvPr>
            <p:ph type="ctrTitle"/>
          </p:nvPr>
        </p:nvSpPr>
        <p:spPr/>
        <p:txBody>
          <a:bodyPr/>
          <a:lstStyle/>
          <a:p>
            <a:pPr eaLnBrk="1" hangingPunct="1"/>
            <a:r>
              <a:rPr lang="en-US" altLang="en-US" sz="5400" dirty="0">
                <a:solidFill>
                  <a:schemeClr val="tx2"/>
                </a:solidFill>
              </a:rPr>
              <a:t>CTA New FAQs</a:t>
            </a:r>
            <a:br>
              <a:rPr lang="en-US" altLang="en-US" sz="5400" dirty="0">
                <a:solidFill>
                  <a:schemeClr val="tx2"/>
                </a:solidFill>
              </a:rPr>
            </a:br>
            <a:r>
              <a:rPr lang="en-US" altLang="en-US" sz="5400" dirty="0">
                <a:solidFill>
                  <a:schemeClr val="tx2"/>
                </a:solidFill>
              </a:rPr>
              <a:t>September 18, 2024</a:t>
            </a:r>
            <a:endParaRPr lang="en-US" altLang="en-US" sz="5400" dirty="0"/>
          </a:p>
        </p:txBody>
      </p:sp>
      <p:sp>
        <p:nvSpPr>
          <p:cNvPr id="3075" name="Rectangle 3">
            <a:extLst>
              <a:ext uri="{FF2B5EF4-FFF2-40B4-BE49-F238E27FC236}">
                <a16:creationId xmlns:a16="http://schemas.microsoft.com/office/drawing/2014/main" id="{0725E903-3954-CCA7-0577-B9A2665D49A2}"/>
              </a:ext>
            </a:extLst>
          </p:cNvPr>
          <p:cNvSpPr>
            <a:spLocks noGrp="1" noChangeArrowheads="1"/>
          </p:cNvSpPr>
          <p:nvPr>
            <p:ph type="subTitle" idx="1"/>
          </p:nvPr>
        </p:nvSpPr>
        <p:spPr/>
        <p:txBody>
          <a:bodyPr/>
          <a:lstStyle/>
          <a:p>
            <a:pPr eaLnBrk="1" hangingPunct="1"/>
            <a:endParaRPr lang="en-US" altLang="en-US" sz="1800" dirty="0"/>
          </a:p>
        </p:txBody>
      </p:sp>
      <p:sp>
        <p:nvSpPr>
          <p:cNvPr id="5" name="Slide Number Placeholder 4">
            <a:extLst>
              <a:ext uri="{FF2B5EF4-FFF2-40B4-BE49-F238E27FC236}">
                <a16:creationId xmlns:a16="http://schemas.microsoft.com/office/drawing/2014/main" id="{55D1E98E-874A-3B7B-0141-B8FC5C0B8B05}"/>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668528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B9B07-8A86-D20A-E7AA-C1E7F4BB9062}"/>
              </a:ext>
            </a:extLst>
          </p:cNvPr>
          <p:cNvSpPr>
            <a:spLocks noGrp="1"/>
          </p:cNvSpPr>
          <p:nvPr>
            <p:ph type="title"/>
          </p:nvPr>
        </p:nvSpPr>
        <p:spPr/>
        <p:txBody>
          <a:bodyPr/>
          <a:lstStyle/>
          <a:p>
            <a:r>
              <a:rPr lang="en-US" sz="20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C. 14. </a:t>
            </a:r>
            <a:r>
              <a:rPr lang="en-US" sz="2000" b="1" kern="100" dirty="0">
                <a:effectLst/>
                <a:latin typeface="Aptos" panose="020B0004020202020204" pitchFamily="34" charset="0"/>
                <a:ea typeface="Aptos" panose="020B0004020202020204" pitchFamily="34" charset="0"/>
                <a:cs typeface="Times New Roman" panose="02020603050405020304" pitchFamily="18" charset="0"/>
              </a:rPr>
              <a:t>If a reporting company created or registered in 2024 or later winds up its affairs and ceases to exist before its initial BOI report is due to FinCEN, is the company still required to submit that initial report?</a:t>
            </a:r>
            <a:endParaRPr lang="en-US" sz="2000" dirty="0"/>
          </a:p>
        </p:txBody>
      </p:sp>
      <p:sp>
        <p:nvSpPr>
          <p:cNvPr id="3" name="Content Placeholder 2">
            <a:extLst>
              <a:ext uri="{FF2B5EF4-FFF2-40B4-BE49-F238E27FC236}">
                <a16:creationId xmlns:a16="http://schemas.microsoft.com/office/drawing/2014/main" id="{B0F302CB-2A9B-854F-0739-1C12E73B386F}"/>
              </a:ext>
            </a:extLst>
          </p:cNvPr>
          <p:cNvSpPr>
            <a:spLocks noGrp="1"/>
          </p:cNvSpPr>
          <p:nvPr>
            <p:ph idx="1"/>
          </p:nvPr>
        </p:nvSpPr>
        <p:spPr/>
        <p:txBody>
          <a:bodyPr/>
          <a:lstStyle/>
          <a:p>
            <a:pPr marL="0" marR="0">
              <a:lnSpc>
                <a:spcPct val="115000"/>
              </a:lnSpc>
              <a:spcBef>
                <a:spcPts val="0"/>
              </a:spcBef>
              <a:spcAft>
                <a:spcPts val="0"/>
              </a:spcAft>
            </a:pPr>
            <a:r>
              <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Yes. </a:t>
            </a:r>
            <a:r>
              <a:rPr lang="en-US" sz="16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Reporting companies created or registered in 2024, no matter how quickly they cease to exist thereafter, must report their beneficial ownership information </a:t>
            </a:r>
            <a:r>
              <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to FinCEN within 90 days of receiving actual or public notice of creation or registration. Reporting companies created or registered in 2025 or later, no matter how quickly they cease to exist thereafter, must report their beneficial ownership information to FinCEN within 30 days of receiving actual or public notice of creation or registration. These obligations remain applicable to reporting companies that cease to exist as legal entities—meaning wound up their affairs, ceased conducting business, and entirely completed the process of formally and irrevocably dissolving—before the expiration of the 30- or 90-day period reporting companies have to report their beneficial ownership information to FinCEN. If a reporting company files an initial beneficial ownership information report and then ceases to exist before the expiration of the 30- or 90-day period reporting companies have to report their beneficial ownership information to FinCEN, then there is no requirement for the reporting company to file an additional report with FinCEN noting that the company has ceased to exist.</a:t>
            </a:r>
          </a:p>
          <a:p>
            <a:pPr marL="0" marR="0">
              <a:lnSpc>
                <a:spcPct val="115000"/>
              </a:lnSpc>
              <a:spcBef>
                <a:spcPts val="0"/>
              </a:spcBef>
              <a:spcAft>
                <a:spcPts val="0"/>
              </a:spcAft>
            </a:pPr>
            <a:r>
              <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[Updated September 10, 2024]</a:t>
            </a:r>
          </a:p>
          <a:p>
            <a:pPr>
              <a:spcAft>
                <a:spcPts val="0"/>
              </a:spcAft>
            </a:pPr>
            <a:endParaRPr lang="en-US" sz="1600" dirty="0">
              <a:solidFill>
                <a:schemeClr val="tx2"/>
              </a:solidFill>
            </a:endParaRPr>
          </a:p>
        </p:txBody>
      </p:sp>
      <p:sp>
        <p:nvSpPr>
          <p:cNvPr id="4" name="Slide Number Placeholder 3">
            <a:extLst>
              <a:ext uri="{FF2B5EF4-FFF2-40B4-BE49-F238E27FC236}">
                <a16:creationId xmlns:a16="http://schemas.microsoft.com/office/drawing/2014/main" id="{396FB69D-0B33-30DC-CA3E-D4347582623E}"/>
              </a:ext>
            </a:extLst>
          </p:cNvPr>
          <p:cNvSpPr>
            <a:spLocks noGrp="1"/>
          </p:cNvSpPr>
          <p:nvPr>
            <p:ph type="sldNum" sz="quarter" idx="12"/>
          </p:nvPr>
        </p:nvSpPr>
        <p:spPr/>
        <p:txBody>
          <a:bodyPr/>
          <a:lstStyle/>
          <a:p>
            <a:pPr>
              <a:defRPr/>
            </a:pPr>
            <a:fld id="{5BDBC964-145E-46F2-873C-964447E6BE34}" type="slidenum">
              <a:rPr lang="en-US" altLang="en-US" smtClean="0"/>
              <a:pPr>
                <a:defRPr/>
              </a:pPr>
              <a:t>7</a:t>
            </a:fld>
            <a:endParaRPr lang="en-US" altLang="en-US"/>
          </a:p>
        </p:txBody>
      </p:sp>
    </p:spTree>
    <p:extLst>
      <p:ext uri="{BB962C8B-B14F-4D97-AF65-F5344CB8AC3E}">
        <p14:creationId xmlns:p14="http://schemas.microsoft.com/office/powerpoint/2010/main" val="2723530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54BF1-CCAF-87A9-BED2-20BC7AFBD3AC}"/>
              </a:ext>
            </a:extLst>
          </p:cNvPr>
          <p:cNvSpPr>
            <a:spLocks noGrp="1"/>
          </p:cNvSpPr>
          <p:nvPr>
            <p:ph type="title"/>
          </p:nvPr>
        </p:nvSpPr>
        <p:spPr/>
        <p:txBody>
          <a:bodyPr/>
          <a:lstStyle/>
          <a:p>
            <a:r>
              <a:rPr lang="en-US" sz="2000" b="1" kern="100" dirty="0">
                <a:solidFill>
                  <a:schemeClr val="tx2"/>
                </a:solidFill>
                <a:effectLst/>
                <a:highlight>
                  <a:srgbClr val="FFFF00"/>
                </a:highlight>
                <a:latin typeface="Aptos" panose="020B0004020202020204" pitchFamily="34" charset="0"/>
                <a:ea typeface="Aptos" panose="020B0004020202020204" pitchFamily="34" charset="0"/>
                <a:cs typeface="Times New Roman" panose="02020603050405020304" pitchFamily="18" charset="0"/>
              </a:rPr>
              <a:t>C. 15. </a:t>
            </a:r>
            <a:r>
              <a:rPr lang="en-US" sz="2000" b="1"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Who may file a BOI report on behalf of a reporting company created or registered in 2024 or later that ceases to exist before its initial BOI report is due to FinCEN?</a:t>
            </a:r>
            <a:endParaRPr lang="en-US" sz="2000" dirty="0"/>
          </a:p>
        </p:txBody>
      </p:sp>
      <p:sp>
        <p:nvSpPr>
          <p:cNvPr id="3" name="Content Placeholder 2">
            <a:extLst>
              <a:ext uri="{FF2B5EF4-FFF2-40B4-BE49-F238E27FC236}">
                <a16:creationId xmlns:a16="http://schemas.microsoft.com/office/drawing/2014/main" id="{125B2CB4-2CAA-91C6-7206-2FDCEE0CD494}"/>
              </a:ext>
            </a:extLst>
          </p:cNvPr>
          <p:cNvSpPr>
            <a:spLocks noGrp="1"/>
          </p:cNvSpPr>
          <p:nvPr>
            <p:ph idx="1"/>
          </p:nvPr>
        </p:nvSpPr>
        <p:spPr/>
        <p:txBody>
          <a:bodyPr/>
          <a:lstStyle/>
          <a:p>
            <a:pPr marL="0" marR="0">
              <a:lnSpc>
                <a:spcPct val="115000"/>
              </a:lnSpc>
              <a:spcBef>
                <a:spcPts val="0"/>
              </a:spcBef>
              <a:spcAft>
                <a:spcPts val="800"/>
              </a:spcAft>
            </a:pPr>
            <a:r>
              <a:rPr lang="en-US" sz="18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Anyone whom a reporting company authorizes </a:t>
            </a:r>
            <a:r>
              <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to act on its behalf—such as an employee, owner, or third-party service provider—</a:t>
            </a:r>
            <a:r>
              <a:rPr lang="en-US" sz="18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may file a BOI report on the reporting company’s behalf, even after the reporting company ceases to exist </a:t>
            </a:r>
            <a:r>
              <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(see Question B.8). Thus, if a reporting company will cease to exist before the expiration of the 30- or 90-day period reporting companies have to report their beneficial ownership information to FinCEN, then it should make arrangements while it exists to have the report submitted on its behalf, even if the requisite filing does not occur until after the reporting company ceases to exist. Regardless, the BOI report must be filed by the time such report is due to FinCEN (see Question C.14). #</a:t>
            </a:r>
            <a:r>
              <a:rPr lang="en-US" sz="1800" b="1"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How does a dissolved company authorize anyone to do anything?  How can it pay advisers for guidance/help?</a:t>
            </a:r>
          </a:p>
          <a:p>
            <a:pPr marL="0" marR="0">
              <a:lnSpc>
                <a:spcPct val="115000"/>
              </a:lnSpc>
              <a:spcBef>
                <a:spcPts val="0"/>
              </a:spcBef>
              <a:spcAft>
                <a:spcPts val="800"/>
              </a:spcAft>
            </a:pPr>
            <a:r>
              <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[Issued September 10, 2024]</a:t>
            </a:r>
          </a:p>
        </p:txBody>
      </p:sp>
      <p:sp>
        <p:nvSpPr>
          <p:cNvPr id="4" name="Slide Number Placeholder 3">
            <a:extLst>
              <a:ext uri="{FF2B5EF4-FFF2-40B4-BE49-F238E27FC236}">
                <a16:creationId xmlns:a16="http://schemas.microsoft.com/office/drawing/2014/main" id="{FDEDF41A-12CF-909C-99E2-2D2D82CC93C9}"/>
              </a:ext>
            </a:extLst>
          </p:cNvPr>
          <p:cNvSpPr>
            <a:spLocks noGrp="1"/>
          </p:cNvSpPr>
          <p:nvPr>
            <p:ph type="sldNum" sz="quarter" idx="12"/>
          </p:nvPr>
        </p:nvSpPr>
        <p:spPr/>
        <p:txBody>
          <a:bodyPr/>
          <a:lstStyle/>
          <a:p>
            <a:pPr>
              <a:defRPr/>
            </a:pPr>
            <a:fld id="{5BDBC964-145E-46F2-873C-964447E6BE34}" type="slidenum">
              <a:rPr lang="en-US" altLang="en-US" smtClean="0"/>
              <a:pPr>
                <a:defRPr/>
              </a:pPr>
              <a:t>8</a:t>
            </a:fld>
            <a:endParaRPr lang="en-US" altLang="en-US"/>
          </a:p>
        </p:txBody>
      </p:sp>
    </p:spTree>
    <p:extLst>
      <p:ext uri="{BB962C8B-B14F-4D97-AF65-F5344CB8AC3E}">
        <p14:creationId xmlns:p14="http://schemas.microsoft.com/office/powerpoint/2010/main" val="1150449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B4519-8311-8DCF-8DC9-4D15D4BDF3AF}"/>
              </a:ext>
            </a:extLst>
          </p:cNvPr>
          <p:cNvSpPr>
            <a:spLocks noGrp="1"/>
          </p:cNvSpPr>
          <p:nvPr>
            <p:ph type="title"/>
          </p:nvPr>
        </p:nvSpPr>
        <p:spPr/>
        <p:txBody>
          <a:bodyPr/>
          <a:lstStyle/>
          <a:p>
            <a:r>
              <a:rPr lang="en-US" sz="2400" b="1" kern="100" dirty="0">
                <a:solidFill>
                  <a:schemeClr val="tx2"/>
                </a:solidFill>
                <a:effectLst/>
                <a:highlight>
                  <a:srgbClr val="FFFF00"/>
                </a:highlight>
                <a:latin typeface="Aptos" panose="020B0004020202020204" pitchFamily="34" charset="0"/>
                <a:ea typeface="Aptos" panose="020B0004020202020204" pitchFamily="34" charset="0"/>
                <a:cs typeface="Times New Roman" panose="02020603050405020304" pitchFamily="18" charset="0"/>
              </a:rPr>
              <a:t>G. 4. </a:t>
            </a:r>
            <a:r>
              <a:rPr lang="en-US" sz="2400" b="1"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Should an initial BOI report include historical beneficial owners of a reporting company, or only beneficial owners as of the time of filing?</a:t>
            </a:r>
            <a:endParaRPr lang="en-US" sz="2400" dirty="0"/>
          </a:p>
        </p:txBody>
      </p:sp>
      <p:sp>
        <p:nvSpPr>
          <p:cNvPr id="3" name="Content Placeholder 2">
            <a:extLst>
              <a:ext uri="{FF2B5EF4-FFF2-40B4-BE49-F238E27FC236}">
                <a16:creationId xmlns:a16="http://schemas.microsoft.com/office/drawing/2014/main" id="{27322268-DE27-4BB9-38B2-F2C5AB3426ED}"/>
              </a:ext>
            </a:extLst>
          </p:cNvPr>
          <p:cNvSpPr>
            <a:spLocks noGrp="1"/>
          </p:cNvSpPr>
          <p:nvPr>
            <p:ph idx="1"/>
          </p:nvPr>
        </p:nvSpPr>
        <p:spPr/>
        <p:txBody>
          <a:bodyPr/>
          <a:lstStyle/>
          <a:p>
            <a:pPr marL="0" marR="0">
              <a:lnSpc>
                <a:spcPct val="115000"/>
              </a:lnSpc>
              <a:spcBef>
                <a:spcPts val="0"/>
              </a:spcBef>
              <a:spcAft>
                <a:spcPts val="800"/>
              </a:spcAft>
            </a:pPr>
            <a:r>
              <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Except as noted below, an </a:t>
            </a:r>
            <a:r>
              <a:rPr lang="en-US" sz="16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initial BOI report should only include the beneficial owners as of the time of the filing</a:t>
            </a:r>
            <a:r>
              <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 Reporting companies should notify FinCEN of changes to beneficial owners and related BOI through updated reports.</a:t>
            </a:r>
          </a:p>
          <a:p>
            <a:pPr marL="0" marR="0">
              <a:lnSpc>
                <a:spcPct val="115000"/>
              </a:lnSpc>
              <a:spcBef>
                <a:spcPts val="0"/>
              </a:spcBef>
              <a:spcAft>
                <a:spcPts val="800"/>
              </a:spcAft>
            </a:pPr>
            <a:r>
              <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If </a:t>
            </a:r>
            <a:r>
              <a:rPr lang="en-US" sz="16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a reporting company created or registered in 2024 or later ceases to exist </a:t>
            </a:r>
            <a:r>
              <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before the expiration of the 30- or 90-day period reporting companies have to report their beneficial ownership information to FinCEN, but no one submits the reporting company’s initial beneficial ownership information report to FinCEN until after the reporting company ceases to exist, then that beneficial ownership information report should </a:t>
            </a:r>
            <a:r>
              <a:rPr lang="en-US" sz="1600" b="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reflect the beneficial ownership information accurate as of the moment prior to the reporting company ceasing to exist</a:t>
            </a:r>
            <a:r>
              <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 </a:t>
            </a:r>
            <a:r>
              <a:rPr lang="en-US" sz="1600" i="1"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FinCEN’s </a:t>
            </a:r>
            <a:r>
              <a:rPr lang="en-US" sz="1600" i="1" u="sng"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Small Entity Compliance Guide</a:t>
            </a:r>
            <a:r>
              <a:rPr lang="en-US" sz="1600" i="1"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 includes more information about when to file updated or corrected BOI reports in Chapter 6, “What if there are changes to or inaccuracies in reported information?”</a:t>
            </a:r>
            <a:endPar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t>[Updated September 10, 2024]</a:t>
            </a:r>
          </a:p>
        </p:txBody>
      </p:sp>
      <p:sp>
        <p:nvSpPr>
          <p:cNvPr id="4" name="Slide Number Placeholder 3">
            <a:extLst>
              <a:ext uri="{FF2B5EF4-FFF2-40B4-BE49-F238E27FC236}">
                <a16:creationId xmlns:a16="http://schemas.microsoft.com/office/drawing/2014/main" id="{0F31EA83-C166-F8E2-BFED-C36AF4DCDE7D}"/>
              </a:ext>
            </a:extLst>
          </p:cNvPr>
          <p:cNvSpPr>
            <a:spLocks noGrp="1"/>
          </p:cNvSpPr>
          <p:nvPr>
            <p:ph type="sldNum" sz="quarter" idx="12"/>
          </p:nvPr>
        </p:nvSpPr>
        <p:spPr/>
        <p:txBody>
          <a:bodyPr/>
          <a:lstStyle/>
          <a:p>
            <a:pPr>
              <a:defRPr/>
            </a:pPr>
            <a:fld id="{5BDBC964-145E-46F2-873C-964447E6BE34}" type="slidenum">
              <a:rPr lang="en-US" altLang="en-US" smtClean="0"/>
              <a:pPr>
                <a:defRPr/>
              </a:pPr>
              <a:t>9</a:t>
            </a:fld>
            <a:endParaRPr lang="en-US" altLang="en-US"/>
          </a:p>
        </p:txBody>
      </p:sp>
    </p:spTree>
    <p:extLst>
      <p:ext uri="{BB962C8B-B14F-4D97-AF65-F5344CB8AC3E}">
        <p14:creationId xmlns:p14="http://schemas.microsoft.com/office/powerpoint/2010/main" val="1963390488"/>
      </p:ext>
    </p:extLst>
  </p:cSld>
  <p:clrMapOvr>
    <a:masterClrMapping/>
  </p:clrMapOvr>
</p:sld>
</file>

<file path=ppt/theme/theme1.xml><?xml version="1.0" encoding="utf-8"?>
<a:theme xmlns:a="http://schemas.openxmlformats.org/drawingml/2006/main" name="Capsules">
  <a:themeElements>
    <a:clrScheme name="Shenkman Law">
      <a:dk1>
        <a:srgbClr val="EE4B3D"/>
      </a:dk1>
      <a:lt1>
        <a:srgbClr val="FFFFFF"/>
      </a:lt1>
      <a:dk2>
        <a:srgbClr val="000000"/>
      </a:dk2>
      <a:lt2>
        <a:srgbClr val="FFFFFF"/>
      </a:lt2>
      <a:accent1>
        <a:srgbClr val="EE4B3D"/>
      </a:accent1>
      <a:accent2>
        <a:srgbClr val="EE4B3D"/>
      </a:accent2>
      <a:accent3>
        <a:srgbClr val="AAAAAA"/>
      </a:accent3>
      <a:accent4>
        <a:srgbClr val="DADADA"/>
      </a:accent4>
      <a:accent5>
        <a:srgbClr val="FFE2AA"/>
      </a:accent5>
      <a:accent6>
        <a:srgbClr val="EE4B3D"/>
      </a:accent6>
      <a:hlink>
        <a:srgbClr val="000000"/>
      </a:hlink>
      <a:folHlink>
        <a:srgbClr val="FF7C80"/>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64298c1a-d8d4-4651-b4d1-c4da796d4a77" xsi:nil="true"/>
    <lcf76f155ced4ddcb4097134ff3c332f xmlns="e10d3e84-cbcb-4c06-8fe2-5c265bff61ee">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3BA87A1F17FD14DA29AFC0A2A164E3F" ma:contentTypeVersion="12" ma:contentTypeDescription="Create a new document." ma:contentTypeScope="" ma:versionID="ff22265980edda1c6290f9afc1c0975a">
  <xsd:schema xmlns:xsd="http://www.w3.org/2001/XMLSchema" xmlns:xs="http://www.w3.org/2001/XMLSchema" xmlns:p="http://schemas.microsoft.com/office/2006/metadata/properties" xmlns:ns2="e10d3e84-cbcb-4c06-8fe2-5c265bff61ee" xmlns:ns3="64298c1a-d8d4-4651-b4d1-c4da796d4a77" targetNamespace="http://schemas.microsoft.com/office/2006/metadata/properties" ma:root="true" ma:fieldsID="a7ec05f8e8e95bb9e4d41000e4208ef7" ns2:_="" ns3:_="">
    <xsd:import namespace="e10d3e84-cbcb-4c06-8fe2-5c265bff61ee"/>
    <xsd:import namespace="64298c1a-d8d4-4651-b4d1-c4da796d4a77"/>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0d3e84-cbcb-4c06-8fe2-5c265bff61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fd5ea4ec-4c00-42da-9af0-91b3f1643b2b"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ObjectDetectorVersions" ma:index="1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4298c1a-d8d4-4651-b4d1-c4da796d4a77"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116b00c-cd70-4cf8-8f0c-35c76f415e77}" ma:internalName="TaxCatchAll" ma:showField="CatchAllData" ma:web="64298c1a-d8d4-4651-b4d1-c4da796d4a7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1628F74-E40E-46DA-8676-6B861A11FD10}">
  <ds:schemaRefs>
    <ds:schemaRef ds:uri="http://schemas.microsoft.com/sharepoint/v3/contenttype/forms"/>
  </ds:schemaRefs>
</ds:datastoreItem>
</file>

<file path=customXml/itemProps2.xml><?xml version="1.0" encoding="utf-8"?>
<ds:datastoreItem xmlns:ds="http://schemas.openxmlformats.org/officeDocument/2006/customXml" ds:itemID="{0EA6AFAF-7B1B-4E5A-8F7D-665E7B71838A}">
  <ds:schemaRefs>
    <ds:schemaRef ds:uri="http://schemas.microsoft.com/office/2006/metadata/properties"/>
    <ds:schemaRef ds:uri="http://schemas.microsoft.com/office/infopath/2007/PartnerControls"/>
    <ds:schemaRef ds:uri="64298c1a-d8d4-4651-b4d1-c4da796d4a77"/>
    <ds:schemaRef ds:uri="e10d3e84-cbcb-4c06-8fe2-5c265bff61ee"/>
  </ds:schemaRefs>
</ds:datastoreItem>
</file>

<file path=customXml/itemProps3.xml><?xml version="1.0" encoding="utf-8"?>
<ds:datastoreItem xmlns:ds="http://schemas.openxmlformats.org/officeDocument/2006/customXml" ds:itemID="{9C72DCD2-DA9C-44CA-A1E5-365755B765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10d3e84-cbcb-4c06-8fe2-5c265bff61ee"/>
    <ds:schemaRef ds:uri="64298c1a-d8d4-4651-b4d1-c4da796d4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Capsules</Template>
  <TotalTime>7259</TotalTime>
  <Words>5930</Words>
  <Application>Microsoft Office PowerPoint</Application>
  <PresentationFormat>On-screen Show (4:3)</PresentationFormat>
  <Paragraphs>195</Paragraphs>
  <Slides>40</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Aptos</vt:lpstr>
      <vt:lpstr>Arial</vt:lpstr>
      <vt:lpstr>Calibri</vt:lpstr>
      <vt:lpstr>Times New Roman</vt:lpstr>
      <vt:lpstr>Wingdings</vt:lpstr>
      <vt:lpstr>Capsules</vt:lpstr>
      <vt:lpstr>CTA: New FAQs Sept/October What You Must Know</vt:lpstr>
      <vt:lpstr>CTA: New FAQs Sept/October What You Must Know</vt:lpstr>
      <vt:lpstr>Color Code</vt:lpstr>
      <vt:lpstr>Some Webinar Pointers</vt:lpstr>
      <vt:lpstr>General Disclaimer</vt:lpstr>
      <vt:lpstr>CTA New FAQs September 18, 2024</vt:lpstr>
      <vt:lpstr>C. 14. If a reporting company created or registered in 2024 or later winds up its affairs and ceases to exist before its initial BOI report is due to FinCEN, is the company still required to submit that initial report?</vt:lpstr>
      <vt:lpstr>C. 15. Who may file a BOI report on behalf of a reporting company created or registered in 2024 or later that ceases to exist before its initial BOI report is due to FinCEN?</vt:lpstr>
      <vt:lpstr>G. 4. Should an initial BOI report include historical beneficial owners of a reporting company, or only beneficial owners as of the time of filing?</vt:lpstr>
      <vt:lpstr>CTA New FAQs October 3, 2024</vt:lpstr>
      <vt:lpstr>A. 3. Under the Corporate Transparency Act, who can access beneficial ownership information?</vt:lpstr>
      <vt:lpstr>A. 3. Under the Corporate Transparency Act, who can access beneficial ownership information?</vt:lpstr>
      <vt:lpstr>A. 6. Is beneficial ownership information reported to FinCEN accessible under the Freedom of Information Act (FOIA)?</vt:lpstr>
      <vt:lpstr>B. 7. Is a reporting company required to use an attorney, certified public accountant, enrolled agent, or other service provider to submit beneficial ownership information to FinCEN?</vt:lpstr>
      <vt:lpstr>B. 8. Who can file a BOI report on behalf of a reporting company, and what information will be collected on filers?</vt:lpstr>
      <vt:lpstr>B. 9. If a third-party service provider who is not an attorney submits a reporting company’s beneficial ownership information to FinCEN, has that provider engaged in the unauthorized practice of law?</vt:lpstr>
      <vt:lpstr>B. 10. How do I report multiple beneficial owners or company applicants on one report?</vt:lpstr>
      <vt:lpstr>C. 17. Reporting companies are created (or, if a foreign company, registered to do business) in the United States by filing a document with a secretary of state or “similar office.” What government offices are “similar offices” to a secretary of state for this purpose?</vt:lpstr>
      <vt:lpstr>C. 18. Does a conversion from one corporate type to another (e.g., LLC to corporation) create a new domestic reporting company that must file an initial beneficial ownership information report with FinCEN?</vt:lpstr>
      <vt:lpstr>C. 18. Does a conversion from one corporate type to another (e.g., LLC to corporation) create a new domestic reporting company that must file an initial beneficial ownership information report with FinCEN?</vt:lpstr>
      <vt:lpstr>C. 19. Does a reporting company need to file a beneficial ownership information report each time it registers to do business in a different state?</vt:lpstr>
      <vt:lpstr>D.1.i. How many beneficial owners can a reporting company have?</vt:lpstr>
      <vt:lpstr>D.1.ii. What if a reporting company does not have any individuals who own or control at least 25 percent?</vt:lpstr>
      <vt:lpstr>D. 2. What is substantial control?</vt:lpstr>
      <vt:lpstr>D. 18. If one spouse has an ownership interest in a reporting company, is the other spouse also considered a beneficial owner if the reporting company is created or registered in a community property state?</vt:lpstr>
      <vt:lpstr>F.5.i. What is an example of a “non-expired identification document issued by a U.S. State or local government, or Indian Tribe”?</vt:lpstr>
      <vt:lpstr>F.5. ii. Is a U.S. passport card an acceptable form of identification?</vt:lpstr>
      <vt:lpstr>F. 12. What address should a reporting company report if it lacks a principal place of business in the United States?</vt:lpstr>
      <vt:lpstr>F. 12. What address should a reporting company report if it lacks a principal place of business in the United States?</vt:lpstr>
      <vt:lpstr>F. 14. Are reporting companies required to report the addresses of beneficial owners or company applicants that participate in an Address Confidentiality Program (ACP)?</vt:lpstr>
      <vt:lpstr>F. 15. For each beneficial owner or company applicant a company is required to report, the company must provide an identifying number from an acceptable identification document as well as an image of the identification document used to obtain this identifying number. Does the name on an individual’s acceptable identification document need to match the individual’s current full legal name?</vt:lpstr>
      <vt:lpstr>L.3.i. If a reporting company’s ownership interests are controlled or wholly owned, directly or indirectly, by more than one exempt entity, do the entities need to be affiliated to qualify for the subsidiary exemption?</vt:lpstr>
      <vt:lpstr>L. 6. Does a subsidiary whose ownership interests are partially controlled by an exempt entity and partially controlled by a non-exempt entity qualify for the subsidiary exemption?</vt:lpstr>
      <vt:lpstr>L. 10. Would a reporting company qualify for the pooled investment vehicle (PIV) exemption (Exemption # 18) if it is operated or advised by an exempt reporting adviser (ERA)?</vt:lpstr>
      <vt:lpstr>L. 11. Does a reporting company qualify for the large operating company exemption if it is run from a personal residence?</vt:lpstr>
      <vt:lpstr>M. 2. How can I use a FinCEN identifier?</vt:lpstr>
      <vt:lpstr>M.5.i. Does a reporting company need to update its BOI report if a beneficial owner or company applicant updates the information associated with their individual FinCEN identifier?</vt:lpstr>
      <vt:lpstr>N. 4. Are third-party service providers required to maintain records validating that they are authorized to file on behalf of a reporting company?</vt:lpstr>
      <vt:lpstr>Conclusion and Additional Information</vt:lpstr>
      <vt:lpstr>Conclusion</vt:lpstr>
    </vt:vector>
  </TitlesOfParts>
  <Company>MMS PC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Essential Financial, Retirement and Estate Planning for Lawyers</dc:title>
  <dc:creator>MShenkman</dc:creator>
  <cp:lastModifiedBy>Lisa Maloney</cp:lastModifiedBy>
  <cp:revision>76</cp:revision>
  <cp:lastPrinted>2017-05-11T15:18:47Z</cp:lastPrinted>
  <dcterms:created xsi:type="dcterms:W3CDTF">2012-02-15T14:56:32Z</dcterms:created>
  <dcterms:modified xsi:type="dcterms:W3CDTF">2024-10-09T14:27:07Z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0x010100F3BA87A1F17FD14DA29AFC0A2A164E3F</vt:lpwstr>
  </property>
  <property fmtid="{D5CDD505-2E9C-101B-9397-08002B2CF9AE}" pid="3" name="Order">
    <vt:r8>17447700</vt:r8>
  </property>
  <property fmtid="{D5CDD505-2E9C-101B-9397-08002B2CF9AE}" pid="4" name="MediaServiceImageTags">
    <vt:lpwstr/>
  </property>
</Properties>
</file>